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81" r:id="rId5"/>
    <p:sldId id="297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0" r:id="rId14"/>
    <p:sldId id="264" r:id="rId15"/>
    <p:sldId id="257" r:id="rId16"/>
    <p:sldId id="298" r:id="rId17"/>
    <p:sldId id="259" r:id="rId18"/>
    <p:sldId id="260" r:id="rId19"/>
    <p:sldId id="269" r:id="rId20"/>
    <p:sldId id="261" r:id="rId21"/>
    <p:sldId id="262" r:id="rId22"/>
    <p:sldId id="263" r:id="rId23"/>
    <p:sldId id="276" r:id="rId24"/>
    <p:sldId id="277" r:id="rId25"/>
    <p:sldId id="275" r:id="rId26"/>
    <p:sldId id="268" r:id="rId27"/>
    <p:sldId id="270" r:id="rId28"/>
    <p:sldId id="271" r:id="rId29"/>
    <p:sldId id="272" r:id="rId30"/>
    <p:sldId id="265" r:id="rId31"/>
    <p:sldId id="266" r:id="rId32"/>
    <p:sldId id="267" r:id="rId33"/>
    <p:sldId id="273" r:id="rId34"/>
    <p:sldId id="27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7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6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24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6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79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9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8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2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8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4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4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4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8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A40A-328E-40EA-86B5-925C6A00177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9E5ADD-06CE-4B12-A943-DCACB141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Перспективы атомной энергетики в современном мире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К.т.н. Владимир Лихачев, эксперт РСМД</a:t>
            </a:r>
          </a:p>
          <a:p>
            <a:r>
              <a:rPr lang="ru-RU" dirty="0" err="1" smtClean="0"/>
              <a:t>ИЭиРИО</a:t>
            </a:r>
            <a:r>
              <a:rPr lang="ru-RU" dirty="0" smtClean="0"/>
              <a:t> НИУ ВШЭ, ИНЭИ РАН</a:t>
            </a:r>
          </a:p>
          <a:p>
            <a:endParaRPr lang="ru-RU" dirty="0"/>
          </a:p>
          <a:p>
            <a:r>
              <a:rPr lang="ru-RU" dirty="0" smtClean="0"/>
              <a:t>Лекция в Музее Современной Истории России.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Москва - 29.04.2021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66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Защита от внешних </a:t>
            </a:r>
            <a:r>
              <a:rPr lang="ru-RU" b="1" dirty="0" smtClean="0"/>
              <a:t>угроз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ударная волна, создающая давление 30 кПа;</a:t>
            </a:r>
          </a:p>
          <a:p>
            <a:r>
              <a:rPr lang="ru-RU" dirty="0"/>
              <a:t>самолет массой 20 т, падающий со скоростью 200 м/с (720 км/ч);</a:t>
            </a:r>
          </a:p>
          <a:p>
            <a:r>
              <a:rPr lang="ru-RU" dirty="0"/>
              <a:t>ураган и смерч со скоростью ветра до 56 м/с;</a:t>
            </a:r>
          </a:p>
          <a:p>
            <a:r>
              <a:rPr lang="ru-RU" dirty="0"/>
              <a:t>наводнение;</a:t>
            </a:r>
          </a:p>
          <a:p>
            <a:r>
              <a:rPr lang="ru-RU" dirty="0"/>
              <a:t>землетрясение до 8 баллов.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95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внутренних угроз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Контейнмент</a:t>
            </a:r>
            <a:r>
              <a:rPr lang="ru-RU" dirty="0"/>
              <a:t>, кроме защиты окружающей среды от радиации и активной зоны реактора от внешних угроз, обеспечивает также герметичность внутреннего объема ядерного реактора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Выдерживает давление при испарении всей поданной в реактор воды - до</a:t>
            </a:r>
            <a:r>
              <a:rPr lang="ru-RU" dirty="0"/>
              <a:t> 5 килограммов на квадратный </a:t>
            </a:r>
            <a:r>
              <a:rPr lang="ru-RU" dirty="0" smtClean="0"/>
              <a:t>сантиметр</a:t>
            </a:r>
          </a:p>
          <a:p>
            <a:r>
              <a:rPr lang="ru-RU" dirty="0"/>
              <a:t>В случае аварии система активируется, и на активную зону разбрызгивается раствор борной кислоты и других веществ, под действием которых пар быстро конденсируется. За счет конденсации пара давление внутри </a:t>
            </a:r>
            <a:r>
              <a:rPr lang="ru-RU" dirty="0" err="1"/>
              <a:t>контейнмента</a:t>
            </a:r>
            <a:r>
              <a:rPr lang="ru-RU" dirty="0"/>
              <a:t> снижается до нормального за считаные секунды.</a:t>
            </a:r>
          </a:p>
          <a:p>
            <a:r>
              <a:rPr lang="ru-RU" dirty="0"/>
              <a:t>Кроме </a:t>
            </a:r>
            <a:r>
              <a:rPr lang="ru-RU" dirty="0" err="1"/>
              <a:t>спринклерной</a:t>
            </a:r>
            <a:r>
              <a:rPr lang="ru-RU" dirty="0"/>
              <a:t> системы, под куполом реактора устанавливается система удаления водорода.</a:t>
            </a:r>
          </a:p>
          <a:p>
            <a:r>
              <a:rPr lang="ru-RU" dirty="0"/>
              <a:t>На дне шахты реактора расположена так называемая ловушка </a:t>
            </a:r>
            <a:r>
              <a:rPr lang="ru-RU" dirty="0" smtClean="0"/>
              <a:t>расплава. </a:t>
            </a:r>
            <a:r>
              <a:rPr lang="ru-RU" dirty="0"/>
              <a:t>расплавленное топливо в ловушке останется в стабильном безопасном состоянии. Ловушка расплава — это уникальная российская разработка, благодаря которой наши станции считаются самыми безопасными в мире.</a:t>
            </a:r>
          </a:p>
        </p:txBody>
      </p:sp>
    </p:spTree>
    <p:extLst>
      <p:ext uri="{BB962C8B-B14F-4D97-AF65-F5344CB8AC3E}">
        <p14:creationId xmlns:p14="http://schemas.microsoft.com/office/powerpoint/2010/main" val="285889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крышки </a:t>
            </a:r>
            <a:r>
              <a:rPr lang="ru-RU" dirty="0" err="1" smtClean="0"/>
              <a:t>контейнмента</a:t>
            </a:r>
            <a:r>
              <a:rPr lang="ru-RU" dirty="0" smtClean="0"/>
              <a:t> и ловушки расплава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472" y="1959006"/>
            <a:ext cx="4412738" cy="2939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012" y="3122295"/>
            <a:ext cx="5333427" cy="35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Внешние условия развития атомной энергетики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Политические</a:t>
            </a:r>
          </a:p>
          <a:p>
            <a:r>
              <a:rPr lang="ru-RU" dirty="0" smtClean="0"/>
              <a:t>Экономические и финансовые</a:t>
            </a:r>
          </a:p>
          <a:p>
            <a:r>
              <a:rPr lang="ru-RU" dirty="0" smtClean="0"/>
              <a:t>Социальные</a:t>
            </a:r>
          </a:p>
          <a:p>
            <a:r>
              <a:rPr lang="ru-RU" dirty="0" smtClean="0"/>
              <a:t>Технологические </a:t>
            </a:r>
          </a:p>
          <a:p>
            <a:r>
              <a:rPr lang="ru-RU" dirty="0" smtClean="0"/>
              <a:t>Экологические </a:t>
            </a:r>
          </a:p>
          <a:p>
            <a:endParaRPr lang="ru-RU" dirty="0"/>
          </a:p>
          <a:p>
            <a:r>
              <a:rPr lang="ru-RU" dirty="0" smtClean="0"/>
              <a:t>РОСТ напряженности дискуссий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19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Долговременные тенденции развития энергетики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25" y="1920082"/>
            <a:ext cx="6887852" cy="38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9DB-9566-4CCE-B381-84474C821B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2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980" y="676656"/>
            <a:ext cx="8417660" cy="55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Прогнозы развития мировой энергетики и атомной энергетики. Методология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Учет неопределенности. Сценарный подход</a:t>
            </a:r>
          </a:p>
          <a:p>
            <a:r>
              <a:rPr lang="ru-RU" sz="2800" dirty="0" smtClean="0"/>
              <a:t>Учет внешних и внутренних факторов </a:t>
            </a:r>
          </a:p>
          <a:p>
            <a:r>
              <a:rPr lang="ru-RU" sz="2800" dirty="0" smtClean="0"/>
              <a:t>Учет свойств развития энергетики</a:t>
            </a:r>
          </a:p>
          <a:p>
            <a:r>
              <a:rPr lang="ru-RU" sz="2800" dirty="0" smtClean="0"/>
              <a:t>НТП и инновации</a:t>
            </a:r>
          </a:p>
          <a:p>
            <a:r>
              <a:rPr lang="ru-RU" sz="2800" dirty="0" smtClean="0"/>
              <a:t>Прочие новые свойства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34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мировой энергетики, ВР 2020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28" y="1746894"/>
            <a:ext cx="9976104" cy="50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Атомная энергетика. Регионы ВР 2020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932" y="1920240"/>
            <a:ext cx="9721940" cy="50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Строящиеся и запланированные АЭС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930" y="1801368"/>
            <a:ext cx="9411432" cy="43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Значимые даты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2020 г. Исполнилось 75 лет российской атомной энергетики</a:t>
            </a:r>
          </a:p>
          <a:p>
            <a:pPr marL="0" indent="0">
              <a:buNone/>
            </a:pPr>
            <a:r>
              <a:rPr lang="ru-RU" dirty="0"/>
              <a:t>26 июня 1954 </a:t>
            </a:r>
            <a:r>
              <a:rPr lang="ru-RU" dirty="0" smtClean="0"/>
              <a:t>года - пуск </a:t>
            </a:r>
            <a:r>
              <a:rPr lang="ru-RU" dirty="0"/>
              <a:t>первой в мире атомной электростанции мощностью 5 МВт близ станции </a:t>
            </a:r>
            <a:r>
              <a:rPr lang="ru-RU" dirty="0" err="1"/>
              <a:t>Обнинское</a:t>
            </a:r>
            <a:r>
              <a:rPr lang="ru-RU" dirty="0"/>
              <a:t> (сейчас – Обнинск, Калужская обл</a:t>
            </a:r>
            <a:r>
              <a:rPr lang="ru-RU" dirty="0" smtClean="0"/>
              <a:t>.). </a:t>
            </a:r>
            <a:r>
              <a:rPr lang="ru-RU" dirty="0"/>
              <a:t>Она была оснащена уран-графитовым канальным реактором с водяным теплоносителем АМ («Атом мирный») мощностью всего 5 МВт. Идеи конструкции активной зоны станции была предложена И.В. Курчатовым совместно с профессором С.М. </a:t>
            </a:r>
            <a:r>
              <a:rPr lang="ru-RU" dirty="0" err="1"/>
              <a:t>Фейнбергом</a:t>
            </a:r>
            <a:r>
              <a:rPr lang="ru-RU" dirty="0"/>
              <a:t>, главным конструктором стал академик Н.А. </a:t>
            </a:r>
            <a:r>
              <a:rPr lang="ru-RU" dirty="0" err="1"/>
              <a:t>Доллежаль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26 апреля 2021 г. – авария на Чернобыльской АЭС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853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ВИЭ и атом совместно вытесняют уголь из ЭЭ </a:t>
            </a:r>
            <a:r>
              <a:rPr lang="en-US" dirty="0" smtClean="0"/>
              <a:t>WEO 2020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986" y="2879666"/>
            <a:ext cx="4927853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6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инвестиций в атом Прогноз </a:t>
            </a:r>
            <a:r>
              <a:rPr lang="en-US" dirty="0" smtClean="0"/>
              <a:t>WEO 2020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498" y="1847089"/>
            <a:ext cx="9691657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9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Вводы – выводы установленной мощности электростанций Прогноз </a:t>
            </a:r>
            <a:r>
              <a:rPr lang="en-US" dirty="0" smtClean="0"/>
              <a:t>WEO 2020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36" y="1847088"/>
            <a:ext cx="9526468" cy="47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2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</a:t>
            </a:r>
            <a:r>
              <a:rPr lang="ru-RU" dirty="0" smtClean="0"/>
              <a:t>анализ атомной энергетики. </a:t>
            </a:r>
            <a:r>
              <a:rPr lang="ru-RU" sz="2800" dirty="0" smtClean="0"/>
              <a:t>В. </a:t>
            </a:r>
            <a:r>
              <a:rPr lang="ru-RU" sz="2800" dirty="0" err="1" smtClean="0"/>
              <a:t>Семикашев</a:t>
            </a:r>
            <a:r>
              <a:rPr lang="ru-RU" sz="2800" dirty="0" smtClean="0"/>
              <a:t>, 2020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910" y="2121408"/>
            <a:ext cx="9684179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8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атомной энергетики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Единая государственная компания</a:t>
            </a:r>
          </a:p>
          <a:p>
            <a:r>
              <a:rPr lang="ru-RU" dirty="0" smtClean="0"/>
              <a:t>Наличие компетенций</a:t>
            </a:r>
          </a:p>
          <a:p>
            <a:r>
              <a:rPr lang="ru-RU" dirty="0" smtClean="0"/>
              <a:t>Мощная научная база</a:t>
            </a:r>
          </a:p>
          <a:p>
            <a:r>
              <a:rPr lang="ru-RU" dirty="0" smtClean="0"/>
              <a:t>Полный цикл</a:t>
            </a:r>
          </a:p>
          <a:p>
            <a:r>
              <a:rPr lang="ru-RU" dirty="0" smtClean="0"/>
              <a:t>Экспортные возможности</a:t>
            </a:r>
          </a:p>
          <a:p>
            <a:r>
              <a:rPr lang="ru-RU" dirty="0" smtClean="0"/>
              <a:t>Наличие оснований для участия в мировых трендах «энергетики 4.0»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982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АЭС РФ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017" y="1825624"/>
            <a:ext cx="6864334" cy="45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8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Баланс электроэнергии РФ АЦ 2020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63" y="2642616"/>
            <a:ext cx="1128968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Атомная энергетика в РФ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763" y="2984446"/>
            <a:ext cx="5842300" cy="2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44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использования АЭС, КИУМ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360" y="1981672"/>
            <a:ext cx="6337295" cy="39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64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развития атомной энергетики в РФ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605" y="2093976"/>
            <a:ext cx="7728706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Энергетика: система 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Атомная энергетика – часть ТЭК и системы энергоснабжения</a:t>
            </a:r>
          </a:p>
          <a:p>
            <a:r>
              <a:rPr lang="ru-RU" dirty="0" smtClean="0"/>
              <a:t>Отрасль включает:</a:t>
            </a:r>
          </a:p>
          <a:p>
            <a:pPr lvl="1"/>
            <a:r>
              <a:rPr lang="ru-RU" dirty="0" smtClean="0"/>
              <a:t>Топливный цикл </a:t>
            </a:r>
          </a:p>
          <a:p>
            <a:pPr lvl="2"/>
            <a:r>
              <a:rPr lang="ru-RU" dirty="0" smtClean="0"/>
              <a:t>Добыча сырья</a:t>
            </a:r>
          </a:p>
          <a:p>
            <a:pPr lvl="2"/>
            <a:r>
              <a:rPr lang="ru-RU" dirty="0" smtClean="0"/>
              <a:t>Производство ядерного топлива</a:t>
            </a:r>
            <a:endParaRPr lang="en-US" dirty="0" smtClean="0"/>
          </a:p>
          <a:p>
            <a:pPr lvl="2"/>
            <a:r>
              <a:rPr lang="ru-RU" dirty="0" smtClean="0"/>
              <a:t>Утилизация отработанного </a:t>
            </a:r>
            <a:r>
              <a:rPr lang="ru-RU" dirty="0" err="1" smtClean="0"/>
              <a:t>толплива</a:t>
            </a:r>
            <a:endParaRPr lang="ru-RU" dirty="0" smtClean="0"/>
          </a:p>
          <a:p>
            <a:pPr lvl="1"/>
            <a:r>
              <a:rPr lang="ru-RU" dirty="0" smtClean="0"/>
              <a:t>Генерация (электроэнергия, тепло)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Главный принцип работы – обеспечение безопасности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61" y="4866894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0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Атомная энергетика ЭС-2035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</a:p>
          <a:p>
            <a:pPr marL="457200" lvl="1" indent="0">
              <a:buNone/>
            </a:pPr>
            <a:r>
              <a:rPr lang="ru-RU" dirty="0"/>
              <a:t>а) повышение эффективности атомной энергетики, включая обеспечение экономической конкурентоспособности новых АЭС с учетом их полного жизненного цикла;</a:t>
            </a:r>
          </a:p>
          <a:p>
            <a:pPr marL="457200" lvl="1" indent="0">
              <a:buNone/>
            </a:pPr>
            <a:r>
              <a:rPr lang="ru-RU" dirty="0"/>
              <a:t>б) разработка и внедрение новой энергетической технологии в области атомной энергетики, предполагающей параллельную эксплуатацию реакторов на тепловых и быстрых нейтронах в целях обеспечения замкнутого ядерного топливного цикла.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138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Атомная энергетика ЭС-2035 (2). Меры: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а) обеспечение достаточной сырьевой базы атомной энергетики на основе проведения геологоразведочных работ и разработки урановых месторождений на территории Российской Федерации, а также разведки, разработки месторождений и увеличения добычи урана в рамках зарубежных проектов; </a:t>
            </a:r>
          </a:p>
          <a:p>
            <a:r>
              <a:rPr lang="ru-RU" dirty="0"/>
              <a:t>б) разработка технологий ядерного топливного цикла на основе газовых центрифуг нового поколения, модернизация разделительно-</a:t>
            </a:r>
            <a:r>
              <a:rPr lang="ru-RU" dirty="0" err="1"/>
              <a:t>сублиматных</a:t>
            </a:r>
            <a:r>
              <a:rPr lang="ru-RU" dirty="0"/>
              <a:t> комбинатов, повышение экономической эффективности фабрикации (с обеспечением конкурентоспособности российского ядерного топлива на мировых рынках), создания производств для выпуска новых типов топлива;</a:t>
            </a:r>
          </a:p>
          <a:p>
            <a:r>
              <a:rPr lang="ru-RU" dirty="0"/>
              <a:t>в) обеспечение производственных мощностей атомного машиностроения и строительно-монтажных организаций, необходимых для ввода энергоблоков в стране и поставок на экспорт;</a:t>
            </a:r>
          </a:p>
          <a:p>
            <a:r>
              <a:rPr lang="ru-RU" dirty="0"/>
              <a:t>г) создание ряда предприятий замкнутого ядерного топливного цикла по обращению с отработавшим ядерным топливом и радиоактивными отходами, по производству топлива из регенерированных ядерных материалов;</a:t>
            </a:r>
          </a:p>
          <a:p>
            <a:r>
              <a:rPr lang="ru-RU" dirty="0"/>
              <a:t>д) совершенствование технологий вывода из эксплуатации энергоблоков АЭС;</a:t>
            </a:r>
          </a:p>
          <a:p>
            <a:r>
              <a:rPr lang="ru-RU" dirty="0"/>
              <a:t>е) обеспечение участия АЭС нового поколения (ВВЭР-ТОИ) </a:t>
            </a:r>
            <a:br>
              <a:rPr lang="ru-RU" dirty="0"/>
            </a:br>
            <a:r>
              <a:rPr lang="ru-RU" dirty="0"/>
              <a:t>в регулировании неравномерности суточных графиков нагрузки </a:t>
            </a:r>
            <a:br>
              <a:rPr lang="ru-RU" dirty="0"/>
            </a:br>
            <a:r>
              <a:rPr lang="ru-RU" dirty="0"/>
              <a:t>с диапазоном регулирования от 100 до 50% номинального уровня мощности;</a:t>
            </a:r>
          </a:p>
          <a:p>
            <a:r>
              <a:rPr lang="ru-RU" dirty="0"/>
              <a:t>ж) создание АЭС малой мощности для энергоснабжения удаленных и изолированных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018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развития атомной энергетики в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13548"/>
              </p:ext>
            </p:extLst>
          </p:nvPr>
        </p:nvGraphicFramePr>
        <p:xfrm>
          <a:off x="271654" y="2001838"/>
          <a:ext cx="8704071" cy="43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3" imgW="5760430" imgH="2853462" progId="Word.Document.12">
                  <p:embed/>
                </p:oleObj>
              </mc:Choice>
              <mc:Fallback>
                <p:oleObj name="Документ" r:id="rId3" imgW="5760430" imgH="2853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654" y="2001838"/>
                        <a:ext cx="8704071" cy="431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060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перспектив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типы реакторов (быстрые нейтроны)</a:t>
            </a:r>
          </a:p>
          <a:p>
            <a:r>
              <a:rPr lang="ru-RU" dirty="0" smtClean="0"/>
              <a:t>Участие в распределенной </a:t>
            </a:r>
            <a:r>
              <a:rPr lang="ru-RU" dirty="0" smtClean="0"/>
              <a:t>генерации (малые реакторы) в РФ разработка нескольких типов </a:t>
            </a:r>
            <a:r>
              <a:rPr lang="ru-RU" dirty="0"/>
              <a:t>КЛТ‑40С, РИТМ‑200 и РИТМ‑200М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ПАЭС «Академик Ломоносов»</a:t>
            </a:r>
            <a:endParaRPr lang="ru-RU" dirty="0" smtClean="0"/>
          </a:p>
          <a:p>
            <a:r>
              <a:rPr lang="ru-RU" dirty="0" smtClean="0"/>
              <a:t>Участие в водородной энергетике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37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Гибкие возможности для АЭС по размерам и размещению - </a:t>
            </a:r>
            <a:r>
              <a:rPr lang="ru-RU" sz="2400" dirty="0" smtClean="0"/>
              <a:t>ИНЭИ РАН 2020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199" y="2133600"/>
            <a:ext cx="661742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4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3192"/>
            <a:ext cx="9144000" cy="31167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и этапы национальных программ развития атомной энергетики (МАГАТЭ)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22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</a:t>
            </a:r>
            <a:br>
              <a:rPr lang="ru-RU" dirty="0" smtClean="0"/>
            </a:br>
            <a:r>
              <a:rPr lang="ru-RU" b="1" dirty="0" smtClean="0"/>
              <a:t>Длительные сроки реализации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Жизненный цикл каждой АЭС достигает порядка 100 лет и включает строительство, эксплуатацию, вывод из эксплуатации и удаление отходов. Опыт показывает, что период времени между первоначальным рассмотрением возможности развития ядерной энергетики страной и началом эксплуатации ее первой АЭС составляет 10–15 лет. Этот срок может варьироваться в зависимости от объема ресурсов, имеющихся для осуществления программы.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513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ядерной безопасности, </a:t>
            </a:r>
          </a:p>
          <a:p>
            <a:r>
              <a:rPr lang="ru-RU" dirty="0" smtClean="0"/>
              <a:t>физической ядерной безопасности,</a:t>
            </a:r>
          </a:p>
          <a:p>
            <a:r>
              <a:rPr lang="ru-RU" dirty="0" smtClean="0"/>
              <a:t> а также применению гарантий - отсутствие риска распространения ядерного оружия и надлежащий учет и защиту всего ядерного материала. .</a:t>
            </a:r>
          </a:p>
          <a:p>
            <a:endParaRPr lang="ru-RU" dirty="0"/>
          </a:p>
          <a:p>
            <a:r>
              <a:rPr lang="ru-RU" dirty="0" smtClean="0"/>
              <a:t>Безопасность должна быть обеспечена на национальном и международном уровне</a:t>
            </a:r>
          </a:p>
          <a:p>
            <a:r>
              <a:rPr lang="ru-RU" dirty="0" smtClean="0"/>
              <a:t>Выполнение «Норм безопасности МАГАТЭ»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355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развития инфраструктуры для реализации атомной программы страны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этап 1: рассмотрение и изучение вопроса перед принятием решения о начале осуществления ядерно-энергетической программы;</a:t>
            </a:r>
          </a:p>
          <a:p>
            <a:r>
              <a:rPr lang="ru-RU" dirty="0" smtClean="0"/>
              <a:t>этап 2: подготовка к заключению контракта и строительству АЭС после принятия политического решения; </a:t>
            </a:r>
          </a:p>
          <a:p>
            <a:r>
              <a:rPr lang="ru-RU" dirty="0" smtClean="0"/>
              <a:t>этап 3: деятельность по реализации проекта первой АЭС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031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955" y="530352"/>
            <a:ext cx="8873533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349" y="448056"/>
            <a:ext cx="8453163" cy="63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0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Действующие 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Государство - Правительство </a:t>
            </a:r>
          </a:p>
          <a:p>
            <a:r>
              <a:rPr lang="ru-RU" dirty="0" smtClean="0"/>
              <a:t>Оператор – владелец АЭС</a:t>
            </a:r>
          </a:p>
          <a:p>
            <a:r>
              <a:rPr lang="ru-RU" dirty="0" smtClean="0"/>
              <a:t>Регулирующий орган (один или несколько)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248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каждом этапе – оценка инфраструктурных элементов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1" y="1679706"/>
            <a:ext cx="8024380" cy="46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8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 вехи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ВЕХА 1: ГОТОВНОСТЬ К ПРИНЯТИЮ ОСОЗНАННОГО ОБЯЗАТЕЛЬСТВА В ОТНОШЕНИИ РАЗВИТИЯ ЯДЕРНОЭНЕРГЕТИЧЕСКОЙ ПРОГРАММЫ</a:t>
            </a:r>
          </a:p>
          <a:p>
            <a:r>
              <a:rPr lang="ru-RU" dirty="0" smtClean="0"/>
              <a:t>ВЕХА 2: ГОТОВНОСТЬ К ПРОВЕДЕНИЮ ТЕНДЕРА/ КОНТРАКТИРОВАНИЮ ДЛЯ СТРОИТЕЛЬСТВА ПЕРВОЙ АЭС</a:t>
            </a:r>
          </a:p>
          <a:p>
            <a:r>
              <a:rPr lang="ru-RU" dirty="0" smtClean="0"/>
              <a:t>ВЕХА 3: ГОТОВНОСТЬ К ВВОДУ В ЭКСПЛУАТАЦИЮ И К ЭКСПЛУАТАЦИИ ПЕРВОЙ АЭС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099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Атомная энергетика может участвовать в долгосрочном </a:t>
            </a:r>
            <a:r>
              <a:rPr lang="ru-RU" dirty="0" err="1" smtClean="0"/>
              <a:t>безуглеродном</a:t>
            </a:r>
            <a:r>
              <a:rPr lang="ru-RU" dirty="0" smtClean="0"/>
              <a:t> развитии энергетики как дополняющий и страхующий элемент систем энергоснабжения, наряду с ВИЭ</a:t>
            </a:r>
          </a:p>
          <a:p>
            <a:r>
              <a:rPr lang="ru-RU" dirty="0" smtClean="0"/>
              <a:t>Есть потенциал использования новых типов АЭС для обеспечения энергоснабжения удаленных и изолированных территорий</a:t>
            </a:r>
          </a:p>
          <a:p>
            <a:r>
              <a:rPr lang="ru-RU" dirty="0" smtClean="0"/>
              <a:t>Россия имеет ряд конкурентных преимуществ на рынках атомной энергетики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81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589" y="209710"/>
            <a:ext cx="8091171" cy="60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АЭС.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Контролируемая ядерная реакция</a:t>
            </a:r>
          </a:p>
          <a:p>
            <a:pPr marL="0" indent="0">
              <a:buNone/>
            </a:pPr>
            <a:r>
              <a:rPr lang="ru-RU" dirty="0" smtClean="0"/>
              <a:t>Все начинается </a:t>
            </a:r>
            <a:r>
              <a:rPr lang="ru-RU" dirty="0"/>
              <a:t>с цепной реакции деления ядер урана. Деление происходит, когда в тяжелое ядро урана-235, содержащее 92 протона и 143 нейтрона, проникает свободный нейтрон. Он вносит избыток энергии в ранее покоящееся ядро, переводя его в возбужденное энергетическое состояние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Раскол ядра на части — один из путей возвращения к минимуму энергии. Избыток энергии сбрасывается по нескольким каналам. 80% - это кинетическая энергия осколков, на которые разбилось ядро. Именно эта часть разогревает активную зону ядерного реактора и преобразуется затем в </a:t>
            </a:r>
            <a:r>
              <a:rPr lang="ru-RU" dirty="0" smtClean="0"/>
              <a:t> </a:t>
            </a:r>
            <a:r>
              <a:rPr lang="ru-RU" dirty="0"/>
              <a:t>электричество.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17675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реактора.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Чтобы цепная реакция не приобрела лавинообразный неуправляемый характер, достаточно лишь регулировать число свободных нейтронов в активной зоне.</a:t>
            </a:r>
          </a:p>
          <a:p>
            <a:pPr marL="0" indent="0">
              <a:buNone/>
            </a:pPr>
            <a:r>
              <a:rPr lang="ru-RU" dirty="0" smtClean="0"/>
              <a:t>	Это </a:t>
            </a:r>
            <a:r>
              <a:rPr lang="ru-RU" dirty="0"/>
              <a:t>делается с помощью специальных поглощающих стержней, как правило, заполненных карбидом бора, и борной кислоты, которая присутствует в контуре охлаждения реактора.</a:t>
            </a:r>
          </a:p>
          <a:p>
            <a:r>
              <a:rPr lang="ru-RU" dirty="0"/>
              <a:t>Если при чрезвычайной ситуации на станции пропадет электричество, то поглощающие стержни автоматически погрузятся в активную зону. Для этого их подвешивают над реактором и фиксируют электромагнитами. При обесточивании стержни под действием силы тяжести неизменно опустятся в зону, где делится урановое топливо. Воспроизводство нейтронов прекратится, цепная реакция замедлится и остановится.</a:t>
            </a:r>
          </a:p>
        </p:txBody>
      </p:sp>
    </p:spTree>
    <p:extLst>
      <p:ext uri="{BB962C8B-B14F-4D97-AF65-F5344CB8AC3E}">
        <p14:creationId xmlns:p14="http://schemas.microsoft.com/office/powerpoint/2010/main" val="391279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ВВЭР</a:t>
            </a:r>
            <a:r>
              <a:rPr lang="en-US" dirty="0" smtClean="0"/>
              <a:t>. </a:t>
            </a:r>
            <a:r>
              <a:rPr lang="ru-RU" dirty="0" smtClean="0"/>
              <a:t>Защита от естественного фона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барьера безопасности - </a:t>
            </a:r>
            <a:r>
              <a:rPr lang="ru-RU" dirty="0"/>
              <a:t>поэтапно задерживают крупные, средние, а </a:t>
            </a:r>
            <a:r>
              <a:rPr lang="ru-RU" dirty="0" smtClean="0"/>
              <a:t>затем неразличимые </a:t>
            </a:r>
            <a:r>
              <a:rPr lang="ru-RU" dirty="0"/>
              <a:t>глазом примеси</a:t>
            </a:r>
            <a:endParaRPr lang="ru-RU" dirty="0" smtClean="0"/>
          </a:p>
          <a:p>
            <a:pPr lvl="1"/>
            <a:r>
              <a:rPr lang="ru-RU" dirty="0" smtClean="0"/>
              <a:t>1. Топливная </a:t>
            </a:r>
            <a:r>
              <a:rPr lang="ru-RU" dirty="0"/>
              <a:t>таблетка — спрессованный в характерную форму твердый диоксид урана. Таблетки перед сборкой в тепловыделяющий элемент (ТВЭЛ) спекаются при температуре 1650 °C, после чего они приобретают керамические свойства и задерживают некоторые нуклиды. </a:t>
            </a:r>
            <a:endParaRPr lang="ru-RU" dirty="0" smtClean="0"/>
          </a:p>
          <a:p>
            <a:pPr lvl="1"/>
            <a:r>
              <a:rPr lang="ru-RU" dirty="0" smtClean="0"/>
              <a:t>2. Оболочка ТВЭЛ</a:t>
            </a:r>
          </a:p>
          <a:p>
            <a:pPr lvl="1"/>
            <a:r>
              <a:rPr lang="ru-RU" dirty="0" smtClean="0"/>
              <a:t>3. Корпус </a:t>
            </a:r>
            <a:r>
              <a:rPr lang="ru-RU" dirty="0"/>
              <a:t>реактора толщиной 20 см и первый контур с теплоносителем, доставляющим тепло из активной зоны к </a:t>
            </a:r>
            <a:r>
              <a:rPr lang="ru-RU" dirty="0" smtClean="0"/>
              <a:t>парогенератору</a:t>
            </a:r>
          </a:p>
          <a:p>
            <a:pPr lvl="1"/>
            <a:r>
              <a:rPr lang="ru-RU" dirty="0" smtClean="0"/>
              <a:t>4. </a:t>
            </a:r>
            <a:r>
              <a:rPr lang="ru-RU" dirty="0" err="1"/>
              <a:t>контейнмент</a:t>
            </a:r>
            <a:r>
              <a:rPr lang="ru-RU" dirty="0"/>
              <a:t> — внешняя герметичная оболочка активной зоны, выполненная из железобетона. Толщина стенки </a:t>
            </a:r>
            <a:r>
              <a:rPr lang="ru-RU" dirty="0" err="1"/>
              <a:t>контейнмента</a:t>
            </a:r>
            <a:r>
              <a:rPr lang="ru-RU" dirty="0"/>
              <a:t> — 1 м</a:t>
            </a:r>
          </a:p>
        </p:txBody>
      </p:sp>
    </p:spTree>
    <p:extLst>
      <p:ext uri="{BB962C8B-B14F-4D97-AF65-F5344CB8AC3E}">
        <p14:creationId xmlns:p14="http://schemas.microsoft.com/office/powerpoint/2010/main" val="3072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Контейнмент</a:t>
            </a:r>
            <a:r>
              <a:rPr lang="ru-RU" dirty="0"/>
              <a:t> Курской АЭС-2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453" y="2133600"/>
            <a:ext cx="567091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70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254</TotalTime>
  <Words>714</Words>
  <Application>Microsoft Office PowerPoint</Application>
  <PresentationFormat>Широкоэкранный</PresentationFormat>
  <Paragraphs>128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Century Gothic</vt:lpstr>
      <vt:lpstr>Wingdings 3</vt:lpstr>
      <vt:lpstr>Легкий дым</vt:lpstr>
      <vt:lpstr>Документ</vt:lpstr>
      <vt:lpstr>Перспективы атомной энергетики в современном мире</vt:lpstr>
      <vt:lpstr>Значимые даты</vt:lpstr>
      <vt:lpstr>Энергетика: система систем</vt:lpstr>
      <vt:lpstr>Презентация PowerPoint</vt:lpstr>
      <vt:lpstr>Презентация PowerPoint</vt:lpstr>
      <vt:lpstr>Безопасность АЭС.</vt:lpstr>
      <vt:lpstr>Безопасность реактора. </vt:lpstr>
      <vt:lpstr>Безопасность ВВЭР. Защита от естественного фона</vt:lpstr>
      <vt:lpstr>Контейнмент Курской АЭС-2</vt:lpstr>
      <vt:lpstr>Защита от внешних угроз</vt:lpstr>
      <vt:lpstr>Защита от внутренних угроз</vt:lpstr>
      <vt:lpstr>Установка крышки контейнмента и ловушки расплава</vt:lpstr>
      <vt:lpstr>Внешние условия развития атомной энергетики</vt:lpstr>
      <vt:lpstr>Долговременные тенденции развития энергетики</vt:lpstr>
      <vt:lpstr>Презентация PowerPoint</vt:lpstr>
      <vt:lpstr>Прогнозы развития мировой энергетики и атомной энергетики. Методология</vt:lpstr>
      <vt:lpstr>Перспективы развития мировой энергетики, ВР 2020</vt:lpstr>
      <vt:lpstr>Атомная энергетика. Регионы ВР 2020</vt:lpstr>
      <vt:lpstr>Строящиеся и запланированные АЭС</vt:lpstr>
      <vt:lpstr>ВИЭ и атом совместно вытесняют уголь из ЭЭ WEO 2020</vt:lpstr>
      <vt:lpstr>Рост инвестиций в атом Прогноз WEO 2020</vt:lpstr>
      <vt:lpstr>Вводы – выводы установленной мощности электростанций Прогноз WEO 2020</vt:lpstr>
      <vt:lpstr>SWOT анализ атомной энергетики. В. Семикашев, 2020</vt:lpstr>
      <vt:lpstr>Особенности атомной энергетики РФ</vt:lpstr>
      <vt:lpstr>АЭС РФ</vt:lpstr>
      <vt:lpstr>Баланс электроэнергии РФ АЦ 2020</vt:lpstr>
      <vt:lpstr>Атомная энергетика в РФ</vt:lpstr>
      <vt:lpstr>Эффективность использования АЭС, КИУМ</vt:lpstr>
      <vt:lpstr>Планы развития атомной энергетики в РФ</vt:lpstr>
      <vt:lpstr>Атомная энергетика ЭС-2035</vt:lpstr>
      <vt:lpstr>Атомная энергетика ЭС-2035 (2). Меры:</vt:lpstr>
      <vt:lpstr>Показатели развития атомной энергетики в РФ</vt:lpstr>
      <vt:lpstr>Особенности перспектив развития</vt:lpstr>
      <vt:lpstr>Гибкие возможности для АЭС по размерам и размещению - ИНЭИ РАН 2020</vt:lpstr>
      <vt:lpstr>Основные положения и этапы национальных программ развития атомной энергетики (МАГАТЭ)</vt:lpstr>
      <vt:lpstr>Основные положения Длительные сроки реализации </vt:lpstr>
      <vt:lpstr>Обеспечение безопасности</vt:lpstr>
      <vt:lpstr>Этапы развития инфраструктуры для реализации атомной программы страны </vt:lpstr>
      <vt:lpstr>Презентация PowerPoint</vt:lpstr>
      <vt:lpstr>Действующие лица</vt:lpstr>
      <vt:lpstr>На каждом этапе – оценка инфраструктурных элементов</vt:lpstr>
      <vt:lpstr>Этапы и вехи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состояние и перспективы развития атомной энергетики</dc:title>
  <dc:creator>Лихачев Владимир Львович</dc:creator>
  <cp:lastModifiedBy>Лихачев Владимир Львович</cp:lastModifiedBy>
  <cp:revision>23</cp:revision>
  <dcterms:created xsi:type="dcterms:W3CDTF">2021-04-28T17:44:38Z</dcterms:created>
  <dcterms:modified xsi:type="dcterms:W3CDTF">2021-04-29T12:06:30Z</dcterms:modified>
</cp:coreProperties>
</file>