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08" r:id="rId3"/>
    <p:sldId id="264" r:id="rId4"/>
    <p:sldId id="283" r:id="rId5"/>
    <p:sldId id="306" r:id="rId6"/>
    <p:sldId id="309" r:id="rId7"/>
    <p:sldId id="312" r:id="rId8"/>
    <p:sldId id="313" r:id="rId9"/>
    <p:sldId id="310" r:id="rId10"/>
    <p:sldId id="311" r:id="rId11"/>
    <p:sldId id="315" r:id="rId12"/>
    <p:sldId id="307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7F2"/>
    <a:srgbClr val="4C98EC"/>
    <a:srgbClr val="3E73CF"/>
    <a:srgbClr val="5385D1"/>
    <a:srgbClr val="3468CE"/>
    <a:srgbClr val="4994F1"/>
    <a:srgbClr val="3166C2"/>
    <a:srgbClr val="2E69C2"/>
    <a:srgbClr val="D52B1E"/>
    <a:srgbClr val="EE1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0" autoAdjust="0"/>
    <p:restoredTop sz="96513" autoAdjust="0"/>
  </p:normalViewPr>
  <p:slideViewPr>
    <p:cSldViewPr snapToGrid="0">
      <p:cViewPr>
        <p:scale>
          <a:sx n="90" d="100"/>
          <a:sy n="90" d="100"/>
        </p:scale>
        <p:origin x="-171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14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prstMaterial="matte">
              <a:bevelT prst="angle"/>
              <a:bevelB w="152400" h="50800" prst="softRound"/>
            </a:sp3d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/>
              </a:scene3d>
              <a:sp3d prstMaterial="matte">
                <a:bevelT prst="angle"/>
                <a:bevelB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0E-41E4-882E-BABBA5A43EF2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/>
              </a:scene3d>
              <a:sp3d prstMaterial="matte">
                <a:bevelT prst="angle"/>
                <a:bevelB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D0E-41E4-882E-BABBA5A43EF2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0E-41E4-882E-BABBA5A43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  <c:holeSize val="7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prstMaterial="matte">
              <a:bevelT prst="angle"/>
              <a:bevelB w="152400" h="50800" prst="softRound"/>
            </a:sp3d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/>
              </a:scene3d>
              <a:sp3d prstMaterial="matte">
                <a:bevelT prst="angle"/>
                <a:bevelB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21-4A15-8F7F-C073987ED28D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/>
              </a:scene3d>
              <a:sp3d prstMaterial="matte">
                <a:bevelT prst="angle"/>
                <a:bevelB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21-4A15-8F7F-C073987ED28D}"/>
              </c:ext>
            </c:extLst>
          </c:dPt>
          <c:cat>
            <c:strRef>
              <c:f>Лист1!$A$2:$A$3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21-4A15-8F7F-C073987ED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6ED35-DB00-470F-B487-DBF237B39793}" type="datetimeFigureOut">
              <a:rPr lang="ru-RU" smtClean="0"/>
              <a:t>17.04.2024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C421-C3B5-40CB-8823-CDC4E63C54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01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0C421-C3B5-40CB-8823-CDC4E63C54C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05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14000"/>
              </a:lnSpc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Предупреждение и ликвидация природных катастроф (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Prevention and monitoring of natural disasters)</a:t>
            </a:r>
          </a:p>
          <a:p>
            <a:pPr fontAlgn="base">
              <a:lnSpc>
                <a:spcPct val="114000"/>
              </a:lnSpc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Водные ресурсы и борьба с их загрязнением (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Water resources and pollution treatment)</a:t>
            </a:r>
          </a:p>
          <a:p>
            <a:pPr fontAlgn="base">
              <a:lnSpc>
                <a:spcPct val="114000"/>
              </a:lnSpc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Новая и возобновляемая энергетика, энергоэффективность (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New and renewable energy, and energy efficiency)</a:t>
            </a:r>
          </a:p>
          <a:p>
            <a:pPr fontAlgn="base">
              <a:lnSpc>
                <a:spcPct val="114000"/>
              </a:lnSpc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Биотехнология и биомедицина, включая охрану здоровья человека и нейронауки (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Biotechnology and biomedicine including human health and neuroscience)</a:t>
            </a:r>
          </a:p>
          <a:p>
            <a:pPr fontAlgn="base">
              <a:lnSpc>
                <a:spcPct val="114000"/>
              </a:lnSpc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Информационные технологии и высокопроизводительные вычисления (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Information technologies and high performance computing)</a:t>
            </a:r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fontAlgn="base">
              <a:lnSpc>
                <a:spcPct val="114000"/>
              </a:lnSpc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Материаловедение, в том числе нанотехнологии (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Material science including nanotechnology)</a:t>
            </a:r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fontAlgn="base">
              <a:lnSpc>
                <a:spcPct val="114000"/>
              </a:lnSpc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Астрономия (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Astronomy)</a:t>
            </a:r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fontAlgn="base">
              <a:lnSpc>
                <a:spcPct val="114000"/>
              </a:lnSpc>
            </a:pPr>
            <a:r>
              <a:rPr lang="ru-RU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Геопространственные</a:t>
            </a: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технологии и их применение (</a:t>
            </a:r>
            <a:r>
              <a:rPr lang="ru-RU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Geospatial</a:t>
            </a: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technology</a:t>
            </a: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and</a:t>
            </a: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its</a:t>
            </a: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applications</a:t>
            </a: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  <a:p>
            <a:pPr fontAlgn="base">
              <a:lnSpc>
                <a:spcPct val="114000"/>
              </a:lnSpc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Изучение Мирового океана и полярные исследования и технологии (Ocean </a:t>
            </a:r>
            <a:r>
              <a:rPr lang="ru-RU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and</a:t>
            </a: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polar</a:t>
            </a: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science</a:t>
            </a: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and</a:t>
            </a: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technology</a:t>
            </a: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  <a:p>
            <a:pPr fontAlgn="base">
              <a:lnSpc>
                <a:spcPct val="114000"/>
              </a:lnSpc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Фотоника (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Photonics)</a:t>
            </a:r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 fontAlgn="base"/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Аэронавтика (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Aeronautics)</a:t>
            </a:r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 fontAlgn="base"/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 fontAlgn="base"/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 fontAlgn="base"/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Исследование и разработка новых технологий / инструментов для диагностики 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COVID-19 – Research and development of new technologies/tools for diagnosing COVID-19.</a:t>
            </a:r>
          </a:p>
          <a:p>
            <a:pPr algn="l" fontAlgn="base"/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Исследование и разработка вакцин и лекарств против 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COVID-19, </a:t>
            </a: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включая перепрофилирование доступных лекарств – 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Research and development of COVID-19 vaccines and drugs, including repur-posing of available drugs.</a:t>
            </a:r>
          </a:p>
          <a:p>
            <a:pPr algn="l" fontAlgn="base"/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Геномное секвенирование 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SARS-CoV-2 </a:t>
            </a: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 исследования по эпидемиологии и математическому моделированию пандемии 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COVID-19 – Genomic sequencing of SARS-CoV-2 and studies on the epidemiology and mathematical modeling of the COVID-19 pandemic.</a:t>
            </a:r>
          </a:p>
          <a:p>
            <a:pPr algn="l" fontAlgn="base"/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Исследования в области искусственного интеллекта, информационных и коммуникационных технологий и высокопроизводительных вычислений для разработки лекарств 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COVID-19, </a:t>
            </a: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разработки вакцин, лечения, клинических испытаний и инфраструктуры и систем общественного здравоохранения – 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AI, ICT and HPC oriented research for COVID-19 drugs design, vaccine development, treatment, clinical trials and public health infrastructures and systems.</a:t>
            </a:r>
          </a:p>
          <a:p>
            <a:pPr algn="l" fontAlgn="base"/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Эпидемиологические исследования и клинические испытания для оценки наложения 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SARS-CoV-2 </a:t>
            </a: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 сопутствующих заболеваний, особенно туберкулеза – 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Epidemiological studies and clinical trials to evaluate the overlap of SARS-CoV-2 and comorbidities, especially tuberculosis.</a:t>
            </a:r>
          </a:p>
          <a:p>
            <a:pPr fontAlgn="base">
              <a:lnSpc>
                <a:spcPct val="1140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0C421-C3B5-40CB-8823-CDC4E63C54C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98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0C421-C3B5-40CB-8823-CDC4E63C54C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6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точные науки;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технологии будущего и цифровая жизнь;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улучшение качества жизни;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окружающая среда;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науки о земле, энергетика, геология и ядерные технологии;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космические и воздушно-космические технологии и их применение;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инновации, предпринимательство и экономика;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язык, культура и литература;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португальский/русский язык как иностранный;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международные отношения и международное право.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0C421-C3B5-40CB-8823-CDC4E63C54C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42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еждународные отношения">
            <a:extLst>
              <a:ext uri="{FF2B5EF4-FFF2-40B4-BE49-F238E27FC236}">
                <a16:creationId xmlns:a16="http://schemas.microsoft.com/office/drawing/2014/main" xmlns="" id="{EDDE923D-2428-E159-5F51-5BEDB50CB5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8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снимок экрана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CDA66A50-A67A-DB54-A2C9-2B1213024A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492" y="362197"/>
            <a:ext cx="2240339" cy="76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0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FB270-8159-34F3-876D-8146CE4A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914FD1C-CA13-D577-553B-C14FA5E9D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941C33-E61D-001F-52F5-01FDA95A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1C7644-42E1-44F7-8864-6C4504BF8DEC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588B28-0ED8-82FA-8AD0-8107F70D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F65B1C-F352-33B9-7AB4-ED132C41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65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08736DF-565A-46A8-D9AA-7F70917AA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8B608D-BEE9-5CF2-F7CC-00C181823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9FCAC0-D39B-D6A7-817F-F8F9F8402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CD6355-66EE-4EE0-B508-0EB7AC280D69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FE00AE-AA68-0D2A-9EC2-6AF463EF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43F500-B701-5613-F524-346E66D4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44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7E4F7F-67B3-7614-7D02-964CF132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CCDB24-629C-FE74-2097-EB634A6E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805F9A-884D-057F-3B39-022365C6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771401-F5FF-4F35-86AF-D0ACD7CDAB95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D3F8FB-6AA2-B527-BBAF-521703FA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86D02B-07EB-9AF8-08F6-EA5EAF67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ebas Neue Bold" panose="020B0606020202050201" pitchFamily="34" charset="-52"/>
              </a:defRPr>
            </a:lvl1pPr>
          </a:lstStyle>
          <a:p>
            <a:fld id="{4D6E43AA-4AFE-493C-9BEF-8837A98EFC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52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B71C74-C998-FA1E-B8E8-7F809E12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68D734-3DE1-0F47-C9B3-31639DBB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99CCA9-B7A3-5C91-E5BA-A5E98968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371DA-7066-4D9C-8DD2-5EE05541AC07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D05466-6457-364B-A216-FC5B80FF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47AABA-5ED4-7609-7E42-8B1B878C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65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A8246E-F413-A0CD-C206-15978F0A9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BA2FFA-B48B-77E6-DF3F-0009EAFEE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A390D1-3160-6BA1-8FCC-3CBB1453F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D3E531-59A8-3001-D7C5-032CC4C8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F8C70-DC47-4454-ABC7-DDD7ED177AFC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398B0A-C905-37BF-5058-A85B94FE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5C5A9D-FF7C-FFE9-2D58-B1327DF4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53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EC150-EBA8-2A88-82F7-928459D5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D4F0AC-64C9-EEC4-D2D9-3F5D8B74F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E72612-B9DE-CAEB-9FAC-D95F35799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19FF002-833F-22D0-5DA0-09B9A8F86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685F74A-0E76-579E-2A47-2E4034323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729DE28-EB47-D95A-EC9C-53C921C899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4F8A6-A50B-48CF-9DF7-658405BD8CC2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D9F529E-6428-A3D0-7F50-000F5B48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59C2683-8625-398B-296B-26516EEC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74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82A157-E1B2-23FC-FA1A-0BA6A3FA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C3EAC87-3A23-7C34-61CB-71605EA2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D8114D-2C5A-4E81-B469-BC84D23502C4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DCF9F1-5C20-C007-1818-196E270C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C0CF404-000C-AF29-365B-2838983F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56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D5FF49B-956D-CABE-9CE2-F68DDC5A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BD98-14BB-41E6-899F-8A8107407805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B6D7602-DFF7-097F-58B0-F3220637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AA2D07F-A842-8EF5-5710-196ED038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17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237894-4147-3E16-ED36-719701ACB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0A1C19-2A3A-E809-7E36-B04B385F9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6C10DC-3D6E-8933-01C9-2B08BFC9B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5C1054-949B-12C9-3A83-D51EFFA1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0734F4-A20A-41CC-A93A-22750B330226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C4BEE9-F6F1-C4A5-E0A6-C68597BB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632BF4-951A-4770-0663-B6EFEA4C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3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97C575-7CE3-E2F6-99D7-1BB0F859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6DC6E99-CF36-A5A8-12E1-331F24825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079537-C172-0514-9A5B-878FA2BEA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67AACB-531F-DA1D-DB84-1606B41E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D06BDF-03F7-478D-9AFB-8863C430E388}" type="datetime1">
              <a:rPr lang="ru-RU" smtClean="0"/>
              <a:t>17.04.2024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B388BF-DD97-8BC8-B8CD-D915C143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6A7E45-8935-86A9-9D0D-B9EBA14F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40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ециальность Международные отношения в вузах России">
            <a:extLst>
              <a:ext uri="{FF2B5EF4-FFF2-40B4-BE49-F238E27FC236}">
                <a16:creationId xmlns:a16="http://schemas.microsoft.com/office/drawing/2014/main" xmlns="" id="{1E84E3E1-AACD-78B1-9797-88982F7C60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A26212-C933-E54E-27CA-10A321F1A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1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1"/>
                </a:solidFill>
                <a:latin typeface="Bebas Neue Bold" panose="020B0606020202050201" pitchFamily="34" charset="-52"/>
              </a:defRPr>
            </a:lvl1pPr>
          </a:lstStyle>
          <a:p>
            <a:fld id="{4D6E43AA-4AFE-493C-9BEF-8837A98EF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 descr="Изображение выглядит как Шрифт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D5453E3E-216A-3345-F231-3D7EEB7CFA1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254654"/>
            <a:ext cx="1101941" cy="3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7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0144BF-BD7B-3BE6-97F3-7A112A28856F}"/>
              </a:ext>
            </a:extLst>
          </p:cNvPr>
          <p:cNvSpPr/>
          <p:nvPr/>
        </p:nvSpPr>
        <p:spPr>
          <a:xfrm>
            <a:off x="753533" y="1742411"/>
            <a:ext cx="10684933" cy="2496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2E69C2"/>
                </a:solidFill>
                <a:effectLst>
                  <a:glow rad="381000">
                    <a:schemeClr val="bg1">
                      <a:alpha val="9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Научно-образовательное сотрудничество России и стран Латинской Америки: вызовы и перспективы развития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9D1FA3-A392-F555-0513-49E84F11D50C}"/>
              </a:ext>
            </a:extLst>
          </p:cNvPr>
          <p:cNvSpPr txBox="1"/>
          <p:nvPr/>
        </p:nvSpPr>
        <p:spPr>
          <a:xfrm>
            <a:off x="0" y="5577511"/>
            <a:ext cx="1219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Начальник управления международных связей РЦНИ</a:t>
            </a:r>
          </a:p>
          <a:p>
            <a:pPr algn="ctr"/>
            <a:r>
              <a:rPr kumimoji="0" lang="ru-RU" alt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Александр Вадимович Усольцев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10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55A135B-7E46-D438-7EE7-79BC99D6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C9CBBC1-2F75-2BF9-A197-4A6529886779}"/>
              </a:ext>
            </a:extLst>
          </p:cNvPr>
          <p:cNvSpPr/>
          <p:nvPr/>
        </p:nvSpPr>
        <p:spPr>
          <a:xfrm>
            <a:off x="0" y="172043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E69C2"/>
                </a:solidFill>
                <a:effectLst>
                  <a:glow rad="381000">
                    <a:schemeClr val="bg1">
                      <a:alpha val="9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Российско-Кубинское сотрудничество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A76A49-9239-0ECF-9BC0-2CC064A1141F}"/>
              </a:ext>
            </a:extLst>
          </p:cNvPr>
          <p:cNvSpPr txBox="1"/>
          <p:nvPr/>
        </p:nvSpPr>
        <p:spPr>
          <a:xfrm>
            <a:off x="334108" y="862131"/>
            <a:ext cx="11553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Реакции автотрофных и гетеротрофных биологических систем на деградацию материалов в естественных условиях с последующим изучением сукцессионных изменений экосистемы в тропическом климате.</a:t>
            </a:r>
          </a:p>
          <a:p>
            <a:pPr algn="ctr"/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Проект № 18-53-34006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1B0519-8EA2-7FC2-B63C-BBECC0178222}"/>
              </a:ext>
            </a:extLst>
          </p:cNvPr>
          <p:cNvSpPr txBox="1"/>
          <p:nvPr/>
        </p:nvSpPr>
        <p:spPr>
          <a:xfrm>
            <a:off x="334108" y="2313554"/>
            <a:ext cx="4966727" cy="4259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 рамках совместного проекта НИЦ «Курчатовский институт» - ВИАМ (Россия) – CEAC (Куба) проводится исследование влияния тропического климата острова Куба на деградацию металлических и полимерных материалов, в том числе функциональных, с одновременной оценкой вклада микробиологического фактора в данный процесс. Цель проекта заключается в развитии принципов создания материалов, которые оказывали бы минимальное влияние на экосистему, на базе полученной информации об изменении физико-механических свойств материалов и оценки микробиологической активности окружающей среды.</a:t>
            </a:r>
          </a:p>
        </p:txBody>
      </p:sp>
      <p:pic>
        <p:nvPicPr>
          <p:cNvPr id="3074" name="Picture 2" descr="Inicio | Centro de Estudios Ambientales de Cienfuegos">
            <a:extLst>
              <a:ext uri="{FF2B5EF4-FFF2-40B4-BE49-F238E27FC236}">
                <a16:creationId xmlns:a16="http://schemas.microsoft.com/office/drawing/2014/main" xmlns="" id="{5E2D2BFF-4743-C19B-AE36-2B5B88762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246" y="2729079"/>
            <a:ext cx="3147646" cy="71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сероссийский научно-исследовательский институт авиационных материалов —  Википедия">
            <a:extLst>
              <a:ext uri="{FF2B5EF4-FFF2-40B4-BE49-F238E27FC236}">
                <a16:creationId xmlns:a16="http://schemas.microsoft.com/office/drawing/2014/main" xmlns="" id="{901F2B95-AF4D-1E4F-A810-9DC7E6B7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40" y="2568931"/>
            <a:ext cx="1689746" cy="103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4549AFC-A535-E909-9639-5900F53748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9" r="9594"/>
          <a:stretch/>
        </p:blipFill>
        <p:spPr>
          <a:xfrm>
            <a:off x="9228991" y="3992284"/>
            <a:ext cx="2628901" cy="241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1985558-23DD-BDC7-99D7-C940FC7A4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134" y="3992284"/>
            <a:ext cx="3494721" cy="241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88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083BE3D-7965-22CC-2844-4C3C718EC36D}"/>
              </a:ext>
            </a:extLst>
          </p:cNvPr>
          <p:cNvSpPr/>
          <p:nvPr/>
        </p:nvSpPr>
        <p:spPr>
          <a:xfrm>
            <a:off x="6339214" y="1444728"/>
            <a:ext cx="5503467" cy="13927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2E69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endParaRPr lang="ru-RU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00D53D-CBC7-2D89-C89E-D57A895F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0D822E9-9131-3334-90B1-EA068A9605B3}"/>
              </a:ext>
            </a:extLst>
          </p:cNvPr>
          <p:cNvSpPr/>
          <p:nvPr/>
        </p:nvSpPr>
        <p:spPr>
          <a:xfrm>
            <a:off x="0" y="164009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E69C2"/>
                </a:solidFill>
                <a:effectLst>
                  <a:glow rad="381000">
                    <a:schemeClr val="bg1">
                      <a:alpha val="9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Двусторонний формат взаимодействия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95AF9AC6-3091-C969-8C7C-58182F66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709" y="1624978"/>
            <a:ext cx="1651576" cy="103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Флаг России — Википедия">
            <a:extLst>
              <a:ext uri="{FF2B5EF4-FFF2-40B4-BE49-F238E27FC236}">
                <a16:creationId xmlns:a16="http://schemas.microsoft.com/office/drawing/2014/main" xmlns="" id="{AAF87472-7A74-12C3-D4BE-0D5E1867E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45" y="1624979"/>
            <a:ext cx="1545268" cy="103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78E594-4FA6-2CA5-61EB-2B9E72044C56}"/>
              </a:ext>
            </a:extLst>
          </p:cNvPr>
          <p:cNvSpPr txBox="1"/>
          <p:nvPr/>
        </p:nvSpPr>
        <p:spPr>
          <a:xfrm>
            <a:off x="297472" y="862706"/>
            <a:ext cx="11597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Российско-Аргентинское сотрудничество</a:t>
            </a:r>
            <a:endParaRPr lang="ru-RU" sz="2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0CB99F-78E7-7288-32FD-413DAF66A815}"/>
              </a:ext>
            </a:extLst>
          </p:cNvPr>
          <p:cNvSpPr txBox="1"/>
          <p:nvPr/>
        </p:nvSpPr>
        <p:spPr>
          <a:xfrm>
            <a:off x="1464692" y="1793567"/>
            <a:ext cx="4640921" cy="1921252"/>
          </a:xfrm>
          <a:prstGeom prst="roundRect">
            <a:avLst>
              <a:gd name="adj" fmla="val 97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021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В 2018 год  состоялась первая встреча представителей Российского фонда фундаментальных исследований с Посольством Аргентинской Республики.  В ходе неё обсуждались возможные направления двустороннего сотрудничества.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5981A2-6B47-6560-A9C2-B0A1B9B85965}"/>
              </a:ext>
            </a:extLst>
          </p:cNvPr>
          <p:cNvSpPr txBox="1"/>
          <p:nvPr/>
        </p:nvSpPr>
        <p:spPr>
          <a:xfrm>
            <a:off x="177128" y="2511679"/>
            <a:ext cx="1188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2018</a:t>
            </a:r>
            <a:endParaRPr lang="ru-RU" sz="1600" b="1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E3126332-B38E-4E11-AE25-EA8F439848F3}"/>
              </a:ext>
            </a:extLst>
          </p:cNvPr>
          <p:cNvSpPr/>
          <p:nvPr/>
        </p:nvSpPr>
        <p:spPr>
          <a:xfrm>
            <a:off x="77942" y="2637667"/>
            <a:ext cx="232881" cy="2330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FF812C4-03CB-7A0C-F0F0-F43101B50EA7}"/>
              </a:ext>
            </a:extLst>
          </p:cNvPr>
          <p:cNvSpPr/>
          <p:nvPr/>
        </p:nvSpPr>
        <p:spPr>
          <a:xfrm>
            <a:off x="87554" y="5175277"/>
            <a:ext cx="232881" cy="2330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065A1B-D312-87EF-D81A-3A8531AE6ECA}"/>
              </a:ext>
            </a:extLst>
          </p:cNvPr>
          <p:cNvSpPr txBox="1"/>
          <p:nvPr/>
        </p:nvSpPr>
        <p:spPr>
          <a:xfrm>
            <a:off x="177128" y="5049292"/>
            <a:ext cx="1188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2020</a:t>
            </a:r>
            <a:endParaRPr lang="ru-RU" sz="1600" b="1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1C752A-1D17-5DC9-1145-FBFA72F794DB}"/>
              </a:ext>
            </a:extLst>
          </p:cNvPr>
          <p:cNvSpPr txBox="1"/>
          <p:nvPr/>
        </p:nvSpPr>
        <p:spPr>
          <a:xfrm>
            <a:off x="1455080" y="4451659"/>
            <a:ext cx="4640918" cy="1660743"/>
          </a:xfrm>
          <a:prstGeom prst="roundRect">
            <a:avLst>
              <a:gd name="adj" fmla="val 97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021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В сентября 2020 года было подписано Рамочное соглашение о сотрудничестве между Российским фондом фундаментальных исследований и национальным Советом по научно-техническим исследованиям Аргентины.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A076C4D-56AE-679D-1878-5B74826726AA}"/>
              </a:ext>
            </a:extLst>
          </p:cNvPr>
          <p:cNvSpPr txBox="1"/>
          <p:nvPr/>
        </p:nvSpPr>
        <p:spPr>
          <a:xfrm>
            <a:off x="6339213" y="4140751"/>
            <a:ext cx="5503467" cy="1996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2021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Сотрудничество РЦНИ с финансирующими организациями Аргентины было закреплено Соглашением о сотрудничестве с Национальным советом по научно-техническим исследованиям Аргентины (</a:t>
            </a:r>
            <a:r>
              <a:rPr lang="en-US" sz="1400" dirty="0">
                <a:solidFill>
                  <a:srgbClr val="2021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CONICET</a:t>
            </a:r>
            <a:r>
              <a:rPr lang="ru-RU" sz="1400" dirty="0">
                <a:solidFill>
                  <a:srgbClr val="2021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). CONICET является национальным учреждением при Министерстве науки, технологий и продуктивных инноваций Аргентины. </a:t>
            </a:r>
          </a:p>
        </p:txBody>
      </p:sp>
      <p:pic>
        <p:nvPicPr>
          <p:cNvPr id="8194" name="Picture 2" descr="CONICET">
            <a:extLst>
              <a:ext uri="{FF2B5EF4-FFF2-40B4-BE49-F238E27FC236}">
                <a16:creationId xmlns:a16="http://schemas.microsoft.com/office/drawing/2014/main" xmlns="" id="{6FF25819-CFEC-313C-43A5-AAA0A6201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709" y="3077443"/>
            <a:ext cx="1651576" cy="103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DBBADB5-E88C-A734-6AFA-47AF2AC0DF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46" y="3056259"/>
            <a:ext cx="1545268" cy="9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2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C67C78-4069-4235-443B-9CDB61F5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Рисунок 4" descr="Изображение выглядит как в помещении, стена, компьютер, меб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9FB8940C-44D6-6155-05E3-865E1342A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76" y="1490529"/>
            <a:ext cx="4476778" cy="298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5A36C3B-3D43-6A57-4E7F-7A8EA40DFAFD}"/>
              </a:ext>
            </a:extLst>
          </p:cNvPr>
          <p:cNvSpPr/>
          <p:nvPr/>
        </p:nvSpPr>
        <p:spPr>
          <a:xfrm>
            <a:off x="0" y="172043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E69C2"/>
                </a:solidFill>
                <a:effectLst>
                  <a:glow rad="381000">
                    <a:schemeClr val="bg1">
                      <a:alpha val="9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Встреча представителей БРИКС+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E92FFF-BF67-D624-D861-AC52E5B143F8}"/>
              </a:ext>
            </a:extLst>
          </p:cNvPr>
          <p:cNvSpPr txBox="1"/>
          <p:nvPr/>
        </p:nvSpPr>
        <p:spPr>
          <a:xfrm>
            <a:off x="234202" y="1180406"/>
            <a:ext cx="6995101" cy="5389172"/>
          </a:xfrm>
          <a:prstGeom prst="roundRect">
            <a:avLst>
              <a:gd name="adj" fmla="val 5156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2E6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chemeClr val="tx1"/>
                </a:solidFill>
              </a:rPr>
              <a:t>21 февраля 2024 г. в Российском университете дружбы народов состоялась встреча </a:t>
            </a:r>
            <a:r>
              <a:rPr lang="ru-RU" sz="1400" b="1" dirty="0">
                <a:solidFill>
                  <a:schemeClr val="tx1"/>
                </a:solidFill>
              </a:rPr>
              <a:t>представителей дипломатических миссий из стран БРИКС</a:t>
            </a:r>
            <a:r>
              <a:rPr lang="ru-RU" sz="1400" dirty="0">
                <a:solidFill>
                  <a:schemeClr val="tx1"/>
                </a:solidFill>
              </a:rPr>
              <a:t> в расширенном составе: среди участников были сотрудники посольств не только </a:t>
            </a:r>
            <a:r>
              <a:rPr lang="ru-RU" sz="1400" b="1" dirty="0">
                <a:solidFill>
                  <a:schemeClr val="tx1"/>
                </a:solidFill>
              </a:rPr>
              <a:t>Бразилии, Индии и Китая, </a:t>
            </a:r>
            <a:r>
              <a:rPr lang="ru-RU" sz="1400" dirty="0">
                <a:solidFill>
                  <a:schemeClr val="tx1"/>
                </a:solidFill>
              </a:rPr>
              <a:t>но и </a:t>
            </a:r>
            <a:r>
              <a:rPr lang="ru-RU" sz="1400" b="1" dirty="0">
                <a:solidFill>
                  <a:schemeClr val="tx1"/>
                </a:solidFill>
              </a:rPr>
              <a:t>Египта, Ирана, ОАЭ, Эфиопии</a:t>
            </a:r>
            <a:r>
              <a:rPr lang="ru-RU" sz="1400" dirty="0">
                <a:solidFill>
                  <a:schemeClr val="tx1"/>
                </a:solidFill>
              </a:rPr>
              <a:t>. С российской стороны во встрече участвовали представители Министерства науки и высшего образования Российской Федерации</a:t>
            </a:r>
            <a:r>
              <a:rPr lang="ru-RU" sz="1400" b="1" dirty="0">
                <a:solidFill>
                  <a:schemeClr val="tx1"/>
                </a:solidFill>
              </a:rPr>
              <a:t>, Российского центра научной информации</a:t>
            </a:r>
            <a:r>
              <a:rPr lang="ru-RU" sz="1400" dirty="0">
                <a:solidFill>
                  <a:schemeClr val="tx1"/>
                </a:solidFill>
              </a:rPr>
              <a:t>, Аналитического центра международных научно-технологических и образовательных программ. 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chemeClr val="tx1"/>
                </a:solidFill>
              </a:rPr>
              <a:t>Дипломаты ознакомились с образовательными и научными инициативами России, которые планируется реализовать в рамках российского председательства в БРИКС в 2024 году, в том числе с Рамочной Программой БРИКС в сфере науки, технологий и инноваций, координацию которой осуществляет Российский центр научной информации. Программа предусматривает участие в её реализации организаций из новых стран-членов БРИКС и объявление конкурса флагманских научно-технологических проектов БРИКС.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4CA0CE7C-5481-3C80-5868-C34F71602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8" b="30388"/>
          <a:stretch/>
        </p:blipFill>
        <p:spPr bwMode="auto">
          <a:xfrm>
            <a:off x="8171410" y="4957205"/>
            <a:ext cx="3335929" cy="104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58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0144BF-BD7B-3BE6-97F3-7A112A28856F}"/>
              </a:ext>
            </a:extLst>
          </p:cNvPr>
          <p:cNvSpPr/>
          <p:nvPr/>
        </p:nvSpPr>
        <p:spPr>
          <a:xfrm>
            <a:off x="0" y="3131853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E69C2"/>
                </a:solidFill>
                <a:effectLst>
                  <a:glow rad="381000">
                    <a:schemeClr val="bg1">
                      <a:alpha val="9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4665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Путин предложил странам Латинской Америки объединить усилия для изменения правил мировых финансов">
            <a:extLst>
              <a:ext uri="{FF2B5EF4-FFF2-40B4-BE49-F238E27FC236}">
                <a16:creationId xmlns:a16="http://schemas.microsoft.com/office/drawing/2014/main" xmlns="" id="{0D4D79EA-F609-6EBE-B684-516E3202B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r="-147" b="-8371"/>
          <a:stretch/>
        </p:blipFill>
        <p:spPr bwMode="auto">
          <a:xfrm>
            <a:off x="-165102" y="-107672"/>
            <a:ext cx="9266571" cy="7651474"/>
          </a:xfrm>
          <a:prstGeom prst="rect">
            <a:avLst/>
          </a:prstGeom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E10E2EA-5666-291D-BE17-FA0C7802FA50}"/>
              </a:ext>
            </a:extLst>
          </p:cNvPr>
          <p:cNvSpPr/>
          <p:nvPr/>
        </p:nvSpPr>
        <p:spPr>
          <a:xfrm rot="10800000">
            <a:off x="5497032" y="-4"/>
            <a:ext cx="6694968" cy="6845301"/>
          </a:xfrm>
          <a:prstGeom prst="rect">
            <a:avLst/>
          </a:prstGeom>
          <a:gradFill flip="none" rotWithShape="1">
            <a:gsLst>
              <a:gs pos="100000">
                <a:srgbClr val="3468CE">
                  <a:alpha val="0"/>
                </a:srgbClr>
              </a:gs>
              <a:gs pos="50000">
                <a:srgbClr val="4994F1"/>
              </a:gs>
              <a:gs pos="64000">
                <a:srgbClr val="3F77F2"/>
              </a:gs>
              <a:gs pos="24000">
                <a:srgbClr val="6E94D4"/>
              </a:gs>
              <a:gs pos="0">
                <a:srgbClr val="4C98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B16412B-4AFC-D547-9C60-939C0DE4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D3C6D3-FD6F-242E-1AE9-9B38B38F03EB}"/>
              </a:ext>
            </a:extLst>
          </p:cNvPr>
          <p:cNvSpPr txBox="1"/>
          <p:nvPr/>
        </p:nvSpPr>
        <p:spPr>
          <a:xfrm>
            <a:off x="7476465" y="794571"/>
            <a:ext cx="4561357" cy="5450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Open Sans" pitchFamily="2" charset="0"/>
                <a:cs typeface="Open Sans" pitchFamily="2" charset="0"/>
              </a:rPr>
              <a:t>«Во взглядах на международные вопросы у России и государств Латинской Америки традиционно очень много общего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Open Sans" pitchFamily="2" charset="0"/>
                <a:cs typeface="Open Sans" pitchFamily="2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Open Sans" pitchFamily="2" charset="0"/>
                <a:cs typeface="Open Sans" pitchFamily="2" charset="0"/>
              </a:rPr>
              <a:t>мы готовы выстраивать взаимодействие как на двусторонней основе, так и тесно работать с интеграционными объединениями региона»</a:t>
            </a:r>
          </a:p>
          <a:p>
            <a:pPr algn="r">
              <a:lnSpc>
                <a:spcPct val="150000"/>
              </a:lnSpc>
            </a:pPr>
            <a:endParaRPr lang="ru-RU" b="1" dirty="0">
              <a:solidFill>
                <a:schemeClr val="bg1"/>
              </a:solidFill>
              <a:latin typeface="Arial Black" panose="020B0A04020102020204" pitchFamily="34" charset="0"/>
              <a:ea typeface="Open Sans" pitchFamily="2" charset="0"/>
              <a:cs typeface="Open Sans" pitchFamily="2" charset="0"/>
            </a:endParaRPr>
          </a:p>
          <a:p>
            <a:pPr algn="r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Open Sans" pitchFamily="2" charset="0"/>
                <a:cs typeface="Open Sans" pitchFamily="2" charset="0"/>
              </a:rPr>
              <a:t>Владимир Путин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E5B46E-4731-30FF-F1BC-185E7277BD9B}"/>
              </a:ext>
            </a:extLst>
          </p:cNvPr>
          <p:cNvSpPr txBox="1"/>
          <p:nvPr/>
        </p:nvSpPr>
        <p:spPr>
          <a:xfrm>
            <a:off x="2255776" y="6676638"/>
            <a:ext cx="43541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Владимир Путин. Фото: Владимир </a:t>
            </a:r>
            <a:r>
              <a:rPr lang="ru-RU" sz="1000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Астапкович</a:t>
            </a:r>
            <a:r>
              <a:rPr lang="ru-RU" sz="10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/РИА Новости</a:t>
            </a:r>
          </a:p>
        </p:txBody>
      </p:sp>
    </p:spTree>
    <p:extLst>
      <p:ext uri="{BB962C8B-B14F-4D97-AF65-F5344CB8AC3E}">
        <p14:creationId xmlns:p14="http://schemas.microsoft.com/office/powerpoint/2010/main" val="249214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12C7151-3D79-B728-B13B-6A1EA0F41907}"/>
              </a:ext>
            </a:extLst>
          </p:cNvPr>
          <p:cNvSpPr/>
          <p:nvPr/>
        </p:nvSpPr>
        <p:spPr>
          <a:xfrm>
            <a:off x="1" y="173841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E69C2"/>
                </a:solidFill>
                <a:effectLst>
                  <a:glow rad="381000">
                    <a:schemeClr val="bg1">
                      <a:alpha val="9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Форматы взаимодействий</a:t>
            </a:r>
          </a:p>
        </p:txBody>
      </p:sp>
      <p:pic>
        <p:nvPicPr>
          <p:cNvPr id="6" name="Picture 5" descr="C:\Users\sorokotyaga\DOC_FOLDER\Презентации\logo\brics 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45" y="1366318"/>
            <a:ext cx="1615971" cy="72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4" y="2485762"/>
            <a:ext cx="1581212" cy="56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15430" y="1436211"/>
            <a:ext cx="7761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Рамочная программа БРИКС в сфере науки, технологий и инноваций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РЦНИ выполняет роль Секретариата программы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15430" y="2331550"/>
            <a:ext cx="7491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Бельмонтский</a:t>
            </a:r>
            <a:r>
              <a:rPr lang="ru-RU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форум</a:t>
            </a:r>
          </a:p>
          <a:p>
            <a:pPr algn="just"/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РЦНИ совместно с 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NSF 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координирует инициативу по Жизнеспособности быстроменяющихся Арктических систем (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CRA Arctic II)</a:t>
            </a:r>
            <a:endParaRPr lang="ru-RU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C0398C-DB6C-CF43-59FA-DAC16430D269}"/>
              </a:ext>
            </a:extLst>
          </p:cNvPr>
          <p:cNvSpPr txBox="1"/>
          <p:nvPr/>
        </p:nvSpPr>
        <p:spPr>
          <a:xfrm>
            <a:off x="1394907" y="862131"/>
            <a:ext cx="9402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Многосторонние форматы</a:t>
            </a: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F294BC-A2D8-FE2C-D347-E7E1722A015F}"/>
              </a:ext>
            </a:extLst>
          </p:cNvPr>
          <p:cNvSpPr txBox="1"/>
          <p:nvPr/>
        </p:nvSpPr>
        <p:spPr>
          <a:xfrm>
            <a:off x="0" y="4281552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Двусторонние форматы</a:t>
            </a: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57AF0646-798C-5E01-1453-7C3946F52AA5}"/>
              </a:ext>
            </a:extLst>
          </p:cNvPr>
          <p:cNvSpPr/>
          <p:nvPr/>
        </p:nvSpPr>
        <p:spPr>
          <a:xfrm>
            <a:off x="6529714" y="5191850"/>
            <a:ext cx="5503467" cy="13927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2E69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endParaRPr lang="ru-RU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54295244-AD8B-51D3-DD47-6264E61DC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209" y="5372100"/>
            <a:ext cx="1651576" cy="103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Флаг России — Википедия">
            <a:extLst>
              <a:ext uri="{FF2B5EF4-FFF2-40B4-BE49-F238E27FC236}">
                <a16:creationId xmlns:a16="http://schemas.microsoft.com/office/drawing/2014/main" xmlns="" id="{6A1A2391-F28E-A0A7-0409-D4EBABB7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545" y="5372101"/>
            <a:ext cx="1545268" cy="103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A3E58567-558C-DCFD-31F7-CE7EC9C98D69}"/>
              </a:ext>
            </a:extLst>
          </p:cNvPr>
          <p:cNvSpPr/>
          <p:nvPr/>
        </p:nvSpPr>
        <p:spPr>
          <a:xfrm>
            <a:off x="415994" y="5191850"/>
            <a:ext cx="5503467" cy="13927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2E69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endParaRPr lang="ru-RU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BE77F21F-1EC8-C34E-2303-F1CD21E16635}"/>
              </a:ext>
            </a:extLst>
          </p:cNvPr>
          <p:cNvSpPr/>
          <p:nvPr/>
        </p:nvSpPr>
        <p:spPr>
          <a:xfrm>
            <a:off x="415994" y="5191850"/>
            <a:ext cx="5503467" cy="13927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2E69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endParaRPr lang="ru-RU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1" name="Picture 2" descr="Флаг России — Википедия">
            <a:extLst>
              <a:ext uri="{FF2B5EF4-FFF2-40B4-BE49-F238E27FC236}">
                <a16:creationId xmlns:a16="http://schemas.microsoft.com/office/drawing/2014/main" xmlns="" id="{5CFCE965-67B8-8AA9-E0CD-5601D269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25" y="5372101"/>
            <a:ext cx="1545268" cy="103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Флаг Кубы — Википедия">
            <a:extLst>
              <a:ext uri="{FF2B5EF4-FFF2-40B4-BE49-F238E27FC236}">
                <a16:creationId xmlns:a16="http://schemas.microsoft.com/office/drawing/2014/main" xmlns="" id="{D9DF3ABE-AA35-6AA1-60B8-750E9E2B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9" y="5369743"/>
            <a:ext cx="2059756" cy="10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E65ED98B-EDD8-B7E7-FE86-D65B9150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398" y="2253583"/>
            <a:ext cx="1470857" cy="10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FDAB011-F9C9-936E-F7D7-71C3C2044087}"/>
              </a:ext>
            </a:extLst>
          </p:cNvPr>
          <p:cNvSpPr txBox="1"/>
          <p:nvPr/>
        </p:nvSpPr>
        <p:spPr>
          <a:xfrm>
            <a:off x="415994" y="4750584"/>
            <a:ext cx="55034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1600" b="1" dirty="0">
                <a:ln w="0"/>
                <a:latin typeface="Open Sans" pitchFamily="2" charset="0"/>
                <a:ea typeface="Open Sans" pitchFamily="2" charset="0"/>
                <a:cs typeface="Open Sans" pitchFamily="2" charset="0"/>
              </a:rPr>
              <a:t>Российско-Кубинское сотрудничество</a:t>
            </a:r>
            <a:endParaRPr lang="ru-RU" sz="1600" i="1" dirty="0">
              <a:ln w="0"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0B6D02A-88F3-6B12-18D4-F3B6B43F8A64}"/>
              </a:ext>
            </a:extLst>
          </p:cNvPr>
          <p:cNvSpPr txBox="1"/>
          <p:nvPr/>
        </p:nvSpPr>
        <p:spPr>
          <a:xfrm>
            <a:off x="6529713" y="4793194"/>
            <a:ext cx="55034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1600" b="1" dirty="0">
                <a:ln w="0"/>
                <a:latin typeface="Open Sans" pitchFamily="2" charset="0"/>
                <a:ea typeface="Open Sans" pitchFamily="2" charset="0"/>
                <a:cs typeface="Open Sans" pitchFamily="2" charset="0"/>
              </a:rPr>
              <a:t>Российско-Аргентинское сотрудничество</a:t>
            </a:r>
            <a:endParaRPr lang="ru-RU" sz="1600" i="1" dirty="0">
              <a:ln w="0"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F04051D2-28AB-449D-94C4-1046FAE44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398" y="1210224"/>
            <a:ext cx="1470857" cy="10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BBE68B-E36A-3E44-295E-952AE090FA1C}"/>
              </a:ext>
            </a:extLst>
          </p:cNvPr>
          <p:cNvSpPr txBox="1"/>
          <p:nvPr/>
        </p:nvSpPr>
        <p:spPr>
          <a:xfrm>
            <a:off x="288583" y="3498816"/>
            <a:ext cx="9418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Программа по стимулированию академического и научно-технологического сотрудничества между Россией, Бразилией и Белоруссией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0224BD8A-FC32-A83D-97A2-1F8B8A89E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399" y="3303968"/>
            <a:ext cx="1470856" cy="10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E8E6E6F0-114F-A896-CCE0-F53D25434364}"/>
              </a:ext>
            </a:extLst>
          </p:cNvPr>
          <p:cNvSpPr/>
          <p:nvPr/>
        </p:nvSpPr>
        <p:spPr>
          <a:xfrm>
            <a:off x="42308" y="1608498"/>
            <a:ext cx="232881" cy="2330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5D30D874-6BCA-D3D7-9C97-2AD7FDF93335}"/>
              </a:ext>
            </a:extLst>
          </p:cNvPr>
          <p:cNvSpPr/>
          <p:nvPr/>
        </p:nvSpPr>
        <p:spPr>
          <a:xfrm>
            <a:off x="42307" y="2651857"/>
            <a:ext cx="232881" cy="2330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ABDF7918-8F75-7AF1-9166-3A2353EEBD98}"/>
              </a:ext>
            </a:extLst>
          </p:cNvPr>
          <p:cNvSpPr/>
          <p:nvPr/>
        </p:nvSpPr>
        <p:spPr>
          <a:xfrm>
            <a:off x="39489" y="3641606"/>
            <a:ext cx="232881" cy="2330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E335BF47-EC4A-70A3-D4E5-9A1BA08EA2E4}"/>
              </a:ext>
            </a:extLst>
          </p:cNvPr>
          <p:cNvSpPr/>
          <p:nvPr/>
        </p:nvSpPr>
        <p:spPr>
          <a:xfrm>
            <a:off x="33493" y="5768156"/>
            <a:ext cx="232881" cy="2330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F8F171BD-AB11-5619-5435-A972CF27D482}"/>
              </a:ext>
            </a:extLst>
          </p:cNvPr>
          <p:cNvSpPr/>
          <p:nvPr/>
        </p:nvSpPr>
        <p:spPr>
          <a:xfrm>
            <a:off x="6193937" y="5780099"/>
            <a:ext cx="232881" cy="2330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8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7D2EFE-186F-DC6E-4D7F-1F85DB62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D796030-4FA0-1B7B-2B72-D6E1D812FE22}"/>
              </a:ext>
            </a:extLst>
          </p:cNvPr>
          <p:cNvSpPr/>
          <p:nvPr/>
        </p:nvSpPr>
        <p:spPr>
          <a:xfrm>
            <a:off x="0" y="172043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E69C2"/>
                </a:solidFill>
                <a:effectLst>
                  <a:glow rad="381000">
                    <a:schemeClr val="bg1">
                      <a:alpha val="9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РЦНИ и рамочная программа БРИКС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1C2FD09-E796-3209-46DD-FB6215B165FD}"/>
              </a:ext>
            </a:extLst>
          </p:cNvPr>
          <p:cNvSpPr/>
          <p:nvPr/>
        </p:nvSpPr>
        <p:spPr>
          <a:xfrm>
            <a:off x="349321" y="4112527"/>
            <a:ext cx="3599224" cy="15323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2E6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 2016 г. по 2020 г. проведено три совместных конкурса </a:t>
            </a:r>
            <a:r>
              <a:rPr lang="ru-RU" sz="14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по</a:t>
            </a:r>
            <a:r>
              <a:rPr lang="ru-RU" sz="14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результатам которых поддержано 93 проекта по 11 научным областям.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9840FFF6-AE5C-2D33-FD18-A50B624B40CA}"/>
              </a:ext>
            </a:extLst>
          </p:cNvPr>
          <p:cNvSpPr/>
          <p:nvPr/>
        </p:nvSpPr>
        <p:spPr>
          <a:xfrm>
            <a:off x="4057342" y="4112527"/>
            <a:ext cx="7906058" cy="1532334"/>
          </a:xfrm>
          <a:prstGeom prst="roundRect">
            <a:avLst/>
          </a:prstGeom>
          <a:ln>
            <a:solidFill>
              <a:srgbClr val="2E69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В 2020 году был проведен междисциплинарный конкурс исследовательских проектов </a:t>
            </a: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по анализу и оценке  последствий, с которыми сталкиваются страны БРИКС в результате  </a:t>
            </a:r>
            <a:r>
              <a:rPr lang="ru-RU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глобальной пандемии</a:t>
            </a: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Тематика конкурса охватывает исследования в области новых технологий борьбы с эпидемиями, разработки антивирусных вакцин, математического моделирования эпидемий SARS-COV-2  и COVID-19, анализа опыта систем здравоохранения. В рамках конкурса профинансировано 10 проектов.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114E3937-89C1-0E2F-FD59-FF61E5D3DD3B}"/>
              </a:ext>
            </a:extLst>
          </p:cNvPr>
          <p:cNvSpPr/>
          <p:nvPr/>
        </p:nvSpPr>
        <p:spPr>
          <a:xfrm>
            <a:off x="349321" y="5857906"/>
            <a:ext cx="11614079" cy="374571"/>
          </a:xfrm>
          <a:prstGeom prst="roundRect">
            <a:avLst>
              <a:gd name="adj" fmla="val 34467"/>
            </a:avLst>
          </a:prstGeom>
          <a:ln>
            <a:solidFill>
              <a:srgbClr val="D82A1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Общая сумма профинансированных проектов со стороны РЦНИ составляет около 800 млн. руб.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D4D249E7-CF6C-F00E-AD2F-006A2A4F076C}"/>
              </a:ext>
            </a:extLst>
          </p:cNvPr>
          <p:cNvSpPr/>
          <p:nvPr/>
        </p:nvSpPr>
        <p:spPr>
          <a:xfrm>
            <a:off x="349321" y="3588381"/>
            <a:ext cx="11614079" cy="358378"/>
          </a:xfrm>
          <a:prstGeom prst="roundRect">
            <a:avLst>
              <a:gd name="adj" fmla="val 25059"/>
            </a:avLst>
          </a:prstGeom>
          <a:ln>
            <a:solidFill>
              <a:srgbClr val="2E69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С 2016 года Российский центр научной информации (ранее РФФИ) </a:t>
            </a:r>
            <a:r>
              <a:rPr lang="ru-RU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выполняет функции Секретариата </a:t>
            </a: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конкурсов РП БРИКС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7B130AE7-E184-9775-D638-B48B6FB99CCA}"/>
              </a:ext>
            </a:extLst>
          </p:cNvPr>
          <p:cNvSpPr/>
          <p:nvPr/>
        </p:nvSpPr>
        <p:spPr>
          <a:xfrm>
            <a:off x="349321" y="907399"/>
            <a:ext cx="11614079" cy="1021556"/>
          </a:xfrm>
          <a:prstGeom prst="roundRect">
            <a:avLst/>
          </a:prstGeom>
          <a:ln>
            <a:solidFill>
              <a:srgbClr val="2E69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В рамках БРИКС создан и успешно функционирует эффективный инструмент обеспечения многосторонних научных исследований по актуальным для стран объединения направлениям - </a:t>
            </a:r>
            <a:r>
              <a:rPr lang="ru-RU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Рамочная программа БРИКС в сфере науки, технологий и инноваций.</a:t>
            </a:r>
          </a:p>
        </p:txBody>
      </p:sp>
      <p:sp>
        <p:nvSpPr>
          <p:cNvPr id="23" name="Стрелка: влево-вправо 14">
            <a:extLst>
              <a:ext uri="{FF2B5EF4-FFF2-40B4-BE49-F238E27FC236}">
                <a16:creationId xmlns:a16="http://schemas.microsoft.com/office/drawing/2014/main" xmlns="" id="{8201E83D-F05F-2AC6-1326-2DCD40868D66}"/>
              </a:ext>
            </a:extLst>
          </p:cNvPr>
          <p:cNvSpPr/>
          <p:nvPr/>
        </p:nvSpPr>
        <p:spPr>
          <a:xfrm>
            <a:off x="5436037" y="2488530"/>
            <a:ext cx="1312997" cy="646331"/>
          </a:xfrm>
          <a:prstGeom prst="leftRightArrow">
            <a:avLst>
              <a:gd name="adj1" fmla="val 48728"/>
              <a:gd name="adj2" fmla="val 36382"/>
            </a:avLst>
          </a:prstGeom>
          <a:solidFill>
            <a:srgbClr val="2E69C2"/>
          </a:solidFill>
          <a:ln>
            <a:solidFill>
              <a:srgbClr val="2E69C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6" name="Рисунок 25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3422974-31AC-9E4D-661E-ECC5C720A2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41" y="2090121"/>
            <a:ext cx="2055597" cy="129091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F91BB04-C62B-ED38-1F9B-917195BD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33" y="2253028"/>
            <a:ext cx="2942692" cy="11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73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xmlns="" id="{EAB66D20-B634-AF26-9F5D-45BBAA13F56F}"/>
              </a:ext>
            </a:extLst>
          </p:cNvPr>
          <p:cNvCxnSpPr>
            <a:cxnSpLocks/>
          </p:cNvCxnSpPr>
          <p:nvPr/>
        </p:nvCxnSpPr>
        <p:spPr>
          <a:xfrm flipV="1">
            <a:off x="7708805" y="3281090"/>
            <a:ext cx="759334" cy="43272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>
            <a:extLst>
              <a:ext uri="{FF2B5EF4-FFF2-40B4-BE49-F238E27FC236}">
                <a16:creationId xmlns:a16="http://schemas.microsoft.com/office/drawing/2014/main" xmlns="" id="{34F1D124-2342-5472-FA54-EA7B46CB36D8}"/>
              </a:ext>
            </a:extLst>
          </p:cNvPr>
          <p:cNvCxnSpPr>
            <a:cxnSpLocks/>
          </p:cNvCxnSpPr>
          <p:nvPr/>
        </p:nvCxnSpPr>
        <p:spPr>
          <a:xfrm>
            <a:off x="7600475" y="3521621"/>
            <a:ext cx="841160" cy="141546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xmlns="" id="{293C941C-445C-7763-B278-19510970318D}"/>
              </a:ext>
            </a:extLst>
          </p:cNvPr>
          <p:cNvCxnSpPr>
            <a:cxnSpLocks/>
          </p:cNvCxnSpPr>
          <p:nvPr/>
        </p:nvCxnSpPr>
        <p:spPr>
          <a:xfrm>
            <a:off x="7708805" y="3832435"/>
            <a:ext cx="580430" cy="201954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xmlns="" id="{86D07A63-EE21-F254-1B61-41CCEF659C11}"/>
              </a:ext>
            </a:extLst>
          </p:cNvPr>
          <p:cNvCxnSpPr>
            <a:cxnSpLocks/>
          </p:cNvCxnSpPr>
          <p:nvPr/>
        </p:nvCxnSpPr>
        <p:spPr>
          <a:xfrm>
            <a:off x="7424455" y="4453673"/>
            <a:ext cx="654497" cy="451900"/>
          </a:xfrm>
          <a:prstGeom prst="line">
            <a:avLst/>
          </a:prstGeom>
          <a:ln w="50800">
            <a:solidFill>
              <a:schemeClr val="accent6"/>
            </a:solidFill>
          </a:ln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xmlns="" id="{14667E24-47F1-3A3E-CDD1-B68C2585AC77}"/>
              </a:ext>
            </a:extLst>
          </p:cNvPr>
          <p:cNvCxnSpPr>
            <a:cxnSpLocks/>
          </p:cNvCxnSpPr>
          <p:nvPr/>
        </p:nvCxnSpPr>
        <p:spPr>
          <a:xfrm>
            <a:off x="6924589" y="4831520"/>
            <a:ext cx="594010" cy="893207"/>
          </a:xfrm>
          <a:prstGeom prst="line">
            <a:avLst/>
          </a:prstGeom>
          <a:ln w="50800">
            <a:solidFill>
              <a:schemeClr val="accent6"/>
            </a:solidFill>
          </a:ln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xmlns="" id="{09A6A529-4F8C-BB44-A705-06B8FAA9E6CE}"/>
              </a:ext>
            </a:extLst>
          </p:cNvPr>
          <p:cNvCxnSpPr>
            <a:cxnSpLocks/>
          </p:cNvCxnSpPr>
          <p:nvPr/>
        </p:nvCxnSpPr>
        <p:spPr>
          <a:xfrm>
            <a:off x="6500475" y="5060267"/>
            <a:ext cx="296932" cy="1447506"/>
          </a:xfrm>
          <a:prstGeom prst="line">
            <a:avLst/>
          </a:prstGeom>
          <a:ln w="50800">
            <a:solidFill>
              <a:schemeClr val="accent6"/>
            </a:solidFill>
          </a:ln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xmlns="" id="{0EDCB473-4930-CEDD-A806-07FAC88028DA}"/>
              </a:ext>
            </a:extLst>
          </p:cNvPr>
          <p:cNvCxnSpPr>
            <a:cxnSpLocks/>
          </p:cNvCxnSpPr>
          <p:nvPr/>
        </p:nvCxnSpPr>
        <p:spPr>
          <a:xfrm>
            <a:off x="6204338" y="5094434"/>
            <a:ext cx="0" cy="1448960"/>
          </a:xfrm>
          <a:prstGeom prst="line">
            <a:avLst/>
          </a:prstGeom>
          <a:ln w="50800">
            <a:solidFill>
              <a:schemeClr val="accent6"/>
            </a:solidFill>
          </a:ln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xmlns="" id="{D9790006-4714-4E6D-731B-FB86B99C1F64}"/>
              </a:ext>
            </a:extLst>
          </p:cNvPr>
          <p:cNvCxnSpPr>
            <a:cxnSpLocks/>
          </p:cNvCxnSpPr>
          <p:nvPr/>
        </p:nvCxnSpPr>
        <p:spPr>
          <a:xfrm flipH="1">
            <a:off x="4171598" y="4581942"/>
            <a:ext cx="749116" cy="681323"/>
          </a:xfrm>
          <a:prstGeom prst="line">
            <a:avLst/>
          </a:prstGeom>
          <a:ln w="50800">
            <a:solidFill>
              <a:schemeClr val="accent6"/>
            </a:solidFill>
          </a:ln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xmlns="" id="{D1EE0FC3-0BAA-1B8D-8492-455670305086}"/>
              </a:ext>
            </a:extLst>
          </p:cNvPr>
          <p:cNvCxnSpPr>
            <a:cxnSpLocks/>
          </p:cNvCxnSpPr>
          <p:nvPr/>
        </p:nvCxnSpPr>
        <p:spPr>
          <a:xfrm flipV="1">
            <a:off x="4171598" y="4034389"/>
            <a:ext cx="387359" cy="163882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xmlns="" id="{AC4A7DE3-CCCA-0E6E-A921-D7F45BDA00A6}"/>
              </a:ext>
            </a:extLst>
          </p:cNvPr>
          <p:cNvCxnSpPr>
            <a:cxnSpLocks/>
          </p:cNvCxnSpPr>
          <p:nvPr/>
        </p:nvCxnSpPr>
        <p:spPr>
          <a:xfrm flipV="1">
            <a:off x="3490783" y="3479202"/>
            <a:ext cx="978779" cy="72128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xmlns="" id="{D8B1BADB-3419-785A-DAD1-1A6C714E1135}"/>
              </a:ext>
            </a:extLst>
          </p:cNvPr>
          <p:cNvCxnSpPr>
            <a:cxnSpLocks/>
          </p:cNvCxnSpPr>
          <p:nvPr/>
        </p:nvCxnSpPr>
        <p:spPr>
          <a:xfrm>
            <a:off x="4439747" y="2690871"/>
            <a:ext cx="313344" cy="186271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xmlns="" id="{547DA696-8505-FF11-AB5D-CF31751C66CA}"/>
              </a:ext>
            </a:extLst>
          </p:cNvPr>
          <p:cNvCxnSpPr>
            <a:cxnSpLocks/>
          </p:cNvCxnSpPr>
          <p:nvPr/>
        </p:nvCxnSpPr>
        <p:spPr>
          <a:xfrm>
            <a:off x="4909930" y="2254310"/>
            <a:ext cx="216786" cy="210498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xmlns="" id="{C78AA6E7-6EB7-FB45-6EE3-A01473BCEFEF}"/>
              </a:ext>
            </a:extLst>
          </p:cNvPr>
          <p:cNvCxnSpPr>
            <a:cxnSpLocks/>
          </p:cNvCxnSpPr>
          <p:nvPr/>
        </p:nvCxnSpPr>
        <p:spPr>
          <a:xfrm flipH="1" flipV="1">
            <a:off x="5581309" y="1852294"/>
            <a:ext cx="29817" cy="131816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xmlns="" id="{B799ED4D-676A-E2BC-AD75-BEB83FFCBF87}"/>
              </a:ext>
            </a:extLst>
          </p:cNvPr>
          <p:cNvCxnSpPr>
            <a:cxnSpLocks/>
          </p:cNvCxnSpPr>
          <p:nvPr/>
        </p:nvCxnSpPr>
        <p:spPr>
          <a:xfrm flipV="1">
            <a:off x="7583595" y="2964436"/>
            <a:ext cx="705640" cy="186271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DB769985-8591-ADDC-0C95-85464AF543F6}"/>
              </a:ext>
            </a:extLst>
          </p:cNvPr>
          <p:cNvCxnSpPr>
            <a:cxnSpLocks/>
          </p:cNvCxnSpPr>
          <p:nvPr/>
        </p:nvCxnSpPr>
        <p:spPr>
          <a:xfrm flipH="1">
            <a:off x="7360538" y="2352425"/>
            <a:ext cx="479875" cy="338446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xmlns="" id="{95345BBD-6533-BECE-18C3-8C24DE927A52}"/>
              </a:ext>
            </a:extLst>
          </p:cNvPr>
          <p:cNvCxnSpPr>
            <a:cxnSpLocks/>
          </p:cNvCxnSpPr>
          <p:nvPr/>
        </p:nvCxnSpPr>
        <p:spPr>
          <a:xfrm flipV="1">
            <a:off x="6433583" y="1457687"/>
            <a:ext cx="95775" cy="434418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C994A1D7-050C-D45C-110F-D1E37B1E3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647338"/>
              </p:ext>
            </p:extLst>
          </p:nvPr>
        </p:nvGraphicFramePr>
        <p:xfrm>
          <a:off x="2884413" y="1713941"/>
          <a:ext cx="6430339" cy="353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64A8E02-266B-714B-35CF-3588DF6B6579}"/>
              </a:ext>
            </a:extLst>
          </p:cNvPr>
          <p:cNvSpPr txBox="1"/>
          <p:nvPr/>
        </p:nvSpPr>
        <p:spPr>
          <a:xfrm>
            <a:off x="4469566" y="2130934"/>
            <a:ext cx="3260035" cy="3874062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961624"/>
              </a:avLst>
            </a:prstTxWarp>
            <a:spAutoFit/>
          </a:bodyPr>
          <a:lstStyle/>
          <a:p>
            <a:pPr algn="ctr"/>
            <a:r>
              <a:rPr lang="ru-RU" sz="1800" b="1" dirty="0">
                <a:solidFill>
                  <a:srgbClr val="2E69C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Конкурсы 2016-2020</a:t>
            </a:r>
            <a:endParaRPr lang="ru-RU" b="1" dirty="0">
              <a:solidFill>
                <a:srgbClr val="2E69C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E829DCB-A73B-779B-9E22-8E34E2718559}"/>
              </a:ext>
            </a:extLst>
          </p:cNvPr>
          <p:cNvSpPr txBox="1"/>
          <p:nvPr/>
        </p:nvSpPr>
        <p:spPr>
          <a:xfrm>
            <a:off x="4469564" y="1075627"/>
            <a:ext cx="3260035" cy="3874062"/>
          </a:xfrm>
          <a:prstGeom prst="rect">
            <a:avLst/>
          </a:prstGeom>
          <a:noFill/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800" b="1" dirty="0">
                <a:solidFill>
                  <a:srgbClr val="2E69C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Конкурс по </a:t>
            </a:r>
            <a:r>
              <a:rPr lang="en-US" sz="1800" b="1" dirty="0">
                <a:solidFill>
                  <a:srgbClr val="2E69C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COVID</a:t>
            </a:r>
            <a:endParaRPr lang="ru-RU" b="1" dirty="0">
              <a:solidFill>
                <a:srgbClr val="2E69C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04250E2-F55A-E04E-52EA-F116962B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3536625-03C4-2F85-3E7B-915DB7CAB42B}"/>
              </a:ext>
            </a:extLst>
          </p:cNvPr>
          <p:cNvSpPr/>
          <p:nvPr/>
        </p:nvSpPr>
        <p:spPr>
          <a:xfrm>
            <a:off x="0" y="172043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E69C2"/>
                </a:solidFill>
                <a:effectLst>
                  <a:glow rad="381000">
                    <a:schemeClr val="bg1">
                      <a:alpha val="9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Тематики конкурсов РП БРИКС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27F1E8-F34A-EAAF-1B92-314E85F34E0F}"/>
              </a:ext>
            </a:extLst>
          </p:cNvPr>
          <p:cNvSpPr txBox="1"/>
          <p:nvPr/>
        </p:nvSpPr>
        <p:spPr>
          <a:xfrm>
            <a:off x="70550" y="3012658"/>
            <a:ext cx="3489982" cy="56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Предупреждение и ликвидация природных катастроф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F14C4E-F137-D448-B74D-B83D53E150AB}"/>
              </a:ext>
            </a:extLst>
          </p:cNvPr>
          <p:cNvSpPr txBox="1"/>
          <p:nvPr/>
        </p:nvSpPr>
        <p:spPr>
          <a:xfrm>
            <a:off x="0" y="4358696"/>
            <a:ext cx="42113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 algn="just" fontAlgn="base"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Эпидемиологические исследования и клинические испытания для оценки наложения 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SARS-CoV-2 </a:t>
            </a: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 сопутствующих заболеваний, особенно</a:t>
            </a:r>
            <a:endParaRPr lang="fr-FR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103CBD-6EFB-5A48-F6AD-5DAA336370E2}"/>
              </a:ext>
            </a:extLst>
          </p:cNvPr>
          <p:cNvSpPr txBox="1"/>
          <p:nvPr/>
        </p:nvSpPr>
        <p:spPr>
          <a:xfrm>
            <a:off x="7682667" y="4216604"/>
            <a:ext cx="3656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Исследование и разработка новых технологий / инструментов для диагностики 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COVID-19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22518F9-CBB6-B48C-AC61-EBCA7587FE6F}"/>
              </a:ext>
            </a:extLst>
          </p:cNvPr>
          <p:cNvSpPr txBox="1"/>
          <p:nvPr/>
        </p:nvSpPr>
        <p:spPr>
          <a:xfrm>
            <a:off x="7142943" y="5025819"/>
            <a:ext cx="42666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Исследование и разработка вакцин и лекарств против 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COVID-19, </a:t>
            </a: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включая перепрофилирование доступных лекарств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1B8177C-66FA-AB58-507B-2BFED1F311C7}"/>
              </a:ext>
            </a:extLst>
          </p:cNvPr>
          <p:cNvSpPr txBox="1"/>
          <p:nvPr/>
        </p:nvSpPr>
        <p:spPr>
          <a:xfrm>
            <a:off x="6475671" y="5807754"/>
            <a:ext cx="52226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 algn="just" fontAlgn="base"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Геномное секвенирование 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SARS-CoV-2 </a:t>
            </a: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 исследования по эпидемиологии и математическому моделированию пандемии 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COVID-19 </a:t>
            </a:r>
            <a:endParaRPr lang="ru-RU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C62E0C6-CFFA-0FED-403B-D13BAE0E757A}"/>
              </a:ext>
            </a:extLst>
          </p:cNvPr>
          <p:cNvSpPr txBox="1"/>
          <p:nvPr/>
        </p:nvSpPr>
        <p:spPr>
          <a:xfrm>
            <a:off x="68536" y="5373843"/>
            <a:ext cx="616060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 algn="just" fontAlgn="base"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Исследования в области искусственного интеллекта, информационных и коммуникационных технологий и высокопроизводительных вычислений для разработки лекарств 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COVID-19, </a:t>
            </a: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разработки вакцин, лечения, клинических испытаний и инфраструктуры и систем общественного здравоохранения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7E00932-F9C4-3C14-FDC3-1700DF4F0E6B}"/>
              </a:ext>
            </a:extLst>
          </p:cNvPr>
          <p:cNvSpPr txBox="1"/>
          <p:nvPr/>
        </p:nvSpPr>
        <p:spPr>
          <a:xfrm>
            <a:off x="8055506" y="3371446"/>
            <a:ext cx="3192515" cy="322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Аэронавтика</a:t>
            </a:r>
            <a:endParaRPr lang="fr-FR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FA5E103-06F3-811A-5F6E-0F4F1DEF66FC}"/>
              </a:ext>
            </a:extLst>
          </p:cNvPr>
          <p:cNvSpPr txBox="1"/>
          <p:nvPr/>
        </p:nvSpPr>
        <p:spPr>
          <a:xfrm>
            <a:off x="187349" y="3673106"/>
            <a:ext cx="4339476" cy="56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Биотехнология и биомедицина, включая охрану здоровья человека и нейронауки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F465BF0-EA0C-1C02-E737-4B4B2E31C812}"/>
              </a:ext>
            </a:extLst>
          </p:cNvPr>
          <p:cNvSpPr txBox="1"/>
          <p:nvPr/>
        </p:nvSpPr>
        <p:spPr>
          <a:xfrm>
            <a:off x="8078952" y="3004192"/>
            <a:ext cx="3260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Фотоника</a:t>
            </a:r>
            <a:endParaRPr lang="ru-RU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C5B33D3-D4E1-7E1E-627F-4F61E21EFA66}"/>
              </a:ext>
            </a:extLst>
          </p:cNvPr>
          <p:cNvSpPr txBox="1"/>
          <p:nvPr/>
        </p:nvSpPr>
        <p:spPr>
          <a:xfrm>
            <a:off x="7921431" y="2430883"/>
            <a:ext cx="3896194" cy="56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Изучение Мирового океана и полярные исследования и технологии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70C13E0-B1A4-289A-168A-BCF62D6C7725}"/>
              </a:ext>
            </a:extLst>
          </p:cNvPr>
          <p:cNvSpPr txBox="1"/>
          <p:nvPr/>
        </p:nvSpPr>
        <p:spPr>
          <a:xfrm>
            <a:off x="620774" y="1569196"/>
            <a:ext cx="5267601" cy="322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Геопространственные</a:t>
            </a: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технологии и их применение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979C967-9179-4DBF-3C45-6DCE1E355086}"/>
              </a:ext>
            </a:extLst>
          </p:cNvPr>
          <p:cNvSpPr txBox="1"/>
          <p:nvPr/>
        </p:nvSpPr>
        <p:spPr>
          <a:xfrm>
            <a:off x="7918768" y="3689700"/>
            <a:ext cx="2184418" cy="38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Астрономия</a:t>
            </a:r>
            <a:r>
              <a:rPr lang="ru-RU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13F2168-D44D-D883-C990-EE3AD5F78F1A}"/>
              </a:ext>
            </a:extLst>
          </p:cNvPr>
          <p:cNvSpPr txBox="1"/>
          <p:nvPr/>
        </p:nvSpPr>
        <p:spPr>
          <a:xfrm>
            <a:off x="241602" y="1984110"/>
            <a:ext cx="4855297" cy="322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Материаловедение, в том числе нанотехнологии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E2E6C65-D3E9-B2F1-574A-89FBFF04EB5A}"/>
              </a:ext>
            </a:extLst>
          </p:cNvPr>
          <p:cNvSpPr txBox="1"/>
          <p:nvPr/>
        </p:nvSpPr>
        <p:spPr>
          <a:xfrm>
            <a:off x="7449933" y="1827746"/>
            <a:ext cx="3959617" cy="56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Информационные технологии и высокопроизводительные вычисления</a:t>
            </a:r>
            <a:endParaRPr lang="fr-FR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A85EC08-6E52-436E-CE22-1A8798D5743B}"/>
              </a:ext>
            </a:extLst>
          </p:cNvPr>
          <p:cNvSpPr txBox="1"/>
          <p:nvPr/>
        </p:nvSpPr>
        <p:spPr>
          <a:xfrm>
            <a:off x="904109" y="1172519"/>
            <a:ext cx="6614490" cy="322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Новая и возобновляемая энергетика, энергоэффективность</a:t>
            </a:r>
            <a:endParaRPr lang="fr-FR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FA31F56-7050-ADFD-DB96-4BBC0F2F89BA}"/>
              </a:ext>
            </a:extLst>
          </p:cNvPr>
          <p:cNvSpPr txBox="1"/>
          <p:nvPr/>
        </p:nvSpPr>
        <p:spPr>
          <a:xfrm>
            <a:off x="122375" y="2417657"/>
            <a:ext cx="4647357" cy="322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Водные ресурсы и борьба с их загрязнением</a:t>
            </a:r>
            <a:endParaRPr lang="fr-FR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216BC1CA-E060-8B14-50B3-3996B9117296}"/>
              </a:ext>
            </a:extLst>
          </p:cNvPr>
          <p:cNvCxnSpPr>
            <a:cxnSpLocks/>
          </p:cNvCxnSpPr>
          <p:nvPr/>
        </p:nvCxnSpPr>
        <p:spPr>
          <a:xfrm>
            <a:off x="1282148" y="1467626"/>
            <a:ext cx="5257149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8857AC6E-DDF1-CB5D-4C43-2ED4A02EF118}"/>
              </a:ext>
            </a:extLst>
          </p:cNvPr>
          <p:cNvCxnSpPr>
            <a:cxnSpLocks/>
          </p:cNvCxnSpPr>
          <p:nvPr/>
        </p:nvCxnSpPr>
        <p:spPr>
          <a:xfrm>
            <a:off x="1028538" y="1852294"/>
            <a:ext cx="4552771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6FFD4A39-7AD5-A291-0A89-2343FAB6B4C4}"/>
              </a:ext>
            </a:extLst>
          </p:cNvPr>
          <p:cNvCxnSpPr>
            <a:cxnSpLocks/>
          </p:cNvCxnSpPr>
          <p:nvPr/>
        </p:nvCxnSpPr>
        <p:spPr>
          <a:xfrm>
            <a:off x="620774" y="2254310"/>
            <a:ext cx="4289156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28858433-C2DE-0267-66BB-16C3D22C0AD8}"/>
              </a:ext>
            </a:extLst>
          </p:cNvPr>
          <p:cNvCxnSpPr>
            <a:cxnSpLocks/>
          </p:cNvCxnSpPr>
          <p:nvPr/>
        </p:nvCxnSpPr>
        <p:spPr>
          <a:xfrm>
            <a:off x="488991" y="2690871"/>
            <a:ext cx="3950756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C9E584FB-3D13-0DC1-2E37-27B74933FA6C}"/>
              </a:ext>
            </a:extLst>
          </p:cNvPr>
          <p:cNvCxnSpPr>
            <a:cxnSpLocks/>
          </p:cNvCxnSpPr>
          <p:nvPr/>
        </p:nvCxnSpPr>
        <p:spPr>
          <a:xfrm>
            <a:off x="459174" y="3551330"/>
            <a:ext cx="3031609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A9FF3719-FF1B-9628-2580-FEC8CA277776}"/>
              </a:ext>
            </a:extLst>
          </p:cNvPr>
          <p:cNvCxnSpPr>
            <a:cxnSpLocks/>
          </p:cNvCxnSpPr>
          <p:nvPr/>
        </p:nvCxnSpPr>
        <p:spPr>
          <a:xfrm>
            <a:off x="540177" y="4208210"/>
            <a:ext cx="3631421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810179F5-A814-41A6-BD5C-CBEABF540E31}"/>
              </a:ext>
            </a:extLst>
          </p:cNvPr>
          <p:cNvCxnSpPr>
            <a:cxnSpLocks/>
          </p:cNvCxnSpPr>
          <p:nvPr/>
        </p:nvCxnSpPr>
        <p:spPr>
          <a:xfrm>
            <a:off x="337092" y="5263265"/>
            <a:ext cx="3834506" cy="0"/>
          </a:xfrm>
          <a:prstGeom prst="line">
            <a:avLst/>
          </a:prstGeom>
          <a:ln w="50800">
            <a:solidFill>
              <a:schemeClr val="accent6"/>
            </a:solidFill>
          </a:ln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0CA17811-17BC-A9AD-C0E9-7DA2DB59C198}"/>
              </a:ext>
            </a:extLst>
          </p:cNvPr>
          <p:cNvCxnSpPr>
            <a:cxnSpLocks/>
          </p:cNvCxnSpPr>
          <p:nvPr/>
        </p:nvCxnSpPr>
        <p:spPr>
          <a:xfrm>
            <a:off x="441930" y="6507773"/>
            <a:ext cx="5787213" cy="0"/>
          </a:xfrm>
          <a:prstGeom prst="line">
            <a:avLst/>
          </a:prstGeom>
          <a:ln w="50800">
            <a:solidFill>
              <a:schemeClr val="accent6"/>
            </a:solidFill>
          </a:ln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5D334FF8-5067-8893-A733-A89677911758}"/>
              </a:ext>
            </a:extLst>
          </p:cNvPr>
          <p:cNvCxnSpPr>
            <a:cxnSpLocks/>
          </p:cNvCxnSpPr>
          <p:nvPr/>
        </p:nvCxnSpPr>
        <p:spPr>
          <a:xfrm>
            <a:off x="6807346" y="6510851"/>
            <a:ext cx="4817514" cy="0"/>
          </a:xfrm>
          <a:prstGeom prst="line">
            <a:avLst/>
          </a:prstGeom>
          <a:ln w="50800">
            <a:solidFill>
              <a:schemeClr val="accent6"/>
            </a:solidFill>
          </a:ln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414E9397-6401-A235-45C3-EB107E4FC418}"/>
              </a:ext>
            </a:extLst>
          </p:cNvPr>
          <p:cNvCxnSpPr>
            <a:cxnSpLocks/>
          </p:cNvCxnSpPr>
          <p:nvPr/>
        </p:nvCxnSpPr>
        <p:spPr>
          <a:xfrm>
            <a:off x="7518599" y="5724727"/>
            <a:ext cx="3798456" cy="0"/>
          </a:xfrm>
          <a:prstGeom prst="line">
            <a:avLst/>
          </a:prstGeom>
          <a:ln w="50800">
            <a:solidFill>
              <a:schemeClr val="accent6"/>
            </a:solidFill>
          </a:ln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8F2BD6DE-B6FD-EC9D-8FED-F72E7C32E478}"/>
              </a:ext>
            </a:extLst>
          </p:cNvPr>
          <p:cNvCxnSpPr>
            <a:cxnSpLocks/>
          </p:cNvCxnSpPr>
          <p:nvPr/>
        </p:nvCxnSpPr>
        <p:spPr>
          <a:xfrm>
            <a:off x="8078952" y="4905573"/>
            <a:ext cx="3169069" cy="0"/>
          </a:xfrm>
          <a:prstGeom prst="line">
            <a:avLst/>
          </a:prstGeom>
          <a:ln w="50800">
            <a:solidFill>
              <a:schemeClr val="accent6"/>
            </a:solidFill>
          </a:ln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xmlns="" id="{C990429F-39A1-9348-1597-CE595EE21FCE}"/>
              </a:ext>
            </a:extLst>
          </p:cNvPr>
          <p:cNvCxnSpPr>
            <a:cxnSpLocks/>
          </p:cNvCxnSpPr>
          <p:nvPr/>
        </p:nvCxnSpPr>
        <p:spPr>
          <a:xfrm>
            <a:off x="8289235" y="4046036"/>
            <a:ext cx="1050236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xmlns="" id="{CDC12746-CFA7-15EF-3F52-E341F7FAC005}"/>
              </a:ext>
            </a:extLst>
          </p:cNvPr>
          <p:cNvCxnSpPr>
            <a:cxnSpLocks/>
          </p:cNvCxnSpPr>
          <p:nvPr/>
        </p:nvCxnSpPr>
        <p:spPr>
          <a:xfrm>
            <a:off x="8428383" y="3663167"/>
            <a:ext cx="1113183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xmlns="" id="{16CE5AE9-5851-5B42-54AE-6A1F4F8FA27F}"/>
              </a:ext>
            </a:extLst>
          </p:cNvPr>
          <p:cNvCxnSpPr>
            <a:cxnSpLocks/>
          </p:cNvCxnSpPr>
          <p:nvPr/>
        </p:nvCxnSpPr>
        <p:spPr>
          <a:xfrm>
            <a:off x="8468139" y="3281090"/>
            <a:ext cx="846613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xmlns="" id="{4616DAFD-36D6-3DFA-EAD2-338D24FFCB22}"/>
              </a:ext>
            </a:extLst>
          </p:cNvPr>
          <p:cNvCxnSpPr>
            <a:cxnSpLocks/>
          </p:cNvCxnSpPr>
          <p:nvPr/>
        </p:nvCxnSpPr>
        <p:spPr>
          <a:xfrm>
            <a:off x="8289235" y="2964436"/>
            <a:ext cx="3468756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xmlns="" id="{0305CBE7-CA84-B34E-EE8E-65F4E5C2D84E}"/>
              </a:ext>
            </a:extLst>
          </p:cNvPr>
          <p:cNvCxnSpPr>
            <a:cxnSpLocks/>
          </p:cNvCxnSpPr>
          <p:nvPr/>
        </p:nvCxnSpPr>
        <p:spPr>
          <a:xfrm>
            <a:off x="7840413" y="2352425"/>
            <a:ext cx="3468756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Picture 2">
            <a:extLst>
              <a:ext uri="{FF2B5EF4-FFF2-40B4-BE49-F238E27FC236}">
                <a16:creationId xmlns:a16="http://schemas.microsoft.com/office/drawing/2014/main" xmlns="" id="{E5E6176F-3523-5A73-2E04-27F83A983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95" y="3107390"/>
            <a:ext cx="2008940" cy="8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E3B62C7F-0845-1052-DCB0-9D7BA89AC03E}"/>
              </a:ext>
            </a:extLst>
          </p:cNvPr>
          <p:cNvSpPr/>
          <p:nvPr/>
        </p:nvSpPr>
        <p:spPr>
          <a:xfrm>
            <a:off x="7449934" y="960229"/>
            <a:ext cx="3959616" cy="74669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2E6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Поддержано </a:t>
            </a:r>
            <a:r>
              <a:rPr lang="ru-RU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33 </a:t>
            </a:r>
            <a:r>
              <a:rPr lang="ru-RU" sz="14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исследовательских проекта с участием </a:t>
            </a:r>
            <a:r>
              <a:rPr lang="ru-RU" sz="14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российских</a:t>
            </a:r>
            <a:r>
              <a:rPr lang="ru-RU" sz="14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и </a:t>
            </a:r>
            <a:r>
              <a:rPr lang="ru-RU" sz="14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бразильских</a:t>
            </a:r>
            <a:r>
              <a:rPr lang="ru-RU" sz="14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коллективов.</a:t>
            </a:r>
          </a:p>
        </p:txBody>
      </p:sp>
    </p:spTree>
    <p:extLst>
      <p:ext uri="{BB962C8B-B14F-4D97-AF65-F5344CB8AC3E}">
        <p14:creationId xmlns:p14="http://schemas.microsoft.com/office/powerpoint/2010/main" val="421545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EEC726F-2F63-2B38-EE70-6958A9BB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CFC6F2-2907-D31D-F185-CA0EAB350FC0}"/>
              </a:ext>
            </a:extLst>
          </p:cNvPr>
          <p:cNvSpPr txBox="1"/>
          <p:nvPr/>
        </p:nvSpPr>
        <p:spPr>
          <a:xfrm>
            <a:off x="1394907" y="862131"/>
            <a:ext cx="9402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Устойчивость океанских береговых зон в меняющемся климате</a:t>
            </a:r>
            <a:endParaRPr kumimoji="0" lang="en-US" alt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Проект № 20-55-75002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FD16021-1FA4-FAEB-C935-C1EC87641000}"/>
              </a:ext>
            </a:extLst>
          </p:cNvPr>
          <p:cNvSpPr/>
          <p:nvPr/>
        </p:nvSpPr>
        <p:spPr>
          <a:xfrm>
            <a:off x="0" y="172043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2E69C2"/>
                </a:solidFill>
                <a:effectLst>
                  <a:glow rad="381000">
                    <a:schemeClr val="bg1">
                      <a:alpha val="9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Бельмонтский</a:t>
            </a:r>
            <a:r>
              <a:rPr lang="ru-RU" sz="2800" b="1" dirty="0">
                <a:solidFill>
                  <a:srgbClr val="2E69C2"/>
                </a:solidFill>
                <a:effectLst>
                  <a:glow rad="381000">
                    <a:schemeClr val="bg1">
                      <a:alpha val="9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 форум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6613C7-86B7-3F1C-9C0D-3E31A9F9E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157" y="3429000"/>
            <a:ext cx="4293576" cy="293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02E852-E2CC-7622-6483-A3F7D3821D57}"/>
              </a:ext>
            </a:extLst>
          </p:cNvPr>
          <p:cNvSpPr txBox="1"/>
          <p:nvPr/>
        </p:nvSpPr>
        <p:spPr>
          <a:xfrm>
            <a:off x="457267" y="1570017"/>
            <a:ext cx="6690880" cy="5228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Фундаментальной задачей проекта являлась оценка устойчивости прибрежных районов океана под воздействием наблюдаемых и прогнозируемых изменений климата.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 рамках проекта были рассмотрены последствия климатических изменений и интенсификации экономической деятельности в прибрежных зонах, оценивались природные и социально-экономические факторы, влияющие на динамику прибрежных зон океана.</a:t>
            </a:r>
          </a:p>
          <a:p>
            <a:pPr algn="just">
              <a:lnSpc>
                <a:spcPct val="150000"/>
              </a:lnSpc>
            </a:pPr>
            <a:endParaRPr lang="ru-RU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 сотрудничестве с Бразильскими партнерами были проведены российско-бразильские экспедиционные исследования в крупнейшем речном </a:t>
            </a:r>
            <a:r>
              <a:rPr lang="ru-RU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плюме</a:t>
            </a: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реки Амазонка в период с 20 по 29 ноября 2022 г. Планирование и реализация исследований осуществлены совместно российскими и бразильскими учёными. На борту судна вместе с российскими участниками находились и 5 бразильских специалистов, представлявших Институт океанографии при Федеральном Университете Рио Гранде и Федеральный Университет штата </a:t>
            </a:r>
            <a:r>
              <a:rPr lang="ru-RU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Баийя</a:t>
            </a: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pic>
        <p:nvPicPr>
          <p:cNvPr id="5122" name="Picture 2" descr="Институт океанологии имени П. П. Ширшова РАН — Википедия">
            <a:extLst>
              <a:ext uri="{FF2B5EF4-FFF2-40B4-BE49-F238E27FC236}">
                <a16:creationId xmlns:a16="http://schemas.microsoft.com/office/drawing/2014/main" xmlns="" id="{845E99C9-994B-1ACC-BCBA-70A92B28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32" y="1842516"/>
            <a:ext cx="1839713" cy="11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1C056103-53EE-D609-8A2E-D19087FA2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945" y="1818031"/>
            <a:ext cx="2362199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5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89" name="Прямая соединительная линия 6188">
            <a:extLst>
              <a:ext uri="{FF2B5EF4-FFF2-40B4-BE49-F238E27FC236}">
                <a16:creationId xmlns:a16="http://schemas.microsoft.com/office/drawing/2014/main" xmlns="" id="{7B7A344C-1147-90D4-7F3A-C60F2F7CD5F8}"/>
              </a:ext>
            </a:extLst>
          </p:cNvPr>
          <p:cNvCxnSpPr>
            <a:cxnSpLocks/>
          </p:cNvCxnSpPr>
          <p:nvPr/>
        </p:nvCxnSpPr>
        <p:spPr>
          <a:xfrm>
            <a:off x="4789079" y="2923531"/>
            <a:ext cx="283042" cy="132304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6" name="Прямая соединительная линия 6185">
            <a:extLst>
              <a:ext uri="{FF2B5EF4-FFF2-40B4-BE49-F238E27FC236}">
                <a16:creationId xmlns:a16="http://schemas.microsoft.com/office/drawing/2014/main" xmlns="" id="{3F4BA67D-1ABE-A423-7398-8099D3E288DF}"/>
              </a:ext>
            </a:extLst>
          </p:cNvPr>
          <p:cNvCxnSpPr>
            <a:cxnSpLocks/>
          </p:cNvCxnSpPr>
          <p:nvPr/>
        </p:nvCxnSpPr>
        <p:spPr>
          <a:xfrm>
            <a:off x="4611757" y="3321053"/>
            <a:ext cx="369500" cy="94396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3" name="Прямая соединительная линия 6182">
            <a:extLst>
              <a:ext uri="{FF2B5EF4-FFF2-40B4-BE49-F238E27FC236}">
                <a16:creationId xmlns:a16="http://schemas.microsoft.com/office/drawing/2014/main" xmlns="" id="{767E7CBF-EB0D-F282-BE6D-61984F6773DC}"/>
              </a:ext>
            </a:extLst>
          </p:cNvPr>
          <p:cNvCxnSpPr>
            <a:cxnSpLocks/>
          </p:cNvCxnSpPr>
          <p:nvPr/>
        </p:nvCxnSpPr>
        <p:spPr>
          <a:xfrm flipV="1">
            <a:off x="4432852" y="3723665"/>
            <a:ext cx="502658" cy="35413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0" name="Прямая соединительная линия 6179">
            <a:extLst>
              <a:ext uri="{FF2B5EF4-FFF2-40B4-BE49-F238E27FC236}">
                <a16:creationId xmlns:a16="http://schemas.microsoft.com/office/drawing/2014/main" xmlns="" id="{3D739607-5E2D-231E-B34A-553CA0BB6525}"/>
              </a:ext>
            </a:extLst>
          </p:cNvPr>
          <p:cNvCxnSpPr>
            <a:cxnSpLocks/>
          </p:cNvCxnSpPr>
          <p:nvPr/>
        </p:nvCxnSpPr>
        <p:spPr>
          <a:xfrm flipV="1">
            <a:off x="4621696" y="4041409"/>
            <a:ext cx="333692" cy="160716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7" name="Прямая соединительная линия 6176">
            <a:extLst>
              <a:ext uri="{FF2B5EF4-FFF2-40B4-BE49-F238E27FC236}">
                <a16:creationId xmlns:a16="http://schemas.microsoft.com/office/drawing/2014/main" xmlns="" id="{EA42871B-E211-2BF3-AF3C-EBC0758A3817}"/>
              </a:ext>
            </a:extLst>
          </p:cNvPr>
          <p:cNvCxnSpPr>
            <a:cxnSpLocks/>
          </p:cNvCxnSpPr>
          <p:nvPr/>
        </p:nvCxnSpPr>
        <p:spPr>
          <a:xfrm flipH="1" flipV="1">
            <a:off x="7215120" y="3700319"/>
            <a:ext cx="710716" cy="9064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4" name="Прямая соединительная линия 6173">
            <a:extLst>
              <a:ext uri="{FF2B5EF4-FFF2-40B4-BE49-F238E27FC236}">
                <a16:creationId xmlns:a16="http://schemas.microsoft.com/office/drawing/2014/main" xmlns="" id="{8716F196-74A4-6A6D-82F0-F7DB5D0DE330}"/>
              </a:ext>
            </a:extLst>
          </p:cNvPr>
          <p:cNvCxnSpPr>
            <a:cxnSpLocks/>
          </p:cNvCxnSpPr>
          <p:nvPr/>
        </p:nvCxnSpPr>
        <p:spPr>
          <a:xfrm flipH="1" flipV="1">
            <a:off x="7268964" y="3994216"/>
            <a:ext cx="544229" cy="175039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1" name="Прямая соединительная линия 6170">
            <a:extLst>
              <a:ext uri="{FF2B5EF4-FFF2-40B4-BE49-F238E27FC236}">
                <a16:creationId xmlns:a16="http://schemas.microsoft.com/office/drawing/2014/main" xmlns="" id="{A78FDE3B-D48E-F94E-4711-45223FA928AA}"/>
              </a:ext>
            </a:extLst>
          </p:cNvPr>
          <p:cNvCxnSpPr>
            <a:cxnSpLocks/>
          </p:cNvCxnSpPr>
          <p:nvPr/>
        </p:nvCxnSpPr>
        <p:spPr>
          <a:xfrm flipH="1" flipV="1">
            <a:off x="6985073" y="4416566"/>
            <a:ext cx="567782" cy="411571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7" name="Прямая соединительная линия 6166">
            <a:extLst>
              <a:ext uri="{FF2B5EF4-FFF2-40B4-BE49-F238E27FC236}">
                <a16:creationId xmlns:a16="http://schemas.microsoft.com/office/drawing/2014/main" xmlns="" id="{EADCF3CD-44A5-4278-11DA-6117DABE71AC}"/>
              </a:ext>
            </a:extLst>
          </p:cNvPr>
          <p:cNvCxnSpPr>
            <a:cxnSpLocks/>
          </p:cNvCxnSpPr>
          <p:nvPr/>
        </p:nvCxnSpPr>
        <p:spPr>
          <a:xfrm flipV="1">
            <a:off x="5003177" y="4551084"/>
            <a:ext cx="273457" cy="284205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B8FBE74F-9DEC-C81D-8BDC-907E5BF6F838}"/>
              </a:ext>
            </a:extLst>
          </p:cNvPr>
          <p:cNvCxnSpPr>
            <a:cxnSpLocks/>
          </p:cNvCxnSpPr>
          <p:nvPr/>
        </p:nvCxnSpPr>
        <p:spPr>
          <a:xfrm flipV="1">
            <a:off x="7208126" y="3241297"/>
            <a:ext cx="624252" cy="159513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3C7F7689-AFA6-AA5B-A1FB-8138C9436F83}"/>
              </a:ext>
            </a:extLst>
          </p:cNvPr>
          <p:cNvCxnSpPr>
            <a:cxnSpLocks/>
          </p:cNvCxnSpPr>
          <p:nvPr/>
        </p:nvCxnSpPr>
        <p:spPr>
          <a:xfrm flipV="1">
            <a:off x="7026413" y="2764599"/>
            <a:ext cx="526442" cy="333095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913A2DD6-F595-A7C5-1B32-D83C2E59D0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93417"/>
              </p:ext>
            </p:extLst>
          </p:nvPr>
        </p:nvGraphicFramePr>
        <p:xfrm>
          <a:off x="3425601" y="2286897"/>
          <a:ext cx="5329123" cy="275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768F99-C4C3-BF4D-2F8A-8AEBFB4E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5F9B92A-2FA2-D15C-B505-4A4E49B15E5B}"/>
              </a:ext>
            </a:extLst>
          </p:cNvPr>
          <p:cNvSpPr/>
          <p:nvPr/>
        </p:nvSpPr>
        <p:spPr>
          <a:xfrm>
            <a:off x="0" y="172043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E69C2"/>
                </a:solidFill>
                <a:effectLst>
                  <a:glow rad="381000">
                    <a:schemeClr val="bg1">
                      <a:alpha val="9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Бразилия-Россия-Белоруссия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5DC20D-C0E7-2FDB-AF4B-BE8C69D9B0E8}"/>
              </a:ext>
            </a:extLst>
          </p:cNvPr>
          <p:cNvSpPr txBox="1"/>
          <p:nvPr/>
        </p:nvSpPr>
        <p:spPr>
          <a:xfrm>
            <a:off x="246250" y="776802"/>
            <a:ext cx="11736000" cy="167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 конце прошлого года по инициативе посольства Бразилии в Москве была запущена программа по стимулированию академического и научно-технологического сотрудничества между Россией, Бразилией и Белоруссией. На сегодняшний день она объединяет 75 научных, исследовательских и образовательных организаций из России, Белоруссии и Бразилии.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 сегодняшний день она объединяет 75 научных, исследовательских и образовательных организаций из России, Белоруссии и Бразилии.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437A0C-E470-1091-5FC9-4AD72980E21E}"/>
              </a:ext>
            </a:extLst>
          </p:cNvPr>
          <p:cNvSpPr txBox="1"/>
          <p:nvPr/>
        </p:nvSpPr>
        <p:spPr>
          <a:xfrm>
            <a:off x="260895" y="4992775"/>
            <a:ext cx="11658533" cy="10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19 марта состоялась онлайн встреча по реализации программы, в которой приняли участие сотрудники Российского центра научной информации. Основные мероприятия инициативы состоятся в ближайшем полугодии. Их результаты представят осенью в ходе очных встреч участников программы в России, в том числе на саммите ректоров БРИКС+.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185775-F372-F810-7C77-B32252763389}"/>
              </a:ext>
            </a:extLst>
          </p:cNvPr>
          <p:cNvSpPr txBox="1"/>
          <p:nvPr/>
        </p:nvSpPr>
        <p:spPr>
          <a:xfrm>
            <a:off x="246250" y="6029236"/>
            <a:ext cx="11658533" cy="73866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2E6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РЦНИ готов выступить в качестве платформы для организации мероприятий совместно с партнерами и реализации идей научной дипломатии в рамках исследований трех стран.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3F0060-59D1-68EC-5EF3-ACC567962389}"/>
              </a:ext>
            </a:extLst>
          </p:cNvPr>
          <p:cNvSpPr txBox="1"/>
          <p:nvPr/>
        </p:nvSpPr>
        <p:spPr>
          <a:xfrm>
            <a:off x="5044886" y="2617432"/>
            <a:ext cx="2050244" cy="1992249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776295"/>
              </a:avLst>
            </a:prstTxWarp>
            <a:spAutoFit/>
          </a:bodyPr>
          <a:lstStyle/>
          <a:p>
            <a:pPr algn="ctr"/>
            <a:r>
              <a:rPr lang="ru-RU" sz="1400" b="1" dirty="0">
                <a:solidFill>
                  <a:srgbClr val="2E69C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Направления взаимодействия</a:t>
            </a:r>
            <a:endParaRPr lang="ru-RU" sz="1400" b="1" dirty="0">
              <a:solidFill>
                <a:srgbClr val="2E69C2"/>
              </a:solidFill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xmlns="" id="{476FA37D-7FA3-E480-2C7B-032006FEA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48" y="3520280"/>
            <a:ext cx="61714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Флаг России — Википедия">
            <a:extLst>
              <a:ext uri="{FF2B5EF4-FFF2-40B4-BE49-F238E27FC236}">
                <a16:creationId xmlns:a16="http://schemas.microsoft.com/office/drawing/2014/main" xmlns="" id="{09C4F5FF-03A0-7A27-D48F-70D2D09B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48" y="3518728"/>
            <a:ext cx="64670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Флаг Белоруссии — Википедия">
            <a:extLst>
              <a:ext uri="{FF2B5EF4-FFF2-40B4-BE49-F238E27FC236}">
                <a16:creationId xmlns:a16="http://schemas.microsoft.com/office/drawing/2014/main" xmlns="" id="{AE2B3320-4E3C-5438-47D8-BEAD3F1EB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41" y="3511953"/>
            <a:ext cx="864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28296C2-C62A-4B0B-6CC4-39BC00647351}"/>
              </a:ext>
            </a:extLst>
          </p:cNvPr>
          <p:cNvSpPr txBox="1"/>
          <p:nvPr/>
        </p:nvSpPr>
        <p:spPr>
          <a:xfrm>
            <a:off x="1846750" y="2441009"/>
            <a:ext cx="3089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международные отношения и международное право.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863AE6F-6D17-ABE9-485E-6CBF0A5E034A}"/>
              </a:ext>
            </a:extLst>
          </p:cNvPr>
          <p:cNvSpPr txBox="1"/>
          <p:nvPr/>
        </p:nvSpPr>
        <p:spPr>
          <a:xfrm>
            <a:off x="7159434" y="2404861"/>
            <a:ext cx="4668131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точные науки;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E874F52-8038-0D0E-E643-8894CD4E8B50}"/>
              </a:ext>
            </a:extLst>
          </p:cNvPr>
          <p:cNvSpPr txBox="1"/>
          <p:nvPr/>
        </p:nvSpPr>
        <p:spPr>
          <a:xfrm>
            <a:off x="7416718" y="2893714"/>
            <a:ext cx="4151063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технологии будущего и цифровая жизнь;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E431031-8D86-C9DE-FFBB-29075500D5B1}"/>
              </a:ext>
            </a:extLst>
          </p:cNvPr>
          <p:cNvSpPr txBox="1"/>
          <p:nvPr/>
        </p:nvSpPr>
        <p:spPr>
          <a:xfrm>
            <a:off x="7552855" y="3358134"/>
            <a:ext cx="3323702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улучшение качества жизни;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F2A4413-62D3-9F2B-3D6D-A7DAEDC08019}"/>
              </a:ext>
            </a:extLst>
          </p:cNvPr>
          <p:cNvSpPr txBox="1"/>
          <p:nvPr/>
        </p:nvSpPr>
        <p:spPr>
          <a:xfrm>
            <a:off x="7399151" y="3808067"/>
            <a:ext cx="3070280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окружающая среда;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936B895-33F3-81A5-E788-5229F8E0D246}"/>
              </a:ext>
            </a:extLst>
          </p:cNvPr>
          <p:cNvSpPr txBox="1"/>
          <p:nvPr/>
        </p:nvSpPr>
        <p:spPr>
          <a:xfrm>
            <a:off x="7147115" y="4337252"/>
            <a:ext cx="4002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науки о земле, энергетика, геология и ядерные технологии;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1157CD6-CAA5-FA06-D406-D092BAA65E0D}"/>
              </a:ext>
            </a:extLst>
          </p:cNvPr>
          <p:cNvSpPr txBox="1"/>
          <p:nvPr/>
        </p:nvSpPr>
        <p:spPr>
          <a:xfrm>
            <a:off x="147383" y="2975014"/>
            <a:ext cx="4585649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португальский/русский язык как иностранный;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E692E60-0C6B-2277-E0B4-3E6B779E032B}"/>
              </a:ext>
            </a:extLst>
          </p:cNvPr>
          <p:cNvSpPr txBox="1"/>
          <p:nvPr/>
        </p:nvSpPr>
        <p:spPr>
          <a:xfrm>
            <a:off x="1596477" y="3415449"/>
            <a:ext cx="6112328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язык, культура и литература;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8256A6E-85D7-1888-CBDD-7EC9C32DD93A}"/>
              </a:ext>
            </a:extLst>
          </p:cNvPr>
          <p:cNvSpPr txBox="1"/>
          <p:nvPr/>
        </p:nvSpPr>
        <p:spPr>
          <a:xfrm>
            <a:off x="39366" y="3850876"/>
            <a:ext cx="4831955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инновации, предпринимательство и экономика;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01820D7-DEE1-CCD6-A5A0-9021CC86B752}"/>
              </a:ext>
            </a:extLst>
          </p:cNvPr>
          <p:cNvSpPr txBox="1"/>
          <p:nvPr/>
        </p:nvSpPr>
        <p:spPr>
          <a:xfrm>
            <a:off x="1083911" y="4336488"/>
            <a:ext cx="4047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космические и воздушно-космические технологии и их применение;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798E4775-EADB-A745-CA2D-B94B17007878}"/>
              </a:ext>
            </a:extLst>
          </p:cNvPr>
          <p:cNvCxnSpPr>
            <a:cxnSpLocks/>
          </p:cNvCxnSpPr>
          <p:nvPr/>
        </p:nvCxnSpPr>
        <p:spPr>
          <a:xfrm flipH="1">
            <a:off x="7552855" y="2755534"/>
            <a:ext cx="1211558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4" name="Прямая соединительная линия 6143">
            <a:extLst>
              <a:ext uri="{FF2B5EF4-FFF2-40B4-BE49-F238E27FC236}">
                <a16:creationId xmlns:a16="http://schemas.microsoft.com/office/drawing/2014/main" xmlns="" id="{383F15DE-06CE-BC28-8CB1-2D964A2A2FF5}"/>
              </a:ext>
            </a:extLst>
          </p:cNvPr>
          <p:cNvCxnSpPr>
            <a:cxnSpLocks/>
          </p:cNvCxnSpPr>
          <p:nvPr/>
        </p:nvCxnSpPr>
        <p:spPr>
          <a:xfrm flipH="1" flipV="1">
            <a:off x="7813193" y="3241297"/>
            <a:ext cx="3567111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7" name="Прямая соединительная линия 6146">
            <a:extLst>
              <a:ext uri="{FF2B5EF4-FFF2-40B4-BE49-F238E27FC236}">
                <a16:creationId xmlns:a16="http://schemas.microsoft.com/office/drawing/2014/main" xmlns="" id="{6C54D291-865E-42DF-6227-BBE16C3D0F6B}"/>
              </a:ext>
            </a:extLst>
          </p:cNvPr>
          <p:cNvCxnSpPr>
            <a:cxnSpLocks/>
          </p:cNvCxnSpPr>
          <p:nvPr/>
        </p:nvCxnSpPr>
        <p:spPr>
          <a:xfrm flipH="1">
            <a:off x="7925836" y="3709383"/>
            <a:ext cx="2410860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Прямая соединительная линия 6149">
            <a:extLst>
              <a:ext uri="{FF2B5EF4-FFF2-40B4-BE49-F238E27FC236}">
                <a16:creationId xmlns:a16="http://schemas.microsoft.com/office/drawing/2014/main" xmlns="" id="{B19B17F8-2EBE-CCEA-D1DF-0BAE06739B82}"/>
              </a:ext>
            </a:extLst>
          </p:cNvPr>
          <p:cNvCxnSpPr>
            <a:cxnSpLocks/>
          </p:cNvCxnSpPr>
          <p:nvPr/>
        </p:nvCxnSpPr>
        <p:spPr>
          <a:xfrm flipH="1" flipV="1">
            <a:off x="7779075" y="4159316"/>
            <a:ext cx="1713174" cy="9939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2" name="Прямая соединительная линия 6151">
            <a:extLst>
              <a:ext uri="{FF2B5EF4-FFF2-40B4-BE49-F238E27FC236}">
                <a16:creationId xmlns:a16="http://schemas.microsoft.com/office/drawing/2014/main" xmlns="" id="{EFA360A9-C4D9-5500-234F-6DED16BDA26D}"/>
              </a:ext>
            </a:extLst>
          </p:cNvPr>
          <p:cNvCxnSpPr>
            <a:cxnSpLocks/>
          </p:cNvCxnSpPr>
          <p:nvPr/>
        </p:nvCxnSpPr>
        <p:spPr>
          <a:xfrm flipH="1">
            <a:off x="7521138" y="4835289"/>
            <a:ext cx="3541114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5" name="Прямая соединительная линия 6154">
            <a:extLst>
              <a:ext uri="{FF2B5EF4-FFF2-40B4-BE49-F238E27FC236}">
                <a16:creationId xmlns:a16="http://schemas.microsoft.com/office/drawing/2014/main" xmlns="" id="{B97D8928-3A30-A5AD-95EE-5EACFB3E4287}"/>
              </a:ext>
            </a:extLst>
          </p:cNvPr>
          <p:cNvCxnSpPr>
            <a:cxnSpLocks/>
          </p:cNvCxnSpPr>
          <p:nvPr/>
        </p:nvCxnSpPr>
        <p:spPr>
          <a:xfrm flipH="1">
            <a:off x="1466701" y="4828137"/>
            <a:ext cx="3567949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7" name="Прямая соединительная линия 6156">
            <a:extLst>
              <a:ext uri="{FF2B5EF4-FFF2-40B4-BE49-F238E27FC236}">
                <a16:creationId xmlns:a16="http://schemas.microsoft.com/office/drawing/2014/main" xmlns="" id="{5A26287E-661B-0F97-F255-DECB2691D928}"/>
              </a:ext>
            </a:extLst>
          </p:cNvPr>
          <p:cNvCxnSpPr>
            <a:cxnSpLocks/>
          </p:cNvCxnSpPr>
          <p:nvPr/>
        </p:nvCxnSpPr>
        <p:spPr>
          <a:xfrm flipH="1">
            <a:off x="448337" y="4202125"/>
            <a:ext cx="4183298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0" name="Прямая соединительная линия 6159">
            <a:extLst>
              <a:ext uri="{FF2B5EF4-FFF2-40B4-BE49-F238E27FC236}">
                <a16:creationId xmlns:a16="http://schemas.microsoft.com/office/drawing/2014/main" xmlns="" id="{F2048AD9-0E4A-F9C1-D8D9-EC3D9B090B2F}"/>
              </a:ext>
            </a:extLst>
          </p:cNvPr>
          <p:cNvCxnSpPr>
            <a:cxnSpLocks/>
          </p:cNvCxnSpPr>
          <p:nvPr/>
        </p:nvCxnSpPr>
        <p:spPr>
          <a:xfrm flipH="1">
            <a:off x="1966018" y="3756617"/>
            <a:ext cx="2486712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2" name="Прямая соединительная линия 6161">
            <a:extLst>
              <a:ext uri="{FF2B5EF4-FFF2-40B4-BE49-F238E27FC236}">
                <a16:creationId xmlns:a16="http://schemas.microsoft.com/office/drawing/2014/main" xmlns="" id="{65F1A91E-E3B4-F67D-60FA-528671F08CD2}"/>
              </a:ext>
            </a:extLst>
          </p:cNvPr>
          <p:cNvCxnSpPr>
            <a:cxnSpLocks/>
          </p:cNvCxnSpPr>
          <p:nvPr/>
        </p:nvCxnSpPr>
        <p:spPr>
          <a:xfrm flipH="1">
            <a:off x="525374" y="3322721"/>
            <a:ext cx="4106261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4" name="Прямая соединительная линия 6163">
            <a:extLst>
              <a:ext uri="{FF2B5EF4-FFF2-40B4-BE49-F238E27FC236}">
                <a16:creationId xmlns:a16="http://schemas.microsoft.com/office/drawing/2014/main" xmlns="" id="{43CCB2F5-0672-3609-4C97-AC4CA6B5A689}"/>
              </a:ext>
            </a:extLst>
          </p:cNvPr>
          <p:cNvCxnSpPr>
            <a:cxnSpLocks/>
          </p:cNvCxnSpPr>
          <p:nvPr/>
        </p:nvCxnSpPr>
        <p:spPr>
          <a:xfrm flipH="1">
            <a:off x="2216957" y="2923531"/>
            <a:ext cx="2592000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78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7196E07B-B1BB-4FC6-C6D9-667AA115D9F7}"/>
              </a:ext>
            </a:extLst>
          </p:cNvPr>
          <p:cNvCxnSpPr>
            <a:cxnSpLocks/>
          </p:cNvCxnSpPr>
          <p:nvPr/>
        </p:nvCxnSpPr>
        <p:spPr>
          <a:xfrm>
            <a:off x="11755225" y="3988312"/>
            <a:ext cx="227082" cy="504367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66B320D4-5D3E-6549-105F-475D8B2456EF}"/>
              </a:ext>
            </a:extLst>
          </p:cNvPr>
          <p:cNvCxnSpPr>
            <a:cxnSpLocks/>
          </p:cNvCxnSpPr>
          <p:nvPr/>
        </p:nvCxnSpPr>
        <p:spPr>
          <a:xfrm>
            <a:off x="11161336" y="4575949"/>
            <a:ext cx="281144" cy="195097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D966A890-4F41-8565-7EB3-825BF0D1AF21}"/>
              </a:ext>
            </a:extLst>
          </p:cNvPr>
          <p:cNvCxnSpPr>
            <a:cxnSpLocks/>
          </p:cNvCxnSpPr>
          <p:nvPr/>
        </p:nvCxnSpPr>
        <p:spPr>
          <a:xfrm flipV="1">
            <a:off x="10416619" y="5468126"/>
            <a:ext cx="818449" cy="84901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EE450E8B-A928-EC47-CCE6-9C096F6D89E0}"/>
              </a:ext>
            </a:extLst>
          </p:cNvPr>
          <p:cNvCxnSpPr>
            <a:cxnSpLocks/>
          </p:cNvCxnSpPr>
          <p:nvPr/>
        </p:nvCxnSpPr>
        <p:spPr>
          <a:xfrm>
            <a:off x="10520313" y="5161896"/>
            <a:ext cx="714755" cy="77161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C5B64D15-DB0F-BD16-EEEA-9B51724EEB66}"/>
              </a:ext>
            </a:extLst>
          </p:cNvPr>
          <p:cNvCxnSpPr>
            <a:cxnSpLocks/>
          </p:cNvCxnSpPr>
          <p:nvPr/>
        </p:nvCxnSpPr>
        <p:spPr>
          <a:xfrm flipV="1">
            <a:off x="10810973" y="5850348"/>
            <a:ext cx="528689" cy="318164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083BE3D-7965-22CC-2844-4C3C718EC36D}"/>
              </a:ext>
            </a:extLst>
          </p:cNvPr>
          <p:cNvSpPr/>
          <p:nvPr/>
        </p:nvSpPr>
        <p:spPr>
          <a:xfrm>
            <a:off x="6339214" y="1482436"/>
            <a:ext cx="5503467" cy="13927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2E69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endParaRPr lang="ru-RU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299018F-0D34-3FE2-C561-513082DAD202}"/>
              </a:ext>
            </a:extLst>
          </p:cNvPr>
          <p:cNvSpPr/>
          <p:nvPr/>
        </p:nvSpPr>
        <p:spPr>
          <a:xfrm>
            <a:off x="6339214" y="1482436"/>
            <a:ext cx="5503467" cy="13927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2E69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endParaRPr lang="ru-RU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00D53D-CBC7-2D89-C89E-D57A895F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0D822E9-9131-3334-90B1-EA068A9605B3}"/>
              </a:ext>
            </a:extLst>
          </p:cNvPr>
          <p:cNvSpPr/>
          <p:nvPr/>
        </p:nvSpPr>
        <p:spPr>
          <a:xfrm>
            <a:off x="0" y="164009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E69C2"/>
                </a:solidFill>
                <a:effectLst>
                  <a:glow rad="381000">
                    <a:schemeClr val="bg1">
                      <a:alpha val="9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Двусторонний формат взаимодействия</a:t>
            </a:r>
          </a:p>
        </p:txBody>
      </p:sp>
      <p:pic>
        <p:nvPicPr>
          <p:cNvPr id="8" name="Picture 2" descr="Флаг России — Википедия">
            <a:extLst>
              <a:ext uri="{FF2B5EF4-FFF2-40B4-BE49-F238E27FC236}">
                <a16:creationId xmlns:a16="http://schemas.microsoft.com/office/drawing/2014/main" xmlns="" id="{AAF87472-7A74-12C3-D4BE-0D5E1867E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45" y="1662687"/>
            <a:ext cx="1545268" cy="103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Флаг Кубы — Википедия">
            <a:extLst>
              <a:ext uri="{FF2B5EF4-FFF2-40B4-BE49-F238E27FC236}">
                <a16:creationId xmlns:a16="http://schemas.microsoft.com/office/drawing/2014/main" xmlns="" id="{446B4D73-0973-944E-5A99-07F90AE7D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739" y="1660329"/>
            <a:ext cx="2059756" cy="10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E3D81647-B4B3-AB37-CF07-F25DA4BED19C}"/>
              </a:ext>
            </a:extLst>
          </p:cNvPr>
          <p:cNvSpPr/>
          <p:nvPr/>
        </p:nvSpPr>
        <p:spPr>
          <a:xfrm rot="10800000">
            <a:off x="10975795" y="4248856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woPt" dir="t"/>
          </a:scene3d>
          <a:sp3d prstMaterial="matte">
            <a:bevelT prst="angle"/>
            <a:bevelB w="152400" h="508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4F9BF6CB-5E47-9ABD-E16E-6C7B8482A308}"/>
              </a:ext>
            </a:extLst>
          </p:cNvPr>
          <p:cNvCxnSpPr>
            <a:cxnSpLocks/>
          </p:cNvCxnSpPr>
          <p:nvPr/>
        </p:nvCxnSpPr>
        <p:spPr>
          <a:xfrm flipH="1">
            <a:off x="6412212" y="6168512"/>
            <a:ext cx="4408188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DE0DF22-6567-64B7-FAF7-4461397E79E2}"/>
              </a:ext>
            </a:extLst>
          </p:cNvPr>
          <p:cNvSpPr txBox="1"/>
          <p:nvPr/>
        </p:nvSpPr>
        <p:spPr>
          <a:xfrm>
            <a:off x="6059590" y="5664146"/>
            <a:ext cx="5277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lvl="0" indent="-263525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ядерные и </a:t>
            </a:r>
            <a:r>
              <a:rPr lang="ru-RU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нано</a:t>
            </a: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-технологии (включая физическую химию и новые материалы)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2866AC9-C6EF-C6C8-96F9-5A3CC50D1690}"/>
              </a:ext>
            </a:extLst>
          </p:cNvPr>
          <p:cNvSpPr txBox="1"/>
          <p:nvPr/>
        </p:nvSpPr>
        <p:spPr>
          <a:xfrm>
            <a:off x="6095999" y="4071583"/>
            <a:ext cx="5253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lvl="0" indent="-263525"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медицина (включая биомедицину, профессиональное, репродуктивное здоровье, здоровье семьи)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F24916B-2554-DF12-B578-145F3875A676}"/>
              </a:ext>
            </a:extLst>
          </p:cNvPr>
          <p:cNvSpPr txBox="1"/>
          <p:nvPr/>
        </p:nvSpPr>
        <p:spPr>
          <a:xfrm>
            <a:off x="6095999" y="3718243"/>
            <a:ext cx="59861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lvl="0" indent="-263525"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астрономия и космос (включая астрофизику и науки о Земле)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26DD02A-6761-131F-4F09-BC083703C039}"/>
              </a:ext>
            </a:extLst>
          </p:cNvPr>
          <p:cNvSpPr txBox="1"/>
          <p:nvPr/>
        </p:nvSpPr>
        <p:spPr>
          <a:xfrm>
            <a:off x="6077928" y="4655320"/>
            <a:ext cx="5550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lvl="0" indent="-263525"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рациональное природопользование (включая окружающую среду и экологию)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34AEBE4-C929-E026-78B7-EBD3FDB3FB78}"/>
              </a:ext>
            </a:extLst>
          </p:cNvPr>
          <p:cNvSpPr txBox="1"/>
          <p:nvPr/>
        </p:nvSpPr>
        <p:spPr>
          <a:xfrm>
            <a:off x="6059590" y="5268579"/>
            <a:ext cx="4543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lvl="0" indent="-263525">
              <a:buFont typeface="Wingdings" panose="05000000000000000000" pitchFamily="2" charset="2"/>
              <a:buChar char="ü"/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сельское хозяйство (включая биотехнологии)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FCF4711B-5B49-A08B-2EC6-2DF0CFB1F5BE}"/>
              </a:ext>
            </a:extLst>
          </p:cNvPr>
          <p:cNvCxnSpPr>
            <a:cxnSpLocks/>
          </p:cNvCxnSpPr>
          <p:nvPr/>
        </p:nvCxnSpPr>
        <p:spPr>
          <a:xfrm flipH="1" flipV="1">
            <a:off x="6431066" y="5553027"/>
            <a:ext cx="3985553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03196F86-F0C5-C5FB-C4A8-EB715CF11372}"/>
              </a:ext>
            </a:extLst>
          </p:cNvPr>
          <p:cNvCxnSpPr>
            <a:cxnSpLocks/>
          </p:cNvCxnSpPr>
          <p:nvPr/>
        </p:nvCxnSpPr>
        <p:spPr>
          <a:xfrm flipH="1">
            <a:off x="6459347" y="5161896"/>
            <a:ext cx="4070393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3EC4350C-B220-D9DF-A7BE-716498CDD959}"/>
              </a:ext>
            </a:extLst>
          </p:cNvPr>
          <p:cNvCxnSpPr>
            <a:cxnSpLocks/>
          </p:cNvCxnSpPr>
          <p:nvPr/>
        </p:nvCxnSpPr>
        <p:spPr>
          <a:xfrm flipH="1">
            <a:off x="6468774" y="4575949"/>
            <a:ext cx="4711416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DCA56E44-54A1-21B9-377B-C7116F882A9E}"/>
              </a:ext>
            </a:extLst>
          </p:cNvPr>
          <p:cNvCxnSpPr>
            <a:cxnSpLocks/>
          </p:cNvCxnSpPr>
          <p:nvPr/>
        </p:nvCxnSpPr>
        <p:spPr>
          <a:xfrm flipH="1">
            <a:off x="6459347" y="3997739"/>
            <a:ext cx="5305305" cy="0"/>
          </a:xfrm>
          <a:prstGeom prst="line">
            <a:avLst/>
          </a:prstGeom>
          <a:ln w="50800"/>
          <a:scene3d>
            <a:camera prst="orthographicFront"/>
            <a:lightRig rig="threePt" dir="t"/>
          </a:scene3d>
          <a:sp3d prstMaterial="matte">
            <a:bevelT w="50800" h="508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84BBC9C-6F8A-9926-5BE7-DEA42BBE5F15}"/>
              </a:ext>
            </a:extLst>
          </p:cNvPr>
          <p:cNvSpPr txBox="1"/>
          <p:nvPr/>
        </p:nvSpPr>
        <p:spPr>
          <a:xfrm>
            <a:off x="297472" y="862706"/>
            <a:ext cx="11597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Российско-Кубинское сотрудничество</a:t>
            </a:r>
            <a:endParaRPr lang="ru-RU" sz="2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02C4808-A7C3-04FE-352D-A78C5285D816}"/>
              </a:ext>
            </a:extLst>
          </p:cNvPr>
          <p:cNvSpPr txBox="1"/>
          <p:nvPr/>
        </p:nvSpPr>
        <p:spPr>
          <a:xfrm>
            <a:off x="6339213" y="3125913"/>
            <a:ext cx="55034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Тематики совместного конкурса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ABB811C-EAFB-404B-DB91-41571D34FEF4}"/>
              </a:ext>
            </a:extLst>
          </p:cNvPr>
          <p:cNvSpPr txBox="1"/>
          <p:nvPr/>
        </p:nvSpPr>
        <p:spPr>
          <a:xfrm>
            <a:off x="947505" y="1466793"/>
            <a:ext cx="5127248" cy="879217"/>
          </a:xfrm>
          <a:prstGeom prst="roundRect">
            <a:avLst>
              <a:gd name="adj" fmla="val 97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021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22 августа 2017 года подписано рамочное соглашение в рамках II заседания Российско-Кубинской Рабочей группы по сотрудничеству в области науки, технологий и окружающей среды.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36A8D4D-41F9-45A1-3DF7-DE9D4E5F42A1}"/>
              </a:ext>
            </a:extLst>
          </p:cNvPr>
          <p:cNvSpPr txBox="1"/>
          <p:nvPr/>
        </p:nvSpPr>
        <p:spPr>
          <a:xfrm>
            <a:off x="15933" y="1710207"/>
            <a:ext cx="1188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2017</a:t>
            </a:r>
            <a:endParaRPr lang="ru-RU" sz="1200" b="1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2B3E9C4C-B00E-95CB-3F25-9E41F2C8F34F}"/>
              </a:ext>
            </a:extLst>
          </p:cNvPr>
          <p:cNvSpPr/>
          <p:nvPr/>
        </p:nvSpPr>
        <p:spPr>
          <a:xfrm>
            <a:off x="50324" y="1772947"/>
            <a:ext cx="232881" cy="2330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168" name="Овал 7167">
            <a:extLst>
              <a:ext uri="{FF2B5EF4-FFF2-40B4-BE49-F238E27FC236}">
                <a16:creationId xmlns:a16="http://schemas.microsoft.com/office/drawing/2014/main" xmlns="" id="{5963DBBE-9A43-271A-187E-C477F3684883}"/>
              </a:ext>
            </a:extLst>
          </p:cNvPr>
          <p:cNvSpPr/>
          <p:nvPr/>
        </p:nvSpPr>
        <p:spPr>
          <a:xfrm>
            <a:off x="56694" y="2714401"/>
            <a:ext cx="232881" cy="2330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169" name="TextBox 7168">
            <a:extLst>
              <a:ext uri="{FF2B5EF4-FFF2-40B4-BE49-F238E27FC236}">
                <a16:creationId xmlns:a16="http://schemas.microsoft.com/office/drawing/2014/main" xmlns="" id="{0FE180D1-E0E2-4A00-AF26-A3594BBDBCF9}"/>
              </a:ext>
            </a:extLst>
          </p:cNvPr>
          <p:cNvSpPr txBox="1"/>
          <p:nvPr/>
        </p:nvSpPr>
        <p:spPr>
          <a:xfrm>
            <a:off x="12691" y="2651664"/>
            <a:ext cx="1188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2018</a:t>
            </a:r>
            <a:endParaRPr lang="ru-RU" sz="1200" b="1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171" name="TextBox 7170">
            <a:extLst>
              <a:ext uri="{FF2B5EF4-FFF2-40B4-BE49-F238E27FC236}">
                <a16:creationId xmlns:a16="http://schemas.microsoft.com/office/drawing/2014/main" xmlns="" id="{5DC77E13-074E-C3F7-5AAE-B52F6B8D1D79}"/>
              </a:ext>
            </a:extLst>
          </p:cNvPr>
          <p:cNvSpPr txBox="1"/>
          <p:nvPr/>
        </p:nvSpPr>
        <p:spPr>
          <a:xfrm>
            <a:off x="947504" y="2483886"/>
            <a:ext cx="5127248" cy="683835"/>
          </a:xfrm>
          <a:prstGeom prst="roundRect">
            <a:avLst>
              <a:gd name="adj" fmla="val 97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021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11 января 2018 года сторонами подписано дополнительное соглашение, зафиксировавшее перечень тематик, по которым объявлен первый конкурс. </a:t>
            </a:r>
          </a:p>
        </p:txBody>
      </p:sp>
      <p:sp>
        <p:nvSpPr>
          <p:cNvPr id="7173" name="Овал 7172">
            <a:extLst>
              <a:ext uri="{FF2B5EF4-FFF2-40B4-BE49-F238E27FC236}">
                <a16:creationId xmlns:a16="http://schemas.microsoft.com/office/drawing/2014/main" xmlns="" id="{0955449C-A2C6-A419-028E-41F358831BA0}"/>
              </a:ext>
            </a:extLst>
          </p:cNvPr>
          <p:cNvSpPr/>
          <p:nvPr/>
        </p:nvSpPr>
        <p:spPr>
          <a:xfrm>
            <a:off x="47080" y="4620114"/>
            <a:ext cx="232881" cy="2330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174" name="TextBox 7173">
            <a:extLst>
              <a:ext uri="{FF2B5EF4-FFF2-40B4-BE49-F238E27FC236}">
                <a16:creationId xmlns:a16="http://schemas.microsoft.com/office/drawing/2014/main" xmlns="" id="{A911BA4C-7B19-8C4E-9E97-3068A19AEA2B}"/>
              </a:ext>
            </a:extLst>
          </p:cNvPr>
          <p:cNvSpPr txBox="1"/>
          <p:nvPr/>
        </p:nvSpPr>
        <p:spPr>
          <a:xfrm>
            <a:off x="13512" y="4557377"/>
            <a:ext cx="1188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2020</a:t>
            </a:r>
            <a:endParaRPr lang="ru-RU" sz="1200" b="1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175" name="TextBox 7174">
            <a:extLst>
              <a:ext uri="{FF2B5EF4-FFF2-40B4-BE49-F238E27FC236}">
                <a16:creationId xmlns:a16="http://schemas.microsoft.com/office/drawing/2014/main" xmlns="" id="{70D3CFE0-35C4-BA33-5F6E-049F4A2AE67A}"/>
              </a:ext>
            </a:extLst>
          </p:cNvPr>
          <p:cNvSpPr txBox="1"/>
          <p:nvPr/>
        </p:nvSpPr>
        <p:spPr>
          <a:xfrm>
            <a:off x="947504" y="4299373"/>
            <a:ext cx="5127250" cy="879217"/>
          </a:xfrm>
          <a:prstGeom prst="roundRect">
            <a:avLst>
              <a:gd name="adj" fmla="val 97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021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В 2020 году сторонами проведен семинар с отчетными выступлениями руководителей проектов, посвященный результатам научной деятельности за двухлетний период. Мероприятие проходило в Гаванском университете.</a:t>
            </a:r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176" name="Овал 7175">
            <a:extLst>
              <a:ext uri="{FF2B5EF4-FFF2-40B4-BE49-F238E27FC236}">
                <a16:creationId xmlns:a16="http://schemas.microsoft.com/office/drawing/2014/main" xmlns="" id="{77666AF1-8706-3CF7-4EEC-B0BC7A59D6A0}"/>
              </a:ext>
            </a:extLst>
          </p:cNvPr>
          <p:cNvSpPr/>
          <p:nvPr/>
        </p:nvSpPr>
        <p:spPr>
          <a:xfrm>
            <a:off x="47080" y="5738850"/>
            <a:ext cx="232881" cy="2330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177" name="TextBox 7176">
            <a:extLst>
              <a:ext uri="{FF2B5EF4-FFF2-40B4-BE49-F238E27FC236}">
                <a16:creationId xmlns:a16="http://schemas.microsoft.com/office/drawing/2014/main" xmlns="" id="{A264429C-3A76-92DF-F59C-B819D9E4094A}"/>
              </a:ext>
            </a:extLst>
          </p:cNvPr>
          <p:cNvSpPr txBox="1"/>
          <p:nvPr/>
        </p:nvSpPr>
        <p:spPr>
          <a:xfrm>
            <a:off x="13512" y="5668577"/>
            <a:ext cx="1188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2023</a:t>
            </a:r>
            <a:endParaRPr lang="ru-RU" sz="1200" b="1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178" name="TextBox 7177">
            <a:extLst>
              <a:ext uri="{FF2B5EF4-FFF2-40B4-BE49-F238E27FC236}">
                <a16:creationId xmlns:a16="http://schemas.microsoft.com/office/drawing/2014/main" xmlns="" id="{ABD98B85-DE26-0BD0-7E64-BFD607B5E58F}"/>
              </a:ext>
            </a:extLst>
          </p:cNvPr>
          <p:cNvSpPr txBox="1"/>
          <p:nvPr/>
        </p:nvSpPr>
        <p:spPr>
          <a:xfrm>
            <a:off x="947503" y="5400448"/>
            <a:ext cx="5130686" cy="879217"/>
          </a:xfrm>
          <a:prstGeom prst="roundRect">
            <a:avLst>
              <a:gd name="adj" fmla="val 97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021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В начале 2023 года состоялась встреча с советником Посольства Республики Куба в Москве. По итогам встречи были достигнуты договоренности об организации совместного международного мероприятия в области здравоохранения.</a:t>
            </a:r>
            <a:endParaRPr lang="ru-RU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179" name="TextBox 7178">
            <a:extLst>
              <a:ext uri="{FF2B5EF4-FFF2-40B4-BE49-F238E27FC236}">
                <a16:creationId xmlns:a16="http://schemas.microsoft.com/office/drawing/2014/main" xmlns="" id="{AF9C6C00-DE04-B6A3-092D-24C58F9A4893}"/>
              </a:ext>
            </a:extLst>
          </p:cNvPr>
          <p:cNvSpPr txBox="1"/>
          <p:nvPr/>
        </p:nvSpPr>
        <p:spPr>
          <a:xfrm>
            <a:off x="947503" y="3261375"/>
            <a:ext cx="5127249" cy="879217"/>
          </a:xfrm>
          <a:prstGeom prst="roundRect">
            <a:avLst>
              <a:gd name="adj" fmla="val 97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021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 27 февраля по 16 апреля 2018 года организован и проведен пилотный конкурс. По результатам совместной экспертизы поддержано </a:t>
            </a:r>
            <a:r>
              <a:rPr lang="ru-RU" sz="1200" b="1" dirty="0">
                <a:solidFill>
                  <a:srgbClr val="2021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16</a:t>
            </a:r>
            <a:r>
              <a:rPr lang="ru-RU" sz="1200" dirty="0">
                <a:solidFill>
                  <a:srgbClr val="2021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проектов. Общая сумма финансирования со стороны РФФИ за 3 года составила </a:t>
            </a:r>
            <a:r>
              <a:rPr lang="ru-RU" sz="1200" b="1" dirty="0">
                <a:solidFill>
                  <a:srgbClr val="2021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93,8 млн. руб.</a:t>
            </a:r>
            <a:endParaRPr lang="ru-RU" sz="12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181" name="TextBox 7180">
            <a:extLst>
              <a:ext uri="{FF2B5EF4-FFF2-40B4-BE49-F238E27FC236}">
                <a16:creationId xmlns:a16="http://schemas.microsoft.com/office/drawing/2014/main" xmlns="" id="{46CD68D7-41F2-3DFE-0489-5924F9F33F61}"/>
              </a:ext>
            </a:extLst>
          </p:cNvPr>
          <p:cNvSpPr txBox="1"/>
          <p:nvPr/>
        </p:nvSpPr>
        <p:spPr>
          <a:xfrm>
            <a:off x="11155052" y="4371722"/>
            <a:ext cx="109992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2E69C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16 проектов</a:t>
            </a:r>
            <a:r>
              <a:rPr lang="en-US" sz="1400" b="1" dirty="0">
                <a:solidFill>
                  <a:srgbClr val="2E69C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поддержаны совместно</a:t>
            </a:r>
            <a:endParaRPr lang="en-US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r"/>
            <a:endParaRPr lang="en-US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r"/>
            <a:r>
              <a:rPr lang="ru-RU" sz="1400" b="1" dirty="0">
                <a:solidFill>
                  <a:srgbClr val="2E69C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93,8</a:t>
            </a:r>
            <a:r>
              <a:rPr lang="en-US" sz="1400" b="1" dirty="0">
                <a:solidFill>
                  <a:srgbClr val="2E69C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algn="r"/>
            <a:r>
              <a:rPr lang="ru-RU" sz="1400" b="1" dirty="0">
                <a:solidFill>
                  <a:srgbClr val="2E69C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млн. руб</a:t>
            </a:r>
            <a:r>
              <a:rPr lang="ru-RU" sz="1100" dirty="0">
                <a:solidFill>
                  <a:srgbClr val="2E69C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algn="r"/>
            <a:r>
              <a:rPr lang="ru-RU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общая сумма со стороны РФФИ</a:t>
            </a:r>
          </a:p>
        </p:txBody>
      </p:sp>
    </p:spTree>
    <p:extLst>
      <p:ext uri="{BB962C8B-B14F-4D97-AF65-F5344CB8AC3E}">
        <p14:creationId xmlns:p14="http://schemas.microsoft.com/office/powerpoint/2010/main" val="51610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B9A1C80-6C78-A45E-398A-07961207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43AA-4AFE-493C-9BEF-8837A98EFC6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A9E5B8D-D657-E69A-900C-AA6E458E0126}"/>
              </a:ext>
            </a:extLst>
          </p:cNvPr>
          <p:cNvSpPr/>
          <p:nvPr/>
        </p:nvSpPr>
        <p:spPr>
          <a:xfrm>
            <a:off x="0" y="172043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E69C2"/>
                </a:solidFill>
                <a:effectLst>
                  <a:glow rad="381000">
                    <a:schemeClr val="bg1">
                      <a:alpha val="9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Российско-Кубинское сотрудничество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6A02DA-4615-9B8B-2447-DEF896901788}"/>
              </a:ext>
            </a:extLst>
          </p:cNvPr>
          <p:cNvSpPr txBox="1"/>
          <p:nvPr/>
        </p:nvSpPr>
        <p:spPr>
          <a:xfrm>
            <a:off x="297472" y="862706"/>
            <a:ext cx="115970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Разработка проекта реконструкции Гаванской Радиоастрономической Станции для мониторинга солнечной активности и фундаментальных исследований Солнца</a:t>
            </a:r>
          </a:p>
          <a:p>
            <a:pPr algn="ctr"/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itchFamily="2" charset="0"/>
                <a:ea typeface="Open Sans" pitchFamily="2" charset="0"/>
                <a:cs typeface="Open Sans" pitchFamily="2" charset="0"/>
              </a:rPr>
              <a:t>Проект № 18-52-34004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3D9B43-78EE-7A2A-8F07-7C7319786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399" y="4157832"/>
            <a:ext cx="3310331" cy="2089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F834FB-87AE-4954-1A53-44DC58F4C3D6}"/>
              </a:ext>
            </a:extLst>
          </p:cNvPr>
          <p:cNvSpPr txBox="1"/>
          <p:nvPr/>
        </p:nvSpPr>
        <p:spPr>
          <a:xfrm>
            <a:off x="297472" y="2077475"/>
            <a:ext cx="5132026" cy="4582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Цели и задачи проекта состоят в воссоздании Гаванской солнечной станции, на базе современных астрономических приборов и включении ее в состав Российских Служб Солнца и Космической Погоды. </a:t>
            </a:r>
          </a:p>
          <a:p>
            <a:pPr algn="just">
              <a:lnSpc>
                <a:spcPct val="150000"/>
              </a:lnSpc>
            </a:pPr>
            <a:endParaRPr lang="ru-RU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Данный проект является одним из инициативы по наполнению национальной наблюдательной сети Службы Солнца, состоящей из сети патрульных станций, расположенных по всей территории России (от Камчатки до Крыма), с включением станции в Гаване, оснащенных синоптическими телескопами для наблюдений магнитных полей, солнечной короны и радиотелескопами для миллиметрового и метрового диапазонов.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0D6E83C-165A-7373-5602-CD789B425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236" y="4162424"/>
            <a:ext cx="2970693" cy="208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SAO RAS home page">
            <a:extLst>
              <a:ext uri="{FF2B5EF4-FFF2-40B4-BE49-F238E27FC236}">
                <a16:creationId xmlns:a16="http://schemas.microsoft.com/office/drawing/2014/main" xmlns="" id="{DEC5A50C-939D-B0D2-CC51-97D184EA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19" y="2238268"/>
            <a:ext cx="1913231" cy="11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B29831AF-6B03-3413-D8BA-A018187EF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9" y="2474640"/>
            <a:ext cx="3577582" cy="91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86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A83A1C5-426A-4644-803C-A5991DEA801B}">
  <we:reference id="wa200001396" version="5.1.1.0" store="ru-RU" storeType="OMEX"/>
  <we:alternateReferences>
    <we:reference id="wa200001396" version="5.1.1.0" store="wa20000139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3894</TotalTime>
  <Words>1727</Words>
  <Application>Microsoft Office PowerPoint</Application>
  <PresentationFormat>Произвольный</PresentationFormat>
  <Paragraphs>154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Gorbunov</dc:creator>
  <cp:lastModifiedBy>Александр Усольцев</cp:lastModifiedBy>
  <cp:revision>64</cp:revision>
  <dcterms:created xsi:type="dcterms:W3CDTF">2023-01-21T02:07:26Z</dcterms:created>
  <dcterms:modified xsi:type="dcterms:W3CDTF">2024-04-17T09:11:50Z</dcterms:modified>
</cp:coreProperties>
</file>