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20"/>
  </p:notesMasterIdLst>
  <p:sldIdLst>
    <p:sldId id="298" r:id="rId5"/>
    <p:sldId id="302" r:id="rId6"/>
    <p:sldId id="303" r:id="rId7"/>
    <p:sldId id="304" r:id="rId8"/>
    <p:sldId id="261" r:id="rId9"/>
    <p:sldId id="268" r:id="rId10"/>
    <p:sldId id="269" r:id="rId11"/>
    <p:sldId id="305" r:id="rId12"/>
    <p:sldId id="270" r:id="rId13"/>
    <p:sldId id="271" r:id="rId14"/>
    <p:sldId id="306" r:id="rId15"/>
    <p:sldId id="307" r:id="rId16"/>
    <p:sldId id="308" r:id="rId17"/>
    <p:sldId id="309" r:id="rId18"/>
    <p:sldId id="296" r:id="rId19"/>
  </p:sldIdLst>
  <p:sldSz cx="18288000" cy="10287000"/>
  <p:notesSz cx="6858000" cy="9144000"/>
  <p:embeddedFontLst>
    <p:embeddedFont>
      <p:font typeface="Arial Bold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Montserrat" panose="020B0604020202020204" charset="-52"/>
      <p:regular r:id="rId28"/>
    </p:embeddedFont>
    <p:embeddedFont>
      <p:font typeface="Montserrat Bold" panose="020B0604020202020204" charset="-52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5394" autoAdjust="0"/>
  </p:normalViewPr>
  <p:slideViewPr>
    <p:cSldViewPr>
      <p:cViewPr>
        <p:scale>
          <a:sx n="50" d="100"/>
          <a:sy n="50" d="100"/>
        </p:scale>
        <p:origin x="29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FBECC-651D-4D6C-8377-728E4E7041DA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5DD60-351F-4826-9880-857DB69D8F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60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C81BE-F49F-0547-B0C8-087CBF28AABA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95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C81BE-F49F-0547-B0C8-087CBF28AABA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018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469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314" y="410317"/>
            <a:ext cx="16458589" cy="171750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854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914314" y="2406880"/>
            <a:ext cx="16458589" cy="596595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28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2596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14314" y="410317"/>
            <a:ext cx="16458589" cy="171750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854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914314" y="2406880"/>
            <a:ext cx="16458589" cy="596595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0283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914314" y="410317"/>
            <a:ext cx="16458589" cy="171750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854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914314" y="2406880"/>
            <a:ext cx="8031771" cy="596595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3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9348068" y="2406880"/>
            <a:ext cx="8031771" cy="596595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0687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314" y="410317"/>
            <a:ext cx="16458589" cy="171750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854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9792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914314" y="410317"/>
            <a:ext cx="16458589" cy="796251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28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5359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14314" y="410317"/>
            <a:ext cx="16458589" cy="171750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854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914314" y="2406880"/>
            <a:ext cx="8031771" cy="28456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3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9348068" y="2406880"/>
            <a:ext cx="8031771" cy="596595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3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914314" y="5523273"/>
            <a:ext cx="8031771" cy="28456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9219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914314" y="410317"/>
            <a:ext cx="16458589" cy="171750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854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914314" y="2406880"/>
            <a:ext cx="8031771" cy="596595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3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9348068" y="2406880"/>
            <a:ext cx="8031771" cy="28456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3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9348068" y="5523273"/>
            <a:ext cx="8031771" cy="28456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6364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914314" y="410317"/>
            <a:ext cx="16458589" cy="171750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854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914314" y="2406880"/>
            <a:ext cx="8031771" cy="28456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3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9348068" y="2406880"/>
            <a:ext cx="8031771" cy="28456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3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914314" y="5523273"/>
            <a:ext cx="16458589" cy="28456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298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914314" y="410317"/>
            <a:ext cx="16458589" cy="171750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854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914314" y="2406880"/>
            <a:ext cx="16458589" cy="28456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3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914314" y="5523273"/>
            <a:ext cx="16458589" cy="28456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3891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314" y="410317"/>
            <a:ext cx="16458589" cy="171750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854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914314" y="2406880"/>
            <a:ext cx="8031771" cy="28456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3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9348068" y="2406880"/>
            <a:ext cx="8031771" cy="28456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3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914314" y="5523273"/>
            <a:ext cx="8031771" cy="28456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3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9348068" y="5523273"/>
            <a:ext cx="8031771" cy="28456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9486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914314" y="410317"/>
            <a:ext cx="16458589" cy="171750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854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914314" y="2406880"/>
            <a:ext cx="5299550" cy="28456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3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479330" y="2406880"/>
            <a:ext cx="5299550" cy="28456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3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2044031" y="2406880"/>
            <a:ext cx="5299550" cy="28456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3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914314" y="5523273"/>
            <a:ext cx="5299550" cy="28456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3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6479330" y="5523273"/>
            <a:ext cx="5299550" cy="28456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3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2044031" y="5523273"/>
            <a:ext cx="5299550" cy="284560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8679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46C60A3-9B34-A943-AA10-12AF5BEF2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50B02C-1D50-1144-8354-D30DD32CC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18E4499-D6A2-544D-9F1F-ABF3116B8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EF-1270-9C48-A8D4-DCD3EFF963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B68BE76-2255-194D-9B0C-042D17E23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0DEA49B-3E78-2344-B22B-0AE054F71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68D3-5BCE-9148-AD20-4E16C4764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81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B132FF-352B-E04B-B9F7-934C8A37B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863F609-3FBE-D743-9863-57B417673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F53231B-164F-9943-B388-AF3C0DF56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EF-1270-9C48-A8D4-DCD3EFF963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4EA1102-F220-D047-B6FB-8D1F86C0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9ABAE44-3B7E-2148-AC98-083DE346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68D3-5BCE-9148-AD20-4E16C4764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111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E526F9-2B70-6048-86F2-D6C6C7120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7249188-E3E1-6D4B-A504-98E51ADFD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64B0FFF-5600-4945-BE7C-8E5016B3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EF-1270-9C48-A8D4-DCD3EFF963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8F4571B-02B3-EB4F-9725-CECA5A94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1D49335-E901-6E4F-8163-F7BF6ED3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68D3-5BCE-9148-AD20-4E16C4764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972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3CF035-758E-2E4E-B3E0-F81799812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1153BA3-23A0-2E4B-86BF-BC0958051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42F0FA4-165B-904D-B244-DB262888B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6B2A635-EBB5-194B-825C-32965D498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EF-1270-9C48-A8D4-DCD3EFF963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1CA31F4-8EDD-C34B-AD09-39EEEF76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7E0309B-15DE-5B46-8854-1AFA577B0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68D3-5BCE-9148-AD20-4E16C4764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9B7850-4C70-CB47-B2F2-5E4631C4C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B5169AA-EEBD-3B4C-99D4-7E3C53834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3F89F1D-F23E-BF41-9DE3-7E944FBCF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02B89247-D956-E94D-BD94-BA54E6E6B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47768C20-C553-9C41-9720-777CF7BB45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45727A18-8140-F34B-8E9E-F908EB1D5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EF-1270-9C48-A8D4-DCD3EFF963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5E5E166-E97C-C64B-A2F2-3C886355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545C93E-E169-5C4B-95E8-9A9DB3E77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68D3-5BCE-9148-AD20-4E16C4764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6144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72923B-4E5F-D34A-B4E7-B2D33B2C7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878E6D9-BE84-904D-A981-4EDC40816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EF-1270-9C48-A8D4-DCD3EFF963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4330A08-0DF3-EF43-A262-B1F9A9054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982ED97-D3CA-AF42-851E-E6756752E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68D3-5BCE-9148-AD20-4E16C4764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59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B96AA3F-CFC0-8446-80BE-D17AE4D11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EF-1270-9C48-A8D4-DCD3EFF963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C7742B8-5CC3-3346-9C2D-B7E70EE2A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CD6069B-EC0C-3F4D-A030-B3B74FFF5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68D3-5BCE-9148-AD20-4E16C4764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887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5ADCB1-ED6E-AD42-A23C-427936D22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8C2E3C5-ACC5-CE48-B671-EFCCD8A85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B02D8EE-BBDB-6D46-87DF-741F25C89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17523B0-2292-0042-9CF6-34746F2BA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EF-1270-9C48-A8D4-DCD3EFF963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262496E-D51A-8848-B7C1-46DAB0088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5AF567A-F7D0-4E4E-89F7-A92D859F8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68D3-5BCE-9148-AD20-4E16C4764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25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ED42F9-88E1-0247-BA3A-1D5967FA8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3E7CA370-FE08-6C40-BB10-230FAD351B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76AB9B7-D21E-CF4E-97E7-B39812134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261C796-FE24-934F-9905-56CE41E33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EF-1270-9C48-A8D4-DCD3EFF963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E88CC89-EAF7-D34E-B1CB-1DABBF54B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F9CE740-7524-3649-9AF2-7A659C577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68D3-5BCE-9148-AD20-4E16C4764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175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6C352A-7218-5D43-963F-F91304F0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D1CB44E-1D29-1A4F-AF60-4F9B42244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18A4F77-ABEB-FA42-AEB1-5017E29FF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EF-1270-9C48-A8D4-DCD3EFF963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720ABC1-CB25-694A-9217-1E080835F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55E599E-3676-C04A-9E4B-D392B6FD9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68D3-5BCE-9148-AD20-4E16C4764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43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D3CC122-7AE3-6942-ADFB-A3E6EEAA56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4AADDF8-1FE6-464A-AEE4-831F250DB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438339C-14DC-F044-A510-F0D296B62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EF-1270-9C48-A8D4-DCD3EFF963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B97FB0E-F2E2-8E4F-91D2-70C2F0FA3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84064A3-2078-BB44-AE95-ED25C4C7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68D3-5BCE-9148-AD20-4E16C4764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17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46C60A3-9B34-A943-AA10-12AF5BEF2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50B02C-1D50-1144-8354-D30DD32CC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18E4499-D6A2-544D-9F1F-ABF3116B8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EF-1270-9C48-A8D4-DCD3EFF963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B68BE76-2255-194D-9B0C-042D17E23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0DEA49B-3E78-2344-B22B-0AE054F71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68D3-5BCE-9148-AD20-4E16C4764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00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B132FF-352B-E04B-B9F7-934C8A37B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863F609-3FBE-D743-9863-57B417673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F53231B-164F-9943-B388-AF3C0DF56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EF-1270-9C48-A8D4-DCD3EFF963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4EA1102-F220-D047-B6FB-8D1F86C0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9ABAE44-3B7E-2148-AC98-083DE346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68D3-5BCE-9148-AD20-4E16C4764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2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E526F9-2B70-6048-86F2-D6C6C7120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7249188-E3E1-6D4B-A504-98E51ADFD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64B0FFF-5600-4945-BE7C-8E5016B3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EF-1270-9C48-A8D4-DCD3EFF963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8F4571B-02B3-EB4F-9725-CECA5A94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1D49335-E901-6E4F-8163-F7BF6ED3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68D3-5BCE-9148-AD20-4E16C4764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751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3CF035-758E-2E4E-B3E0-F81799812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1153BA3-23A0-2E4B-86BF-BC0958051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42F0FA4-165B-904D-B244-DB262888B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6B2A635-EBB5-194B-825C-32965D498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EF-1270-9C48-A8D4-DCD3EFF963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1CA31F4-8EDD-C34B-AD09-39EEEF76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7E0309B-15DE-5B46-8854-1AFA577B0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68D3-5BCE-9148-AD20-4E16C4764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242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9B7850-4C70-CB47-B2F2-5E4631C4C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B5169AA-EEBD-3B4C-99D4-7E3C53834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3F89F1D-F23E-BF41-9DE3-7E944FBCF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02B89247-D956-E94D-BD94-BA54E6E6B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47768C20-C553-9C41-9720-777CF7BB45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45727A18-8140-F34B-8E9E-F908EB1D5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EF-1270-9C48-A8D4-DCD3EFF963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5E5E166-E97C-C64B-A2F2-3C886355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545C93E-E169-5C4B-95E8-9A9DB3E77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68D3-5BCE-9148-AD20-4E16C4764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07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72923B-4E5F-D34A-B4E7-B2D33B2C7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878E6D9-BE84-904D-A981-4EDC40816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EF-1270-9C48-A8D4-DCD3EFF963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4330A08-0DF3-EF43-A262-B1F9A9054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982ED97-D3CA-AF42-851E-E6756752E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68D3-5BCE-9148-AD20-4E16C4764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867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B96AA3F-CFC0-8446-80BE-D17AE4D11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EF-1270-9C48-A8D4-DCD3EFF963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C7742B8-5CC3-3346-9C2D-B7E70EE2A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CD6069B-EC0C-3F4D-A030-B3B74FFF5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68D3-5BCE-9148-AD20-4E16C4764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0531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5ADCB1-ED6E-AD42-A23C-427936D22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8C2E3C5-ACC5-CE48-B671-EFCCD8A85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B02D8EE-BBDB-6D46-87DF-741F25C89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17523B0-2292-0042-9CF6-34746F2BA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EF-1270-9C48-A8D4-DCD3EFF963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262496E-D51A-8848-B7C1-46DAB0088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5AF567A-F7D0-4E4E-89F7-A92D859F8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68D3-5BCE-9148-AD20-4E16C4764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1501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ED42F9-88E1-0247-BA3A-1D5967FA8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3E7CA370-FE08-6C40-BB10-230FAD351B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76AB9B7-D21E-CF4E-97E7-B39812134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261C796-FE24-934F-9905-56CE41E33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EF-1270-9C48-A8D4-DCD3EFF963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E88CC89-EAF7-D34E-B1CB-1DABBF54B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F9CE740-7524-3649-9AF2-7A659C577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68D3-5BCE-9148-AD20-4E16C4764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963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6C352A-7218-5D43-963F-F91304F0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D1CB44E-1D29-1A4F-AF60-4F9B42244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18A4F77-ABEB-FA42-AEB1-5017E29FF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EF-1270-9C48-A8D4-DCD3EFF963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720ABC1-CB25-694A-9217-1E080835F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55E599E-3676-C04A-9E4B-D392B6FD9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68D3-5BCE-9148-AD20-4E16C4764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0171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D3CC122-7AE3-6942-ADFB-A3E6EEAA56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4AADDF8-1FE6-464A-AEE4-831F250DB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438339C-14DC-F044-A510-F0D296B62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53EF-1270-9C48-A8D4-DCD3EFF963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B97FB0E-F2E2-8E4F-91D2-70C2F0FA3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84064A3-2078-BB44-AE95-ED25C4C7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68D3-5BCE-9148-AD20-4E16C4764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4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314" y="410317"/>
            <a:ext cx="16458589" cy="171750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854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914314" y="2406880"/>
            <a:ext cx="16458589" cy="596595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3" b="0" strike="noStrike" spc="-1">
                <a:latin typeface="Arial"/>
              </a:rPr>
              <a:t>Для правки структуры щёлкните мышью</a:t>
            </a:r>
          </a:p>
          <a:p>
            <a:pPr marL="756691" lvl="1" indent="-283759">
              <a:spcBef>
                <a:spcPts val="993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52" b="0" strike="noStrike" spc="-1">
                <a:latin typeface="Arial"/>
              </a:rPr>
              <a:t>Второй уровень структуры</a:t>
            </a:r>
          </a:p>
          <a:p>
            <a:pPr marL="1135037" lvl="2" indent="-252230">
              <a:spcBef>
                <a:spcPts val="74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102" b="0" strike="noStrike" spc="-1">
                <a:latin typeface="Arial"/>
              </a:rPr>
              <a:t>Третий уровень структуры</a:t>
            </a:r>
          </a:p>
          <a:p>
            <a:pPr marL="1513382" lvl="3" indent="-189173">
              <a:spcBef>
                <a:spcPts val="49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752" b="0" strike="noStrike" spc="-1">
                <a:latin typeface="Arial"/>
              </a:rPr>
              <a:t>Четвёртый уровень структуры</a:t>
            </a:r>
          </a:p>
          <a:p>
            <a:pPr marL="1891728" lvl="4" indent="-189173">
              <a:spcBef>
                <a:spcPts val="2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752" b="0" strike="noStrike" spc="-1">
                <a:latin typeface="Arial"/>
              </a:rPr>
              <a:t>Пятый уровень структуры</a:t>
            </a:r>
          </a:p>
          <a:p>
            <a:pPr marL="2270074" lvl="5" indent="-189173">
              <a:spcBef>
                <a:spcPts val="2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752" b="0" strike="noStrike" spc="-1">
                <a:latin typeface="Arial"/>
              </a:rPr>
              <a:t>Шестой уровень структуры</a:t>
            </a:r>
          </a:p>
          <a:p>
            <a:pPr marL="2648419" lvl="6" indent="-189173">
              <a:spcBef>
                <a:spcPts val="2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752" b="0" strike="noStrike" spc="-1">
                <a:latin typeface="Arial"/>
              </a:rPr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69494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800832" rtl="0" eaLnBrk="1" latinLnBrk="0" hangingPunct="1">
        <a:lnSpc>
          <a:spcPct val="90000"/>
        </a:lnSpc>
        <a:spcBef>
          <a:spcPct val="0"/>
        </a:spcBef>
        <a:buNone/>
        <a:defRPr sz="38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8346" indent="-283759" algn="l" defTabSz="800832" rtl="0" eaLnBrk="1" latinLnBrk="0" hangingPunct="1">
        <a:lnSpc>
          <a:spcPct val="90000"/>
        </a:lnSpc>
        <a:spcBef>
          <a:spcPts val="1241"/>
        </a:spcBef>
        <a:buClr>
          <a:srgbClr val="000000"/>
        </a:buClr>
        <a:buSzPct val="45000"/>
        <a:buFont typeface="Wingdings" charset="2"/>
        <a:buChar char=""/>
        <a:defRPr sz="2452" kern="1200">
          <a:solidFill>
            <a:schemeClr val="tx1"/>
          </a:solidFill>
          <a:latin typeface="+mn-lt"/>
          <a:ea typeface="+mn-ea"/>
          <a:cs typeface="+mn-cs"/>
        </a:defRPr>
      </a:lvl1pPr>
      <a:lvl2pPr marL="600624" indent="-200208" algn="l" defTabSz="800832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2102" kern="1200">
          <a:solidFill>
            <a:schemeClr val="tx1"/>
          </a:solidFill>
          <a:latin typeface="+mn-lt"/>
          <a:ea typeface="+mn-ea"/>
          <a:cs typeface="+mn-cs"/>
        </a:defRPr>
      </a:lvl2pPr>
      <a:lvl3pPr marL="1001039" indent="-200208" algn="l" defTabSz="800832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752" kern="1200">
          <a:solidFill>
            <a:schemeClr val="tx1"/>
          </a:solidFill>
          <a:latin typeface="+mn-lt"/>
          <a:ea typeface="+mn-ea"/>
          <a:cs typeface="+mn-cs"/>
        </a:defRPr>
      </a:lvl3pPr>
      <a:lvl4pPr marL="1401455" indent="-200208" algn="l" defTabSz="800832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4pPr>
      <a:lvl5pPr marL="1801871" indent="-200208" algn="l" defTabSz="800832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5pPr>
      <a:lvl6pPr marL="2202287" indent="-200208" algn="l" defTabSz="800832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6pPr>
      <a:lvl7pPr marL="2602702" indent="-200208" algn="l" defTabSz="800832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7pPr>
      <a:lvl8pPr marL="3003118" indent="-200208" algn="l" defTabSz="800832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8pPr>
      <a:lvl9pPr marL="3403534" indent="-200208" algn="l" defTabSz="800832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00832" rtl="0" eaLnBrk="1" latinLnBrk="0" hangingPunct="1">
        <a:defRPr sz="1576" kern="1200">
          <a:solidFill>
            <a:schemeClr val="tx1"/>
          </a:solidFill>
          <a:latin typeface="+mn-lt"/>
          <a:ea typeface="+mn-ea"/>
          <a:cs typeface="+mn-cs"/>
        </a:defRPr>
      </a:lvl1pPr>
      <a:lvl2pPr marL="400416" algn="l" defTabSz="800832" rtl="0" eaLnBrk="1" latinLnBrk="0" hangingPunct="1">
        <a:defRPr sz="1576" kern="1200">
          <a:solidFill>
            <a:schemeClr val="tx1"/>
          </a:solidFill>
          <a:latin typeface="+mn-lt"/>
          <a:ea typeface="+mn-ea"/>
          <a:cs typeface="+mn-cs"/>
        </a:defRPr>
      </a:lvl2pPr>
      <a:lvl3pPr marL="800832" algn="l" defTabSz="800832" rtl="0" eaLnBrk="1" latinLnBrk="0" hangingPunct="1">
        <a:defRPr sz="1576" kern="1200">
          <a:solidFill>
            <a:schemeClr val="tx1"/>
          </a:solidFill>
          <a:latin typeface="+mn-lt"/>
          <a:ea typeface="+mn-ea"/>
          <a:cs typeface="+mn-cs"/>
        </a:defRPr>
      </a:lvl3pPr>
      <a:lvl4pPr marL="1201247" algn="l" defTabSz="800832" rtl="0" eaLnBrk="1" latinLnBrk="0" hangingPunct="1">
        <a:defRPr sz="1576" kern="1200">
          <a:solidFill>
            <a:schemeClr val="tx1"/>
          </a:solidFill>
          <a:latin typeface="+mn-lt"/>
          <a:ea typeface="+mn-ea"/>
          <a:cs typeface="+mn-cs"/>
        </a:defRPr>
      </a:lvl4pPr>
      <a:lvl5pPr marL="1601663" algn="l" defTabSz="800832" rtl="0" eaLnBrk="1" latinLnBrk="0" hangingPunct="1">
        <a:defRPr sz="1576" kern="1200">
          <a:solidFill>
            <a:schemeClr val="tx1"/>
          </a:solidFill>
          <a:latin typeface="+mn-lt"/>
          <a:ea typeface="+mn-ea"/>
          <a:cs typeface="+mn-cs"/>
        </a:defRPr>
      </a:lvl5pPr>
      <a:lvl6pPr marL="2002079" algn="l" defTabSz="800832" rtl="0" eaLnBrk="1" latinLnBrk="0" hangingPunct="1">
        <a:defRPr sz="1576" kern="1200">
          <a:solidFill>
            <a:schemeClr val="tx1"/>
          </a:solidFill>
          <a:latin typeface="+mn-lt"/>
          <a:ea typeface="+mn-ea"/>
          <a:cs typeface="+mn-cs"/>
        </a:defRPr>
      </a:lvl6pPr>
      <a:lvl7pPr marL="2402495" algn="l" defTabSz="800832" rtl="0" eaLnBrk="1" latinLnBrk="0" hangingPunct="1">
        <a:defRPr sz="1576" kern="1200">
          <a:solidFill>
            <a:schemeClr val="tx1"/>
          </a:solidFill>
          <a:latin typeface="+mn-lt"/>
          <a:ea typeface="+mn-ea"/>
          <a:cs typeface="+mn-cs"/>
        </a:defRPr>
      </a:lvl7pPr>
      <a:lvl8pPr marL="2802910" algn="l" defTabSz="800832" rtl="0" eaLnBrk="1" latinLnBrk="0" hangingPunct="1">
        <a:defRPr sz="1576" kern="1200">
          <a:solidFill>
            <a:schemeClr val="tx1"/>
          </a:solidFill>
          <a:latin typeface="+mn-lt"/>
          <a:ea typeface="+mn-ea"/>
          <a:cs typeface="+mn-cs"/>
        </a:defRPr>
      </a:lvl8pPr>
      <a:lvl9pPr marL="3203326" algn="l" defTabSz="800832" rtl="0" eaLnBrk="1" latinLnBrk="0" hangingPunct="1">
        <a:defRPr sz="15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EE78AF-2CC2-5843-9BCF-3AF028772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5BCE717-EE50-8642-A376-FE21F7F86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B5B4D72-3371-3646-8DA2-C28D1C5C3C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753EF-1270-9C48-A8D4-DCD3EFF963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EF05F38-8BC0-AB4E-B4D7-DBABE34D4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68E13DD-6F34-6244-891E-A5CA1318F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868D3-5BCE-9148-AD20-4E16C4764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47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EE78AF-2CC2-5843-9BCF-3AF028772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5BCE717-EE50-8642-A376-FE21F7F86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B5B4D72-3371-3646-8DA2-C28D1C5C3C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753EF-1270-9C48-A8D4-DCD3EFF963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EF05F38-8BC0-AB4E-B4D7-DBABE34D4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68E13DD-6F34-6244-891E-A5CA1318F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868D3-5BCE-9148-AD20-4E16C4764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hyperlink" Target="https://docs.google.com/spreadsheets/d/1DUF2isFWsqVSYhbaACYtbgcLi_YjDqpE3GLQIVgkKQg/edit#gid=69851113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2.pn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2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2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2.pn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spreadsheets/d/1DUF2isFWsqVSYhbaACYtbgcLi_YjDqpE3GLQIVgkKQg/edit#gid=69851113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hyperlink" Target="https://docs.google.com/spreadsheets/d/1DUF2isFWsqVSYhbaACYtbgcLi_YjDqpE3GLQIVgkKQg/edit#gid=6985111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hyperlink" Target="https://docs.google.com/spreadsheets/d/1DUF2isFWsqVSYhbaACYtbgcLi_YjDqpE3GLQIVgkKQg/edit#gid=69851113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45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3"/>
          <p:cNvPicPr/>
          <p:nvPr/>
        </p:nvPicPr>
        <p:blipFill>
          <a:blip r:embed="rId2"/>
          <a:stretch/>
        </p:blipFill>
        <p:spPr>
          <a:xfrm>
            <a:off x="9143766" y="631133"/>
            <a:ext cx="9144234" cy="9016708"/>
          </a:xfrm>
          <a:prstGeom prst="rect">
            <a:avLst/>
          </a:prstGeom>
          <a:ln>
            <a:noFill/>
          </a:ln>
        </p:spPr>
      </p:pic>
      <p:sp>
        <p:nvSpPr>
          <p:cNvPr id="83" name="CustomShape 1"/>
          <p:cNvSpPr/>
          <p:nvPr/>
        </p:nvSpPr>
        <p:spPr>
          <a:xfrm>
            <a:off x="234884" y="1305610"/>
            <a:ext cx="8908882" cy="44474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56064" tIns="77874" rIns="156064" bIns="77874" anchor="ctr"/>
          <a:lstStyle/>
          <a:p>
            <a:pPr algn="ctr">
              <a:lnSpc>
                <a:spcPct val="80000"/>
              </a:lnSpc>
            </a:pPr>
            <a:r>
              <a:rPr lang="ru-RU" sz="4800" spc="-1" dirty="0" smtClean="0">
                <a:solidFill>
                  <a:srgbClr val="FFFFFF"/>
                </a:solidFill>
                <a:latin typeface="Roboto Black"/>
              </a:rPr>
              <a:t>МГЛУ – Латинская Америка:</a:t>
            </a:r>
          </a:p>
          <a:p>
            <a:pPr algn="ctr">
              <a:lnSpc>
                <a:spcPct val="80000"/>
              </a:lnSpc>
            </a:pPr>
            <a:r>
              <a:rPr lang="ru-RU" sz="4800" spc="-1" dirty="0">
                <a:solidFill>
                  <a:srgbClr val="FFFFFF"/>
                </a:solidFill>
                <a:latin typeface="Roboto Black"/>
              </a:rPr>
              <a:t>и</a:t>
            </a:r>
            <a:r>
              <a:rPr lang="ru-RU" sz="4800" spc="-1" dirty="0" smtClean="0">
                <a:solidFill>
                  <a:srgbClr val="FFFFFF"/>
                </a:solidFill>
                <a:latin typeface="Roboto Black"/>
              </a:rPr>
              <a:t>стория дружбы и перспективы сотрудничества</a:t>
            </a:r>
            <a:endParaRPr lang="ru-RU" sz="4800" spc="-1" dirty="0">
              <a:solidFill>
                <a:prstClr val="black"/>
              </a:solidFill>
            </a:endParaRPr>
          </a:p>
        </p:txBody>
      </p:sp>
      <p:sp>
        <p:nvSpPr>
          <p:cNvPr id="84" name="CustomShape 2"/>
          <p:cNvSpPr/>
          <p:nvPr/>
        </p:nvSpPr>
        <p:spPr>
          <a:xfrm rot="5400000">
            <a:off x="5051109" y="4703390"/>
            <a:ext cx="9031211" cy="1081727"/>
          </a:xfrm>
          <a:prstGeom prst="triangle">
            <a:avLst>
              <a:gd name="adj" fmla="val 50000"/>
            </a:avLst>
          </a:prstGeom>
          <a:solidFill>
            <a:srgbClr val="054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" name="CustomShape 4"/>
          <p:cNvSpPr/>
          <p:nvPr/>
        </p:nvSpPr>
        <p:spPr>
          <a:xfrm>
            <a:off x="688825" y="7839169"/>
            <a:ext cx="8001000" cy="18116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820" tIns="39410" rIns="78820" bIns="39410"/>
          <a:lstStyle/>
          <a:p>
            <a:pPr>
              <a:lnSpc>
                <a:spcPct val="80000"/>
              </a:lnSpc>
              <a:spcBef>
                <a:spcPts val="631"/>
              </a:spcBef>
            </a:pPr>
            <a:r>
              <a:rPr lang="ru-RU" sz="3153" spc="-1" dirty="0" smtClean="0">
                <a:solidFill>
                  <a:srgbClr val="FFFFFF"/>
                </a:solidFill>
                <a:latin typeface="Roboto"/>
              </a:rPr>
              <a:t>Ирина </a:t>
            </a:r>
            <a:r>
              <a:rPr lang="ru-RU" sz="3153" spc="-1" dirty="0">
                <a:solidFill>
                  <a:srgbClr val="FFFFFF"/>
                </a:solidFill>
                <a:latin typeface="Roboto"/>
              </a:rPr>
              <a:t>Михайловна </a:t>
            </a:r>
            <a:r>
              <a:rPr lang="ru-RU" sz="3153" spc="-1" dirty="0" err="1" smtClean="0">
                <a:solidFill>
                  <a:srgbClr val="FFFFFF"/>
                </a:solidFill>
                <a:latin typeface="Roboto"/>
              </a:rPr>
              <a:t>Шокина</a:t>
            </a:r>
            <a:r>
              <a:rPr lang="ru-RU" sz="3153" spc="-1" dirty="0" smtClean="0">
                <a:solidFill>
                  <a:srgbClr val="FFFFFF"/>
                </a:solidFill>
                <a:latin typeface="Roboto"/>
              </a:rPr>
              <a:t>, </a:t>
            </a:r>
          </a:p>
          <a:p>
            <a:pPr>
              <a:lnSpc>
                <a:spcPct val="80000"/>
              </a:lnSpc>
              <a:spcBef>
                <a:spcPts val="631"/>
              </a:spcBef>
            </a:pPr>
            <a:r>
              <a:rPr lang="ru-RU" sz="3153" spc="-1" dirty="0" smtClean="0">
                <a:solidFill>
                  <a:srgbClr val="FFFFFF"/>
                </a:solidFill>
                <a:latin typeface="Roboto"/>
              </a:rPr>
              <a:t>начальник Управления международного сотрудничества и интернационализации, к. </a:t>
            </a:r>
            <a:r>
              <a:rPr lang="ru-RU" sz="3153" spc="-1" dirty="0" err="1" smtClean="0">
                <a:solidFill>
                  <a:srgbClr val="FFFFFF"/>
                </a:solidFill>
                <a:latin typeface="Roboto"/>
              </a:rPr>
              <a:t>филол</a:t>
            </a:r>
            <a:r>
              <a:rPr lang="ru-RU" sz="3153" spc="-1" dirty="0" smtClean="0">
                <a:solidFill>
                  <a:srgbClr val="FFFFFF"/>
                </a:solidFill>
                <a:latin typeface="Roboto"/>
              </a:rPr>
              <a:t>. н,, доцент </a:t>
            </a:r>
            <a:endParaRPr lang="ru-RU" sz="3153" spc="-1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4800" spc="-1" dirty="0" smtClean="0">
                <a:solidFill>
                  <a:srgbClr val="FFFFFF"/>
                </a:solidFill>
                <a:latin typeface="Roboto Black"/>
                <a:ea typeface="+mn-ea"/>
                <a:cs typeface="+mn-cs"/>
              </a:rPr>
              <a:t> </a:t>
            </a:r>
            <a:endParaRPr lang="ru-RU" dirty="0"/>
          </a:p>
        </p:txBody>
      </p:sp>
      <p:pic>
        <p:nvPicPr>
          <p:cNvPr id="4098" name="Picture 2" descr="https://russiancouncil.ru/img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29" y="694867"/>
            <a:ext cx="1000125" cy="94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774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0273" y="-1181674"/>
            <a:ext cx="6850948" cy="3250915"/>
            <a:chOff x="0" y="0"/>
            <a:chExt cx="1804365" cy="8562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4365" cy="856208"/>
            </a:xfrm>
            <a:custGeom>
              <a:avLst/>
              <a:gdLst/>
              <a:ahLst/>
              <a:cxnLst/>
              <a:rect l="l" t="t" r="r" b="b"/>
              <a:pathLst>
                <a:path w="1804365" h="856208">
                  <a:moveTo>
                    <a:pt x="0" y="0"/>
                  </a:moveTo>
                  <a:lnTo>
                    <a:pt x="1804365" y="0"/>
                  </a:lnTo>
                  <a:lnTo>
                    <a:pt x="1804365" y="856208"/>
                  </a:lnTo>
                  <a:lnTo>
                    <a:pt x="0" y="856208"/>
                  </a:lnTo>
                  <a:close/>
                </a:path>
              </a:pathLst>
            </a:custGeom>
            <a:solidFill>
              <a:srgbClr val="1ABCE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804365" cy="884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98605" y="0"/>
            <a:ext cx="5573191" cy="1979282"/>
          </a:xfrm>
          <a:custGeom>
            <a:avLst/>
            <a:gdLst/>
            <a:ahLst/>
            <a:cxnLst/>
            <a:rect l="l" t="t" r="r" b="b"/>
            <a:pathLst>
              <a:path w="5573191" h="1979282">
                <a:moveTo>
                  <a:pt x="0" y="0"/>
                </a:moveTo>
                <a:lnTo>
                  <a:pt x="5573191" y="0"/>
                </a:lnTo>
                <a:lnTo>
                  <a:pt x="5573191" y="1979282"/>
                </a:lnTo>
                <a:lnTo>
                  <a:pt x="0" y="1979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26" t="-51973" r="-20949" b="-61671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858941" y="708592"/>
            <a:ext cx="3429059" cy="342904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48726" r="-48726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332485" y="1901866"/>
            <a:ext cx="3429059" cy="3429045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5130" r="-25130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3761544" y="4137637"/>
            <a:ext cx="3429059" cy="34290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4013" r="-34013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158417" y="5521411"/>
            <a:ext cx="3429059" cy="3429045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0204" r="-30204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7059204" y="272334"/>
            <a:ext cx="6198427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031"/>
              </a:lnSpc>
              <a:spcBef>
                <a:spcPct val="0"/>
              </a:spcBef>
            </a:pPr>
            <a:r>
              <a:rPr lang="en-US" sz="8359">
                <a:solidFill>
                  <a:srgbClr val="1ABCEE"/>
                </a:solidFill>
                <a:latin typeface="Arial Bold"/>
              </a:rPr>
              <a:t>БРАЗИЛИЯ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98605" y="2404064"/>
            <a:ext cx="8160818" cy="7434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4702" lvl="1" indent="-262351">
              <a:lnSpc>
                <a:spcPts val="3159"/>
              </a:lnSpc>
              <a:buFont typeface="Arial"/>
              <a:buChar char="•"/>
            </a:pPr>
            <a:r>
              <a:rPr lang="en-US" sz="2430" dirty="0" err="1">
                <a:solidFill>
                  <a:srgbClr val="243C8E"/>
                </a:solidFill>
                <a:latin typeface="Montserrat"/>
                <a:hlinkClick r:id="rId7" tooltip="https://docs.google.com/spreadsheets/d/1DUF2isFWsqVSYhbaACYtbgcLi_YjDqpE3GLQIVgkKQg/edit#gid=69851113"/>
              </a:rPr>
              <a:t>Март</a:t>
            </a:r>
            <a:r>
              <a:rPr lang="en-US" sz="2430" dirty="0">
                <a:solidFill>
                  <a:srgbClr val="243C8E"/>
                </a:solidFill>
                <a:latin typeface="Montserrat"/>
                <a:hlinkClick r:id="rId7" tooltip="https://docs.google.com/spreadsheets/d/1DUF2isFWsqVSYhbaACYtbgcLi_YjDqpE3GLQIVgkKQg/edit#gid=69851113"/>
              </a:rPr>
              <a:t> 2023 </a:t>
            </a:r>
            <a:r>
              <a:rPr lang="en-US" sz="2430" dirty="0" err="1">
                <a:solidFill>
                  <a:srgbClr val="243C8E"/>
                </a:solidFill>
                <a:latin typeface="Montserrat"/>
                <a:hlinkClick r:id="rId7" tooltip="https://docs.google.com/spreadsheets/d/1DUF2isFWsqVSYhbaACYtbgcLi_YjDqpE3GLQIVgkKQg/edit#gid=69851113"/>
              </a:rPr>
              <a:t>года</a:t>
            </a:r>
            <a:r>
              <a:rPr lang="en-US" sz="2430" dirty="0">
                <a:solidFill>
                  <a:srgbClr val="243C8E"/>
                </a:solidFill>
                <a:latin typeface="Montserrat"/>
                <a:hlinkClick r:id="rId7" tooltip="https://docs.google.com/spreadsheets/d/1DUF2isFWsqVSYhbaACYtbgcLi_YjDqpE3GLQIVgkKQg/edit#gid=69851113"/>
              </a:rPr>
              <a:t> -  </a:t>
            </a:r>
            <a:r>
              <a:rPr lang="en-US" sz="2430" dirty="0" err="1">
                <a:solidFill>
                  <a:srgbClr val="243C8E"/>
                </a:solidFill>
                <a:latin typeface="Montserrat"/>
                <a:hlinkClick r:id="rId7" tooltip="https://docs.google.com/spreadsheets/d/1DUF2isFWsqVSYhbaACYtbgcLi_YjDqpE3GLQIVgkKQg/edit#gid=69851113"/>
              </a:rPr>
              <a:t>официальный</a:t>
            </a:r>
            <a:r>
              <a:rPr lang="en-US" sz="2430" dirty="0">
                <a:solidFill>
                  <a:srgbClr val="243C8E"/>
                </a:solidFill>
                <a:latin typeface="Montserrat"/>
                <a:hlinkClick r:id="rId7" tooltip="https://docs.google.com/spreadsheets/d/1DUF2isFWsqVSYhbaACYtbgcLi_YjDqpE3GLQIVgkKQg/edit#gid=69851113"/>
              </a:rPr>
              <a:t> </a:t>
            </a:r>
            <a:r>
              <a:rPr lang="en-US" sz="2430" dirty="0" err="1">
                <a:solidFill>
                  <a:srgbClr val="243C8E"/>
                </a:solidFill>
                <a:latin typeface="Montserrat"/>
                <a:hlinkClick r:id="rId7" tooltip="https://docs.google.com/spreadsheets/d/1DUF2isFWsqVSYhbaACYtbgcLi_YjDqpE3GLQIVgkKQg/edit#gid=69851113"/>
              </a:rPr>
              <a:t>визит</a:t>
            </a:r>
            <a:r>
              <a:rPr lang="en-US" sz="2430" dirty="0">
                <a:solidFill>
                  <a:srgbClr val="243C8E"/>
                </a:solidFill>
                <a:latin typeface="Montserrat"/>
                <a:hlinkClick r:id="rId7" tooltip="https://docs.google.com/spreadsheets/d/1DUF2isFWsqVSYhbaACYtbgcLi_YjDqpE3GLQIVgkKQg/edit#gid=69851113"/>
              </a:rPr>
              <a:t> </a:t>
            </a:r>
            <a:r>
              <a:rPr lang="en-US" sz="2430" dirty="0" err="1">
                <a:solidFill>
                  <a:srgbClr val="243C8E"/>
                </a:solidFill>
                <a:latin typeface="Montserrat"/>
                <a:hlinkClick r:id="rId7" tooltip="https://docs.google.com/spreadsheets/d/1DUF2isFWsqVSYhbaACYtbgcLi_YjDqpE3GLQIVgkKQg/edit#gid=69851113"/>
              </a:rPr>
              <a:t>делегации</a:t>
            </a:r>
            <a:r>
              <a:rPr lang="en-US" sz="2430" dirty="0">
                <a:solidFill>
                  <a:srgbClr val="243C8E"/>
                </a:solidFill>
                <a:latin typeface="Montserrat"/>
                <a:hlinkClick r:id="rId7" tooltip="https://docs.google.com/spreadsheets/d/1DUF2isFWsqVSYhbaACYtbgcLi_YjDqpE3GLQIVgkKQg/edit#gid=69851113"/>
              </a:rPr>
              <a:t> МГЛУ в </a:t>
            </a:r>
            <a:r>
              <a:rPr lang="en-US" sz="2430" dirty="0" err="1">
                <a:solidFill>
                  <a:srgbClr val="243C8E"/>
                </a:solidFill>
                <a:latin typeface="Montserrat"/>
                <a:hlinkClick r:id="rId7" tooltip="https://docs.google.com/spreadsheets/d/1DUF2isFWsqVSYhbaACYtbgcLi_YjDqpE3GLQIVgkKQg/edit#gid=69851113"/>
              </a:rPr>
              <a:t>Бразилию</a:t>
            </a:r>
            <a:r>
              <a:rPr lang="en-US" sz="2430" dirty="0">
                <a:solidFill>
                  <a:srgbClr val="243C8E"/>
                </a:solidFill>
                <a:latin typeface="Montserrat"/>
                <a:hlinkClick r:id="rId7" tooltip="https://docs.google.com/spreadsheets/d/1DUF2isFWsqVSYhbaACYtbgcLi_YjDqpE3GLQIVgkKQg/edit#gid=69851113"/>
              </a:rPr>
              <a:t>.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Подписание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соглашений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с 4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университетами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. С 2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ведутся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переговоры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. </a:t>
            </a:r>
          </a:p>
          <a:p>
            <a:pPr>
              <a:lnSpc>
                <a:spcPts val="3159"/>
              </a:lnSpc>
            </a:pPr>
            <a:endParaRPr lang="en-US" sz="2430" dirty="0">
              <a:solidFill>
                <a:srgbClr val="243C8E"/>
              </a:solidFill>
              <a:latin typeface="Montserrat"/>
            </a:endParaRPr>
          </a:p>
          <a:p>
            <a:pPr marL="524702" lvl="1" indent="-262351">
              <a:lnSpc>
                <a:spcPts val="3159"/>
              </a:lnSpc>
              <a:buFont typeface="Arial"/>
              <a:buChar char="•"/>
            </a:pP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Соглашения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- 4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университета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,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переговоры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- 6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университетов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.</a:t>
            </a:r>
          </a:p>
          <a:p>
            <a:pPr>
              <a:lnSpc>
                <a:spcPts val="3159"/>
              </a:lnSpc>
            </a:pPr>
            <a:endParaRPr lang="en-US" sz="2430" dirty="0">
              <a:solidFill>
                <a:srgbClr val="243C8E"/>
              </a:solidFill>
              <a:latin typeface="Montserrat"/>
            </a:endParaRPr>
          </a:p>
          <a:p>
            <a:pPr marL="524702" lvl="1" indent="-262351">
              <a:lnSpc>
                <a:spcPts val="3159"/>
              </a:lnSpc>
              <a:buFont typeface="Arial"/>
              <a:buChar char="•"/>
            </a:pP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Сентябрь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2023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года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-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Ответный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визит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делегации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Федерального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университета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Минайс-Жерайса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.</a:t>
            </a:r>
          </a:p>
          <a:p>
            <a:pPr>
              <a:lnSpc>
                <a:spcPts val="3159"/>
              </a:lnSpc>
            </a:pPr>
            <a:endParaRPr lang="en-US" sz="2430" dirty="0">
              <a:solidFill>
                <a:srgbClr val="243C8E"/>
              </a:solidFill>
              <a:latin typeface="Montserrat"/>
            </a:endParaRPr>
          </a:p>
          <a:p>
            <a:pPr marL="524702" lvl="1" indent="-262351">
              <a:lnSpc>
                <a:spcPts val="3159"/>
              </a:lnSpc>
              <a:buFont typeface="Arial"/>
              <a:buChar char="•"/>
            </a:pP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Участие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МГЛУ в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совместном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научно-образовательном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проекте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Россия-Бразилия-Беларусь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(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более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60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университетов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).</a:t>
            </a:r>
          </a:p>
          <a:p>
            <a:pPr>
              <a:lnSpc>
                <a:spcPts val="3159"/>
              </a:lnSpc>
            </a:pPr>
            <a:endParaRPr lang="en-US" sz="2430" dirty="0">
              <a:solidFill>
                <a:srgbClr val="243C8E"/>
              </a:solidFill>
              <a:latin typeface="Montserrat"/>
            </a:endParaRPr>
          </a:p>
          <a:p>
            <a:pPr marL="524702" lvl="1" indent="-262351">
              <a:lnSpc>
                <a:spcPts val="3159"/>
              </a:lnSpc>
              <a:buFont typeface="Arial"/>
              <a:buChar char="•"/>
            </a:pP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Совместный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проект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с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Университетом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Баии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по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научной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мобильности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,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издание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научной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 </a:t>
            </a:r>
            <a:r>
              <a:rPr lang="en-US" sz="2430" dirty="0" err="1">
                <a:solidFill>
                  <a:srgbClr val="243C8E"/>
                </a:solidFill>
                <a:latin typeface="Montserrat"/>
              </a:rPr>
              <a:t>литературы</a:t>
            </a:r>
            <a:r>
              <a:rPr lang="en-US" sz="2430" dirty="0">
                <a:solidFill>
                  <a:srgbClr val="243C8E"/>
                </a:solidFill>
                <a:latin typeface="Montserrat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B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37052" y="-1375449"/>
            <a:ext cx="6850948" cy="3250915"/>
            <a:chOff x="0" y="0"/>
            <a:chExt cx="1804365" cy="8562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4365" cy="856208"/>
            </a:xfrm>
            <a:custGeom>
              <a:avLst/>
              <a:gdLst/>
              <a:ahLst/>
              <a:cxnLst/>
              <a:rect l="l" t="t" r="r" b="b"/>
              <a:pathLst>
                <a:path w="1804365" h="856208">
                  <a:moveTo>
                    <a:pt x="0" y="0"/>
                  </a:moveTo>
                  <a:lnTo>
                    <a:pt x="1804365" y="0"/>
                  </a:lnTo>
                  <a:lnTo>
                    <a:pt x="1804365" y="856208"/>
                  </a:lnTo>
                  <a:lnTo>
                    <a:pt x="0" y="856208"/>
                  </a:lnTo>
                  <a:close/>
                </a:path>
              </a:pathLst>
            </a:custGeom>
            <a:solidFill>
              <a:srgbClr val="1ABCE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804365" cy="884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2714809" y="-103816"/>
            <a:ext cx="5573191" cy="1979282"/>
          </a:xfrm>
          <a:custGeom>
            <a:avLst/>
            <a:gdLst/>
            <a:ahLst/>
            <a:cxnLst/>
            <a:rect l="l" t="t" r="r" b="b"/>
            <a:pathLst>
              <a:path w="5573191" h="1979282">
                <a:moveTo>
                  <a:pt x="0" y="0"/>
                </a:moveTo>
                <a:lnTo>
                  <a:pt x="5573191" y="0"/>
                </a:lnTo>
                <a:lnTo>
                  <a:pt x="5573191" y="1979282"/>
                </a:lnTo>
                <a:lnTo>
                  <a:pt x="0" y="1979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26" t="-51973" r="-20949" b="-6167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1288" y="2018341"/>
            <a:ext cx="16285425" cy="7959501"/>
          </a:xfrm>
          <a:custGeom>
            <a:avLst/>
            <a:gdLst/>
            <a:ahLst/>
            <a:cxnLst/>
            <a:rect l="l" t="t" r="r" b="b"/>
            <a:pathLst>
              <a:path w="16285425" h="7959501">
                <a:moveTo>
                  <a:pt x="0" y="0"/>
                </a:moveTo>
                <a:lnTo>
                  <a:pt x="16285424" y="0"/>
                </a:lnTo>
                <a:lnTo>
                  <a:pt x="16285424" y="7959501"/>
                </a:lnTo>
                <a:lnTo>
                  <a:pt x="0" y="7959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85402" y="238490"/>
            <a:ext cx="10304449" cy="816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29"/>
              </a:lnSpc>
              <a:spcBef>
                <a:spcPct val="0"/>
              </a:spcBef>
            </a:pPr>
            <a:r>
              <a:rPr lang="en-US" sz="4235">
                <a:solidFill>
                  <a:srgbClr val="243C8E"/>
                </a:solidFill>
                <a:latin typeface="Arial Bold"/>
              </a:rPr>
              <a:t>Мобильность студентов МГЛУ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0189" y="1051293"/>
            <a:ext cx="5077438" cy="506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2"/>
              </a:lnSpc>
              <a:spcBef>
                <a:spcPct val="0"/>
              </a:spcBef>
            </a:pPr>
            <a:r>
              <a:rPr lang="en-US" sz="3352">
                <a:solidFill>
                  <a:srgbClr val="FFFFFF"/>
                </a:solidFill>
                <a:latin typeface="Montserrat Bold"/>
              </a:rPr>
              <a:t>до 2022 года - 693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144000" y="3252875"/>
            <a:ext cx="2476955" cy="1233751"/>
            <a:chOff x="0" y="0"/>
            <a:chExt cx="3302607" cy="164500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692486"/>
              <a:ext cx="3302607" cy="952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8"/>
                </a:lnSpc>
                <a:spcBef>
                  <a:spcPct val="0"/>
                </a:spcBef>
              </a:pPr>
              <a:r>
                <a:rPr lang="en-US" sz="4707">
                  <a:solidFill>
                    <a:srgbClr val="FFFFFF"/>
                  </a:solidFill>
                  <a:latin typeface="Montserrat Bold"/>
                </a:rPr>
                <a:t>Европа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1294806" y="0"/>
              <a:ext cx="554642" cy="773020"/>
            </a:xfrm>
            <a:custGeom>
              <a:avLst/>
              <a:gdLst/>
              <a:ahLst/>
              <a:cxnLst/>
              <a:rect l="l" t="t" r="r" b="b"/>
              <a:pathLst>
                <a:path w="554642" h="773020">
                  <a:moveTo>
                    <a:pt x="0" y="0"/>
                  </a:moveTo>
                  <a:lnTo>
                    <a:pt x="554642" y="0"/>
                  </a:lnTo>
                  <a:lnTo>
                    <a:pt x="554642" y="773020"/>
                  </a:lnTo>
                  <a:lnTo>
                    <a:pt x="0" y="773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54774" y="122220"/>
              <a:ext cx="1417353" cy="65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9"/>
                </a:lnSpc>
                <a:spcBef>
                  <a:spcPct val="0"/>
                </a:spcBef>
              </a:pPr>
              <a:r>
                <a:rPr lang="en-US" sz="3182">
                  <a:solidFill>
                    <a:srgbClr val="FFFFFF"/>
                  </a:solidFill>
                  <a:latin typeface="Montserrat Bold"/>
                </a:rPr>
                <a:t>481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083065" y="5998091"/>
            <a:ext cx="2395107" cy="1516330"/>
            <a:chOff x="0" y="0"/>
            <a:chExt cx="3193477" cy="2021773"/>
          </a:xfrm>
        </p:grpSpPr>
        <p:sp>
          <p:nvSpPr>
            <p:cNvPr id="14" name="TextBox 14"/>
            <p:cNvSpPr txBox="1"/>
            <p:nvPr/>
          </p:nvSpPr>
          <p:spPr>
            <a:xfrm>
              <a:off x="0" y="9525"/>
              <a:ext cx="3193477" cy="11641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0"/>
                </a:lnSpc>
                <a:spcBef>
                  <a:spcPct val="0"/>
                </a:spcBef>
              </a:pPr>
              <a:r>
                <a:rPr lang="en-US" sz="2900">
                  <a:solidFill>
                    <a:srgbClr val="FFFFFF"/>
                  </a:solidFill>
                  <a:latin typeface="Montserrat Bold"/>
                </a:rPr>
                <a:t>Ближний восток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67886" y="1248753"/>
              <a:ext cx="554642" cy="773020"/>
            </a:xfrm>
            <a:custGeom>
              <a:avLst/>
              <a:gdLst/>
              <a:ahLst/>
              <a:cxnLst/>
              <a:rect l="l" t="t" r="r" b="b"/>
              <a:pathLst>
                <a:path w="554642" h="773020">
                  <a:moveTo>
                    <a:pt x="0" y="0"/>
                  </a:moveTo>
                  <a:lnTo>
                    <a:pt x="554642" y="0"/>
                  </a:lnTo>
                  <a:lnTo>
                    <a:pt x="554642" y="773020"/>
                  </a:lnTo>
                  <a:lnTo>
                    <a:pt x="0" y="773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859210" y="1305101"/>
              <a:ext cx="1417353" cy="65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9"/>
                </a:lnSpc>
                <a:spcBef>
                  <a:spcPct val="0"/>
                </a:spcBef>
              </a:pPr>
              <a:r>
                <a:rPr lang="en-US" sz="3182">
                  <a:solidFill>
                    <a:srgbClr val="FFFFFF"/>
                  </a:solidFill>
                  <a:latin typeface="Montserrat Bold"/>
                </a:rPr>
                <a:t>28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620955" y="2869780"/>
            <a:ext cx="3604910" cy="1233677"/>
            <a:chOff x="0" y="0"/>
            <a:chExt cx="4806546" cy="1644903"/>
          </a:xfrm>
        </p:grpSpPr>
        <p:sp>
          <p:nvSpPr>
            <p:cNvPr id="18" name="TextBox 18"/>
            <p:cNvSpPr txBox="1"/>
            <p:nvPr/>
          </p:nvSpPr>
          <p:spPr>
            <a:xfrm>
              <a:off x="0" y="761654"/>
              <a:ext cx="4806546" cy="883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38"/>
                </a:lnSpc>
                <a:spcBef>
                  <a:spcPct val="0"/>
                </a:spcBef>
              </a:pPr>
              <a:r>
                <a:rPr lang="en-US" sz="4365">
                  <a:solidFill>
                    <a:srgbClr val="FFFFFF"/>
                  </a:solidFill>
                  <a:latin typeface="Montserrat Bold"/>
                </a:rPr>
                <a:t>СНГ</a:t>
              </a:r>
            </a:p>
          </p:txBody>
        </p:sp>
        <p:sp>
          <p:nvSpPr>
            <p:cNvPr id="19" name="Freeform 19"/>
            <p:cNvSpPr/>
            <p:nvPr/>
          </p:nvSpPr>
          <p:spPr>
            <a:xfrm>
              <a:off x="2751354" y="0"/>
              <a:ext cx="554642" cy="773020"/>
            </a:xfrm>
            <a:custGeom>
              <a:avLst/>
              <a:gdLst/>
              <a:ahLst/>
              <a:cxnLst/>
              <a:rect l="l" t="t" r="r" b="b"/>
              <a:pathLst>
                <a:path w="554642" h="773020">
                  <a:moveTo>
                    <a:pt x="0" y="0"/>
                  </a:moveTo>
                  <a:lnTo>
                    <a:pt x="554642" y="0"/>
                  </a:lnTo>
                  <a:lnTo>
                    <a:pt x="554642" y="773020"/>
                  </a:lnTo>
                  <a:lnTo>
                    <a:pt x="0" y="773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2010542" y="122220"/>
              <a:ext cx="1417353" cy="65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9"/>
                </a:lnSpc>
                <a:spcBef>
                  <a:spcPct val="0"/>
                </a:spcBef>
              </a:pPr>
              <a:r>
                <a:rPr lang="en-US" sz="3182">
                  <a:solidFill>
                    <a:srgbClr val="FFFFFF"/>
                  </a:solidFill>
                  <a:latin typeface="Montserrat Bold"/>
                </a:rPr>
                <a:t>27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423410" y="4928891"/>
            <a:ext cx="2476955" cy="1294151"/>
            <a:chOff x="0" y="0"/>
            <a:chExt cx="3302607" cy="1725535"/>
          </a:xfrm>
        </p:grpSpPr>
        <p:sp>
          <p:nvSpPr>
            <p:cNvPr id="22" name="TextBox 22"/>
            <p:cNvSpPr txBox="1"/>
            <p:nvPr/>
          </p:nvSpPr>
          <p:spPr>
            <a:xfrm>
              <a:off x="0" y="0"/>
              <a:ext cx="3302607" cy="952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8"/>
                </a:lnSpc>
                <a:spcBef>
                  <a:spcPct val="0"/>
                </a:spcBef>
              </a:pPr>
              <a:r>
                <a:rPr lang="en-US" sz="4707">
                  <a:solidFill>
                    <a:srgbClr val="FFFFFF"/>
                  </a:solidFill>
                  <a:latin typeface="Montserrat Bold"/>
                </a:rPr>
                <a:t>Азия</a:t>
              </a: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866981" y="952515"/>
              <a:ext cx="554642" cy="773020"/>
            </a:xfrm>
            <a:custGeom>
              <a:avLst/>
              <a:gdLst/>
              <a:ahLst/>
              <a:cxnLst/>
              <a:rect l="l" t="t" r="r" b="b"/>
              <a:pathLst>
                <a:path w="554642" h="773020">
                  <a:moveTo>
                    <a:pt x="0" y="0"/>
                  </a:moveTo>
                  <a:lnTo>
                    <a:pt x="554642" y="0"/>
                  </a:lnTo>
                  <a:lnTo>
                    <a:pt x="554642" y="773020"/>
                  </a:lnTo>
                  <a:lnTo>
                    <a:pt x="0" y="773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880984" y="1008863"/>
              <a:ext cx="1417353" cy="65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9"/>
                </a:lnSpc>
                <a:spcBef>
                  <a:spcPct val="0"/>
                </a:spcBef>
              </a:pPr>
              <a:r>
                <a:rPr lang="en-US" sz="3182">
                  <a:solidFill>
                    <a:srgbClr val="FFFFFF"/>
                  </a:solidFill>
                  <a:latin typeface="Montserrat Bold"/>
                </a:rPr>
                <a:t>157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0001217" y="5461666"/>
            <a:ext cx="2476955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5"/>
              </a:lnSpc>
              <a:spcBef>
                <a:spcPct val="0"/>
              </a:spcBef>
            </a:pPr>
            <a:r>
              <a:rPr lang="en-US" sz="1779">
                <a:solidFill>
                  <a:srgbClr val="FFFFFF"/>
                </a:solidFill>
                <a:latin typeface="Montserrat Bold"/>
              </a:rPr>
              <a:t>Иран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079389" y="5461666"/>
            <a:ext cx="2476955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5"/>
              </a:lnSpc>
              <a:spcBef>
                <a:spcPct val="0"/>
              </a:spcBef>
            </a:pPr>
            <a:r>
              <a:rPr lang="en-US" sz="1779">
                <a:solidFill>
                  <a:srgbClr val="FFFFFF"/>
                </a:solidFill>
                <a:latin typeface="Montserrat Bold"/>
              </a:rPr>
              <a:t>Китай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351374" y="5309266"/>
            <a:ext cx="2476955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5"/>
              </a:lnSpc>
              <a:spcBef>
                <a:spcPct val="0"/>
              </a:spcBef>
            </a:pPr>
            <a:r>
              <a:rPr lang="en-US" sz="1779">
                <a:solidFill>
                  <a:srgbClr val="FFFFFF"/>
                </a:solidFill>
                <a:latin typeface="Montserrat Bold"/>
              </a:rPr>
              <a:t>Ирак</a:t>
            </a:r>
          </a:p>
        </p:txBody>
      </p:sp>
    </p:spTree>
    <p:extLst>
      <p:ext uri="{BB962C8B-B14F-4D97-AF65-F5344CB8AC3E}">
        <p14:creationId xmlns:p14="http://schemas.microsoft.com/office/powerpoint/2010/main" val="1038279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B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37052" y="-1375449"/>
            <a:ext cx="6850948" cy="3250915"/>
            <a:chOff x="0" y="0"/>
            <a:chExt cx="1804365" cy="8562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4365" cy="856208"/>
            </a:xfrm>
            <a:custGeom>
              <a:avLst/>
              <a:gdLst/>
              <a:ahLst/>
              <a:cxnLst/>
              <a:rect l="l" t="t" r="r" b="b"/>
              <a:pathLst>
                <a:path w="1804365" h="856208">
                  <a:moveTo>
                    <a:pt x="0" y="0"/>
                  </a:moveTo>
                  <a:lnTo>
                    <a:pt x="1804365" y="0"/>
                  </a:lnTo>
                  <a:lnTo>
                    <a:pt x="1804365" y="856208"/>
                  </a:lnTo>
                  <a:lnTo>
                    <a:pt x="0" y="856208"/>
                  </a:lnTo>
                  <a:close/>
                </a:path>
              </a:pathLst>
            </a:custGeom>
            <a:solidFill>
              <a:srgbClr val="1ABCE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804365" cy="884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2714809" y="-103816"/>
            <a:ext cx="5573191" cy="1979282"/>
          </a:xfrm>
          <a:custGeom>
            <a:avLst/>
            <a:gdLst/>
            <a:ahLst/>
            <a:cxnLst/>
            <a:rect l="l" t="t" r="r" b="b"/>
            <a:pathLst>
              <a:path w="5573191" h="1979282">
                <a:moveTo>
                  <a:pt x="0" y="0"/>
                </a:moveTo>
                <a:lnTo>
                  <a:pt x="5573191" y="0"/>
                </a:lnTo>
                <a:lnTo>
                  <a:pt x="5573191" y="1979282"/>
                </a:lnTo>
                <a:lnTo>
                  <a:pt x="0" y="1979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26" t="-51973" r="-20949" b="-6167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1288" y="2018341"/>
            <a:ext cx="16285425" cy="7959501"/>
          </a:xfrm>
          <a:custGeom>
            <a:avLst/>
            <a:gdLst/>
            <a:ahLst/>
            <a:cxnLst/>
            <a:rect l="l" t="t" r="r" b="b"/>
            <a:pathLst>
              <a:path w="16285425" h="7959501">
                <a:moveTo>
                  <a:pt x="0" y="0"/>
                </a:moveTo>
                <a:lnTo>
                  <a:pt x="16285424" y="0"/>
                </a:lnTo>
                <a:lnTo>
                  <a:pt x="16285424" y="7959501"/>
                </a:lnTo>
                <a:lnTo>
                  <a:pt x="0" y="7959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60189" y="238490"/>
            <a:ext cx="10258801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29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243C8E"/>
                </a:solidFill>
                <a:latin typeface="Arial Bold"/>
              </a:rPr>
              <a:t>Мобильность</a:t>
            </a:r>
            <a:r>
              <a:rPr lang="en-US" sz="3600" dirty="0">
                <a:solidFill>
                  <a:srgbClr val="243C8E"/>
                </a:solidFill>
                <a:latin typeface="Arial Bold"/>
              </a:rPr>
              <a:t> </a:t>
            </a:r>
            <a:r>
              <a:rPr lang="en-US" sz="3600" dirty="0" err="1" smtClean="0">
                <a:solidFill>
                  <a:srgbClr val="243C8E"/>
                </a:solidFill>
                <a:latin typeface="Arial Bold"/>
              </a:rPr>
              <a:t>студентов</a:t>
            </a:r>
            <a:r>
              <a:rPr lang="en-US" sz="3600" dirty="0" smtClean="0">
                <a:solidFill>
                  <a:srgbClr val="243C8E"/>
                </a:solidFill>
                <a:latin typeface="Arial Bold"/>
              </a:rPr>
              <a:t> </a:t>
            </a:r>
            <a:r>
              <a:rPr lang="ru-RU" sz="3600" dirty="0" smtClean="0">
                <a:solidFill>
                  <a:srgbClr val="243C8E"/>
                </a:solidFill>
                <a:latin typeface="Arial Bold"/>
              </a:rPr>
              <a:t>и преподавателей </a:t>
            </a:r>
            <a:r>
              <a:rPr lang="en-US" sz="3600" dirty="0" smtClean="0">
                <a:solidFill>
                  <a:srgbClr val="243C8E"/>
                </a:solidFill>
                <a:latin typeface="Arial Bold"/>
              </a:rPr>
              <a:t> </a:t>
            </a:r>
            <a:r>
              <a:rPr lang="en-US" sz="3600" dirty="0">
                <a:solidFill>
                  <a:srgbClr val="243C8E"/>
                </a:solidFill>
                <a:latin typeface="Arial Bold"/>
              </a:rPr>
              <a:t>МГЛУ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0189" y="1028700"/>
            <a:ext cx="5709767" cy="534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2"/>
              </a:lnSpc>
              <a:spcBef>
                <a:spcPct val="0"/>
              </a:spcBef>
            </a:pPr>
            <a:r>
              <a:rPr lang="en-US" sz="3535" dirty="0" err="1">
                <a:solidFill>
                  <a:srgbClr val="FFDE59"/>
                </a:solidFill>
                <a:latin typeface="Montserrat Bold"/>
              </a:rPr>
              <a:t>после</a:t>
            </a:r>
            <a:r>
              <a:rPr lang="en-US" sz="3535" dirty="0">
                <a:solidFill>
                  <a:srgbClr val="FFDE59"/>
                </a:solidFill>
                <a:latin typeface="Montserrat Bold"/>
              </a:rPr>
              <a:t> 2022 </a:t>
            </a:r>
            <a:r>
              <a:rPr lang="en-US" sz="3535" dirty="0" err="1">
                <a:solidFill>
                  <a:srgbClr val="FFDE59"/>
                </a:solidFill>
                <a:latin typeface="Montserrat Bold"/>
              </a:rPr>
              <a:t>года</a:t>
            </a:r>
            <a:r>
              <a:rPr lang="en-US" sz="3535" dirty="0">
                <a:solidFill>
                  <a:srgbClr val="FFDE59"/>
                </a:solidFill>
                <a:latin typeface="Montserrat Bold"/>
              </a:rPr>
              <a:t> - </a:t>
            </a:r>
            <a:r>
              <a:rPr lang="en-US" sz="3535" dirty="0" smtClean="0">
                <a:solidFill>
                  <a:srgbClr val="FFDE59"/>
                </a:solidFill>
                <a:latin typeface="Montserrat Bold"/>
              </a:rPr>
              <a:t>3</a:t>
            </a:r>
            <a:r>
              <a:rPr lang="ru-RU" sz="3535" dirty="0" smtClean="0">
                <a:solidFill>
                  <a:srgbClr val="FFDE59"/>
                </a:solidFill>
                <a:latin typeface="Montserrat Bold"/>
              </a:rPr>
              <a:t>43</a:t>
            </a:r>
            <a:endParaRPr lang="en-US" sz="3535" dirty="0">
              <a:solidFill>
                <a:srgbClr val="FFDE59"/>
              </a:solidFill>
              <a:latin typeface="Montserra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684471" y="4637057"/>
            <a:ext cx="2476955" cy="714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8"/>
              </a:lnSpc>
              <a:spcBef>
                <a:spcPct val="0"/>
              </a:spcBef>
            </a:pPr>
            <a:r>
              <a:rPr lang="en-US" sz="4707">
                <a:solidFill>
                  <a:srgbClr val="FFDE59"/>
                </a:solidFill>
                <a:latin typeface="Montserrat Bold"/>
              </a:rPr>
              <a:t>Азия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201204" y="5351444"/>
            <a:ext cx="415981" cy="579765"/>
          </a:xfrm>
          <a:custGeom>
            <a:avLst/>
            <a:gdLst/>
            <a:ahLst/>
            <a:cxnLst/>
            <a:rect l="l" t="t" r="r" b="b"/>
            <a:pathLst>
              <a:path w="415981" h="579765">
                <a:moveTo>
                  <a:pt x="0" y="0"/>
                </a:moveTo>
                <a:lnTo>
                  <a:pt x="415981" y="0"/>
                </a:lnTo>
                <a:lnTo>
                  <a:pt x="415981" y="579765"/>
                </a:lnTo>
                <a:lnTo>
                  <a:pt x="0" y="5797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370281" y="5391323"/>
            <a:ext cx="1063015" cy="490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9"/>
              </a:lnSpc>
              <a:spcBef>
                <a:spcPct val="0"/>
              </a:spcBef>
            </a:pPr>
            <a:r>
              <a:rPr lang="en-US" sz="3182">
                <a:solidFill>
                  <a:srgbClr val="FFDE59"/>
                </a:solidFill>
                <a:latin typeface="Montserrat Bold"/>
              </a:rPr>
              <a:t>206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781432" y="6963531"/>
            <a:ext cx="2395107" cy="1516330"/>
            <a:chOff x="0" y="0"/>
            <a:chExt cx="3193477" cy="2021773"/>
          </a:xfrm>
        </p:grpSpPr>
        <p:sp>
          <p:nvSpPr>
            <p:cNvPr id="13" name="TextBox 13"/>
            <p:cNvSpPr txBox="1"/>
            <p:nvPr/>
          </p:nvSpPr>
          <p:spPr>
            <a:xfrm>
              <a:off x="0" y="9525"/>
              <a:ext cx="3193477" cy="11641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0"/>
                </a:lnSpc>
                <a:spcBef>
                  <a:spcPct val="0"/>
                </a:spcBef>
              </a:pPr>
              <a:r>
                <a:rPr lang="en-US" sz="2900">
                  <a:solidFill>
                    <a:srgbClr val="FFDE59"/>
                  </a:solidFill>
                  <a:latin typeface="Montserrat Bold"/>
                </a:rPr>
                <a:t>Ближний восток</a:t>
              </a:r>
            </a:p>
          </p:txBody>
        </p:sp>
        <p:sp>
          <p:nvSpPr>
            <p:cNvPr id="14" name="Freeform 14"/>
            <p:cNvSpPr/>
            <p:nvPr/>
          </p:nvSpPr>
          <p:spPr>
            <a:xfrm>
              <a:off x="1567886" y="1248753"/>
              <a:ext cx="554642" cy="773020"/>
            </a:xfrm>
            <a:custGeom>
              <a:avLst/>
              <a:gdLst/>
              <a:ahLst/>
              <a:cxnLst/>
              <a:rect l="l" t="t" r="r" b="b"/>
              <a:pathLst>
                <a:path w="554642" h="773020">
                  <a:moveTo>
                    <a:pt x="0" y="0"/>
                  </a:moveTo>
                  <a:lnTo>
                    <a:pt x="554642" y="0"/>
                  </a:lnTo>
                  <a:lnTo>
                    <a:pt x="554642" y="773020"/>
                  </a:lnTo>
                  <a:lnTo>
                    <a:pt x="0" y="773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859210" y="1305101"/>
              <a:ext cx="1417353" cy="65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9"/>
                </a:lnSpc>
                <a:spcBef>
                  <a:spcPct val="0"/>
                </a:spcBef>
              </a:pPr>
              <a:r>
                <a:rPr lang="en-US" sz="3182">
                  <a:solidFill>
                    <a:srgbClr val="FFDE59"/>
                  </a:solidFill>
                  <a:latin typeface="Montserrat Bold"/>
                </a:rPr>
                <a:t>28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883200" y="6403066"/>
            <a:ext cx="2063879" cy="1437075"/>
            <a:chOff x="0" y="0"/>
            <a:chExt cx="2751838" cy="1916099"/>
          </a:xfrm>
        </p:grpSpPr>
        <p:sp>
          <p:nvSpPr>
            <p:cNvPr id="17" name="TextBox 17"/>
            <p:cNvSpPr txBox="1"/>
            <p:nvPr/>
          </p:nvSpPr>
          <p:spPr>
            <a:xfrm>
              <a:off x="0" y="0"/>
              <a:ext cx="2751838" cy="1015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2"/>
                </a:lnSpc>
                <a:spcBef>
                  <a:spcPct val="0"/>
                </a:spcBef>
              </a:pPr>
              <a:r>
                <a:rPr lang="en-US" sz="2510" dirty="0" err="1">
                  <a:solidFill>
                    <a:srgbClr val="FFDE59"/>
                  </a:solidFill>
                  <a:latin typeface="Montserrat Bold"/>
                </a:rPr>
                <a:t>Лат</a:t>
              </a:r>
              <a:r>
                <a:rPr lang="en-US" sz="2510" dirty="0">
                  <a:solidFill>
                    <a:srgbClr val="FFDE59"/>
                  </a:solidFill>
                  <a:latin typeface="Montserrat Bold"/>
                </a:rPr>
                <a:t>. </a:t>
              </a:r>
              <a:r>
                <a:rPr lang="en-US" sz="2510" dirty="0" err="1">
                  <a:solidFill>
                    <a:srgbClr val="FFDE59"/>
                  </a:solidFill>
                  <a:latin typeface="Montserrat Bold"/>
                </a:rPr>
                <a:t>Америка</a:t>
              </a:r>
              <a:endParaRPr lang="en-US" sz="2510" dirty="0">
                <a:solidFill>
                  <a:srgbClr val="FFDE59"/>
                </a:solidFill>
                <a:latin typeface="Montserrat Bold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1381260" y="1143079"/>
              <a:ext cx="554642" cy="773020"/>
            </a:xfrm>
            <a:custGeom>
              <a:avLst/>
              <a:gdLst/>
              <a:ahLst/>
              <a:cxnLst/>
              <a:rect l="l" t="t" r="r" b="b"/>
              <a:pathLst>
                <a:path w="554642" h="773020">
                  <a:moveTo>
                    <a:pt x="0" y="0"/>
                  </a:moveTo>
                  <a:lnTo>
                    <a:pt x="554641" y="0"/>
                  </a:lnTo>
                  <a:lnTo>
                    <a:pt x="554641" y="773020"/>
                  </a:lnTo>
                  <a:lnTo>
                    <a:pt x="0" y="773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815937" y="1199427"/>
              <a:ext cx="682808" cy="65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9"/>
                </a:lnSpc>
                <a:spcBef>
                  <a:spcPct val="0"/>
                </a:spcBef>
              </a:pPr>
              <a:r>
                <a:rPr lang="en-US" sz="3182" dirty="0" smtClean="0">
                  <a:solidFill>
                    <a:srgbClr val="FFDE59"/>
                  </a:solidFill>
                  <a:latin typeface="Montserrat Bold"/>
                </a:rPr>
                <a:t>21</a:t>
              </a:r>
              <a:endParaRPr lang="en-US" sz="3182" dirty="0">
                <a:solidFill>
                  <a:srgbClr val="FFDE59"/>
                </a:solidFill>
                <a:latin typeface="Montserrat Bold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144000" y="3086034"/>
            <a:ext cx="2476955" cy="1177737"/>
            <a:chOff x="0" y="0"/>
            <a:chExt cx="3302607" cy="1570316"/>
          </a:xfrm>
        </p:grpSpPr>
        <p:sp>
          <p:nvSpPr>
            <p:cNvPr id="21" name="TextBox 21"/>
            <p:cNvSpPr txBox="1"/>
            <p:nvPr/>
          </p:nvSpPr>
          <p:spPr>
            <a:xfrm>
              <a:off x="0" y="617800"/>
              <a:ext cx="3302607" cy="952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8"/>
                </a:lnSpc>
                <a:spcBef>
                  <a:spcPct val="0"/>
                </a:spcBef>
              </a:pPr>
              <a:r>
                <a:rPr lang="en-US" sz="4707">
                  <a:solidFill>
                    <a:srgbClr val="FFDE59"/>
                  </a:solidFill>
                  <a:latin typeface="Montserrat Bold"/>
                </a:rPr>
                <a:t>Европа</a:t>
              </a:r>
            </a:p>
          </p:txBody>
        </p:sp>
        <p:sp>
          <p:nvSpPr>
            <p:cNvPr id="22" name="Freeform 22"/>
            <p:cNvSpPr/>
            <p:nvPr/>
          </p:nvSpPr>
          <p:spPr>
            <a:xfrm>
              <a:off x="1412012" y="0"/>
              <a:ext cx="554642" cy="773020"/>
            </a:xfrm>
            <a:custGeom>
              <a:avLst/>
              <a:gdLst/>
              <a:ahLst/>
              <a:cxnLst/>
              <a:rect l="l" t="t" r="r" b="b"/>
              <a:pathLst>
                <a:path w="554642" h="773020">
                  <a:moveTo>
                    <a:pt x="0" y="0"/>
                  </a:moveTo>
                  <a:lnTo>
                    <a:pt x="554641" y="0"/>
                  </a:lnTo>
                  <a:lnTo>
                    <a:pt x="554641" y="773020"/>
                  </a:lnTo>
                  <a:lnTo>
                    <a:pt x="0" y="773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703335" y="122220"/>
              <a:ext cx="1417353" cy="65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9"/>
                </a:lnSpc>
                <a:spcBef>
                  <a:spcPct val="0"/>
                </a:spcBef>
              </a:pPr>
              <a:r>
                <a:rPr lang="en-US" sz="3182">
                  <a:solidFill>
                    <a:srgbClr val="FFDE59"/>
                  </a:solidFill>
                  <a:latin typeface="Montserrat Bold"/>
                </a:rPr>
                <a:t>77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1620955" y="3441021"/>
            <a:ext cx="3604910" cy="662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8"/>
              </a:lnSpc>
              <a:spcBef>
                <a:spcPct val="0"/>
              </a:spcBef>
            </a:pPr>
            <a:r>
              <a:rPr lang="en-US" sz="4365">
                <a:solidFill>
                  <a:srgbClr val="FFDE59"/>
                </a:solidFill>
                <a:latin typeface="Montserrat Bold"/>
              </a:rPr>
              <a:t>СНГ</a:t>
            </a:r>
          </a:p>
        </p:txBody>
      </p:sp>
      <p:sp>
        <p:nvSpPr>
          <p:cNvPr id="25" name="Freeform 25"/>
          <p:cNvSpPr/>
          <p:nvPr/>
        </p:nvSpPr>
        <p:spPr>
          <a:xfrm>
            <a:off x="13684471" y="2869780"/>
            <a:ext cx="415981" cy="579765"/>
          </a:xfrm>
          <a:custGeom>
            <a:avLst/>
            <a:gdLst/>
            <a:ahLst/>
            <a:cxnLst/>
            <a:rect l="l" t="t" r="r" b="b"/>
            <a:pathLst>
              <a:path w="415981" h="579765">
                <a:moveTo>
                  <a:pt x="0" y="0"/>
                </a:moveTo>
                <a:lnTo>
                  <a:pt x="415981" y="0"/>
                </a:lnTo>
                <a:lnTo>
                  <a:pt x="415981" y="579765"/>
                </a:lnTo>
                <a:lnTo>
                  <a:pt x="0" y="5797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3270697" y="2900805"/>
            <a:ext cx="1063015" cy="490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9"/>
              </a:lnSpc>
              <a:spcBef>
                <a:spcPct val="0"/>
              </a:spcBef>
            </a:pPr>
            <a:r>
              <a:rPr lang="en-US" sz="3182">
                <a:solidFill>
                  <a:srgbClr val="FFDE59"/>
                </a:solidFill>
                <a:latin typeface="Montserrat Bold"/>
              </a:rPr>
              <a:t>9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714009" y="4726006"/>
            <a:ext cx="1386444" cy="27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7"/>
              </a:lnSpc>
              <a:spcBef>
                <a:spcPct val="0"/>
              </a:spcBef>
            </a:pPr>
            <a:r>
              <a:rPr lang="en-US" sz="1781">
                <a:solidFill>
                  <a:srgbClr val="FFDE59"/>
                </a:solidFill>
                <a:latin typeface="Montserrat Bold"/>
              </a:rPr>
              <a:t>Монголия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638006" y="5998091"/>
            <a:ext cx="1386444" cy="27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7"/>
              </a:lnSpc>
              <a:spcBef>
                <a:spcPct val="0"/>
              </a:spcBef>
            </a:pPr>
            <a:r>
              <a:rPr lang="en-US" sz="1781">
                <a:solidFill>
                  <a:srgbClr val="FFDE59"/>
                </a:solidFill>
                <a:latin typeface="Montserrat Bold"/>
              </a:rPr>
              <a:t>Индия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270183" y="5574016"/>
            <a:ext cx="1386444" cy="27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7"/>
              </a:lnSpc>
              <a:spcBef>
                <a:spcPct val="0"/>
              </a:spcBef>
            </a:pPr>
            <a:r>
              <a:rPr lang="en-US" sz="1781">
                <a:solidFill>
                  <a:srgbClr val="FFDE59"/>
                </a:solidFill>
                <a:latin typeface="Montserrat Bold"/>
              </a:rPr>
              <a:t>Пакистан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435522" y="5991366"/>
            <a:ext cx="1425279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37"/>
              </a:lnSpc>
              <a:spcBef>
                <a:spcPct val="0"/>
              </a:spcBef>
            </a:pPr>
            <a:r>
              <a:rPr lang="en-US" sz="1781" dirty="0" err="1">
                <a:solidFill>
                  <a:srgbClr val="FFDE59"/>
                </a:solidFill>
                <a:latin typeface="Montserrat Bold"/>
              </a:rPr>
              <a:t>Куба</a:t>
            </a:r>
            <a:endParaRPr lang="en-US" sz="1781" dirty="0">
              <a:solidFill>
                <a:srgbClr val="FFDE59"/>
              </a:solidFill>
              <a:latin typeface="Montserrat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577475" y="5303694"/>
            <a:ext cx="1386444" cy="27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7"/>
              </a:lnSpc>
              <a:spcBef>
                <a:spcPct val="0"/>
              </a:spcBef>
            </a:pPr>
            <a:r>
              <a:rPr lang="en-US" sz="1781">
                <a:solidFill>
                  <a:srgbClr val="FFDE59"/>
                </a:solidFill>
                <a:latin typeface="Montserrat Bold"/>
              </a:rPr>
              <a:t>Китай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03009" y="6083609"/>
            <a:ext cx="1386444" cy="27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7"/>
              </a:lnSpc>
              <a:spcBef>
                <a:spcPct val="0"/>
              </a:spcBef>
            </a:pPr>
            <a:r>
              <a:rPr lang="en-US" sz="1781">
                <a:solidFill>
                  <a:srgbClr val="FFDE59"/>
                </a:solidFill>
                <a:latin typeface="Montserrat Bold"/>
              </a:rPr>
              <a:t>Иордания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743791" y="7329557"/>
            <a:ext cx="1386444" cy="27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7"/>
              </a:lnSpc>
              <a:spcBef>
                <a:spcPct val="0"/>
              </a:spcBef>
            </a:pPr>
            <a:r>
              <a:rPr lang="en-US" sz="1781">
                <a:solidFill>
                  <a:srgbClr val="FFDE59"/>
                </a:solidFill>
                <a:latin typeface="Montserrat Bold"/>
              </a:rPr>
              <a:t>Бразилия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284718" y="6639003"/>
            <a:ext cx="1386444" cy="27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7"/>
              </a:lnSpc>
              <a:spcBef>
                <a:spcPct val="0"/>
              </a:spcBef>
            </a:pPr>
            <a:r>
              <a:rPr lang="en-US" sz="1781" dirty="0" err="1">
                <a:solidFill>
                  <a:srgbClr val="FFDE59"/>
                </a:solidFill>
                <a:latin typeface="Montserrat Bold"/>
              </a:rPr>
              <a:t>Венесуэла</a:t>
            </a:r>
            <a:endParaRPr lang="en-US" sz="1781" dirty="0">
              <a:solidFill>
                <a:srgbClr val="FFDE59"/>
              </a:solidFill>
              <a:latin typeface="Montserrat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3221918" y="5008339"/>
            <a:ext cx="1386444" cy="27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7"/>
              </a:lnSpc>
              <a:spcBef>
                <a:spcPct val="0"/>
              </a:spcBef>
            </a:pPr>
            <a:r>
              <a:rPr lang="en-US" sz="1781">
                <a:solidFill>
                  <a:srgbClr val="FFDE59"/>
                </a:solidFill>
                <a:latin typeface="Montserrat Bold"/>
              </a:rPr>
              <a:t>Мексика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451406" y="8858674"/>
            <a:ext cx="1386444" cy="27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7"/>
              </a:lnSpc>
              <a:spcBef>
                <a:spcPct val="0"/>
              </a:spcBef>
            </a:pPr>
            <a:r>
              <a:rPr lang="en-US" sz="1781">
                <a:solidFill>
                  <a:srgbClr val="FFDE59"/>
                </a:solidFill>
                <a:latin typeface="Montserrat Bold"/>
              </a:rPr>
              <a:t>Аргентина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394989" y="4501896"/>
            <a:ext cx="1386444" cy="27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7"/>
              </a:lnSpc>
              <a:spcBef>
                <a:spcPct val="0"/>
              </a:spcBef>
            </a:pPr>
            <a:r>
              <a:rPr lang="en-US" sz="1781">
                <a:solidFill>
                  <a:srgbClr val="FFDE59"/>
                </a:solidFill>
                <a:latin typeface="Montserrat Bold"/>
              </a:rPr>
              <a:t>Венгрия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984262" y="4873178"/>
            <a:ext cx="1386444" cy="27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7"/>
              </a:lnSpc>
              <a:spcBef>
                <a:spcPct val="0"/>
              </a:spcBef>
            </a:pPr>
            <a:r>
              <a:rPr lang="en-US" sz="1781">
                <a:solidFill>
                  <a:srgbClr val="FFDE59"/>
                </a:solidFill>
                <a:latin typeface="Montserrat Bold"/>
              </a:rPr>
              <a:t>Сербия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450778" y="5130526"/>
            <a:ext cx="1386444" cy="27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7"/>
              </a:lnSpc>
              <a:spcBef>
                <a:spcPct val="0"/>
              </a:spcBef>
            </a:pPr>
            <a:r>
              <a:rPr lang="en-US" sz="1781">
                <a:solidFill>
                  <a:srgbClr val="FFDE59"/>
                </a:solidFill>
                <a:latin typeface="Montserrat Bold"/>
              </a:rPr>
              <a:t>Болгария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597818" y="4873178"/>
            <a:ext cx="1386444" cy="27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7"/>
              </a:lnSpc>
              <a:spcBef>
                <a:spcPct val="0"/>
              </a:spcBef>
            </a:pPr>
            <a:r>
              <a:rPr lang="en-US" sz="1781">
                <a:solidFill>
                  <a:srgbClr val="FFDE59"/>
                </a:solidFill>
                <a:latin typeface="Montserrat Bold"/>
              </a:rPr>
              <a:t>Италия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550886" y="5151652"/>
            <a:ext cx="1386444" cy="27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7"/>
              </a:lnSpc>
              <a:spcBef>
                <a:spcPct val="0"/>
              </a:spcBef>
            </a:pPr>
            <a:r>
              <a:rPr lang="en-US" sz="1781">
                <a:solidFill>
                  <a:srgbClr val="FFDE59"/>
                </a:solidFill>
                <a:latin typeface="Montserrat Bold"/>
              </a:rPr>
              <a:t>Турция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074964" y="5564491"/>
            <a:ext cx="1123886" cy="228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2"/>
              </a:lnSpc>
              <a:spcBef>
                <a:spcPct val="0"/>
              </a:spcBef>
            </a:pPr>
            <a:r>
              <a:rPr lang="en-US" sz="1443">
                <a:solidFill>
                  <a:srgbClr val="FFDE59"/>
                </a:solidFill>
                <a:latin typeface="Montserrat Bold"/>
              </a:rPr>
              <a:t>Марокко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713336" y="5429330"/>
            <a:ext cx="1123886" cy="228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2"/>
              </a:lnSpc>
              <a:spcBef>
                <a:spcPct val="0"/>
              </a:spcBef>
            </a:pPr>
            <a:r>
              <a:rPr lang="en-US" sz="1443">
                <a:solidFill>
                  <a:srgbClr val="FFDE59"/>
                </a:solidFill>
                <a:latin typeface="Montserrat Bold"/>
              </a:rPr>
              <a:t>Тунис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860376" y="5802670"/>
            <a:ext cx="1123886" cy="228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2"/>
              </a:lnSpc>
              <a:spcBef>
                <a:spcPct val="0"/>
              </a:spcBef>
            </a:pPr>
            <a:r>
              <a:rPr lang="en-US" sz="1443">
                <a:solidFill>
                  <a:srgbClr val="FFDE59"/>
                </a:solidFill>
                <a:latin typeface="Montserrat Bold"/>
              </a:rPr>
              <a:t>Алжир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638006" y="6629478"/>
            <a:ext cx="1386444" cy="228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2"/>
              </a:lnSpc>
              <a:spcBef>
                <a:spcPct val="0"/>
              </a:spcBef>
            </a:pPr>
            <a:r>
              <a:rPr lang="en-US" sz="1443">
                <a:solidFill>
                  <a:srgbClr val="FFDE59"/>
                </a:solidFill>
                <a:latin typeface="Montserrat Bold"/>
              </a:rPr>
              <a:t>Шри-Ланка</a:t>
            </a:r>
          </a:p>
        </p:txBody>
      </p:sp>
    </p:spTree>
    <p:extLst>
      <p:ext uri="{BB962C8B-B14F-4D97-AF65-F5344CB8AC3E}">
        <p14:creationId xmlns:p14="http://schemas.microsoft.com/office/powerpoint/2010/main" val="2753181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B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14809" y="39059"/>
            <a:ext cx="5573191" cy="1979282"/>
          </a:xfrm>
          <a:custGeom>
            <a:avLst/>
            <a:gdLst/>
            <a:ahLst/>
            <a:cxnLst/>
            <a:rect l="l" t="t" r="r" b="b"/>
            <a:pathLst>
              <a:path w="5573191" h="1979282">
                <a:moveTo>
                  <a:pt x="0" y="0"/>
                </a:moveTo>
                <a:lnTo>
                  <a:pt x="5573191" y="0"/>
                </a:lnTo>
                <a:lnTo>
                  <a:pt x="5573191" y="1979282"/>
                </a:lnTo>
                <a:lnTo>
                  <a:pt x="0" y="1979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26" t="-51973" r="-20949" b="-616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1288" y="2018341"/>
            <a:ext cx="16285425" cy="7959501"/>
          </a:xfrm>
          <a:custGeom>
            <a:avLst/>
            <a:gdLst/>
            <a:ahLst/>
            <a:cxnLst/>
            <a:rect l="l" t="t" r="r" b="b"/>
            <a:pathLst>
              <a:path w="16285425" h="7959501">
                <a:moveTo>
                  <a:pt x="0" y="0"/>
                </a:moveTo>
                <a:lnTo>
                  <a:pt x="16285424" y="0"/>
                </a:lnTo>
                <a:lnTo>
                  <a:pt x="16285424" y="7959501"/>
                </a:lnTo>
                <a:lnTo>
                  <a:pt x="0" y="7959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0189" y="267065"/>
            <a:ext cx="12768673" cy="713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3"/>
              </a:lnSpc>
              <a:spcBef>
                <a:spcPct val="0"/>
              </a:spcBef>
            </a:pPr>
            <a:r>
              <a:rPr lang="en-US" sz="3759">
                <a:solidFill>
                  <a:srgbClr val="243C8E"/>
                </a:solidFill>
                <a:latin typeface="Arial Bold"/>
              </a:rPr>
              <a:t>Входящая мобильность иностранных студентов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0189" y="980957"/>
            <a:ext cx="5149221" cy="589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7"/>
              </a:lnSpc>
              <a:spcBef>
                <a:spcPct val="0"/>
              </a:spcBef>
            </a:pPr>
            <a:r>
              <a:rPr lang="en-US" sz="3897">
                <a:solidFill>
                  <a:srgbClr val="FFFFFF"/>
                </a:solidFill>
                <a:latin typeface="Montserrat Bold"/>
              </a:rPr>
              <a:t>до 2022 года - 307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20955" y="3441021"/>
            <a:ext cx="3604910" cy="662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8"/>
              </a:lnSpc>
              <a:spcBef>
                <a:spcPct val="0"/>
              </a:spcBef>
            </a:pPr>
            <a:r>
              <a:rPr lang="en-US" sz="4365">
                <a:solidFill>
                  <a:srgbClr val="FFFFFF"/>
                </a:solidFill>
                <a:latin typeface="Montserrat Bold"/>
              </a:rPr>
              <a:t>СНГ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3772239"/>
            <a:ext cx="2476955" cy="714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8"/>
              </a:lnSpc>
              <a:spcBef>
                <a:spcPct val="0"/>
              </a:spcBef>
            </a:pPr>
            <a:r>
              <a:rPr lang="en-US" sz="4707">
                <a:solidFill>
                  <a:srgbClr val="FFFFFF"/>
                </a:solidFill>
                <a:latin typeface="Montserrat Bold"/>
              </a:rPr>
              <a:t>Европа</a:t>
            </a:r>
          </a:p>
        </p:txBody>
      </p:sp>
      <p:sp>
        <p:nvSpPr>
          <p:cNvPr id="8" name="Freeform 8"/>
          <p:cNvSpPr/>
          <p:nvPr/>
        </p:nvSpPr>
        <p:spPr>
          <a:xfrm>
            <a:off x="9833214" y="3301376"/>
            <a:ext cx="415981" cy="579765"/>
          </a:xfrm>
          <a:custGeom>
            <a:avLst/>
            <a:gdLst/>
            <a:ahLst/>
            <a:cxnLst/>
            <a:rect l="l" t="t" r="r" b="b"/>
            <a:pathLst>
              <a:path w="415981" h="579765">
                <a:moveTo>
                  <a:pt x="0" y="0"/>
                </a:moveTo>
                <a:lnTo>
                  <a:pt x="415982" y="0"/>
                </a:lnTo>
                <a:lnTo>
                  <a:pt x="415982" y="579765"/>
                </a:lnTo>
                <a:lnTo>
                  <a:pt x="0" y="5797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144000" y="3341255"/>
            <a:ext cx="1063015" cy="490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9"/>
              </a:lnSpc>
              <a:spcBef>
                <a:spcPct val="0"/>
              </a:spcBef>
            </a:pPr>
            <a:r>
              <a:rPr lang="en-US" sz="3182">
                <a:solidFill>
                  <a:srgbClr val="FFFFFF"/>
                </a:solidFill>
                <a:latin typeface="Montserrat Bold"/>
              </a:rPr>
              <a:t>157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684471" y="2869780"/>
            <a:ext cx="415981" cy="579765"/>
          </a:xfrm>
          <a:custGeom>
            <a:avLst/>
            <a:gdLst/>
            <a:ahLst/>
            <a:cxnLst/>
            <a:rect l="l" t="t" r="r" b="b"/>
            <a:pathLst>
              <a:path w="415981" h="579765">
                <a:moveTo>
                  <a:pt x="0" y="0"/>
                </a:moveTo>
                <a:lnTo>
                  <a:pt x="415981" y="0"/>
                </a:lnTo>
                <a:lnTo>
                  <a:pt x="415981" y="579765"/>
                </a:lnTo>
                <a:lnTo>
                  <a:pt x="0" y="5797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128862" y="2959064"/>
            <a:ext cx="1063015" cy="490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9"/>
              </a:lnSpc>
              <a:spcBef>
                <a:spcPct val="0"/>
              </a:spcBef>
            </a:pPr>
            <a:r>
              <a:rPr lang="en-US" sz="3182">
                <a:solidFill>
                  <a:srgbClr val="FFFFFF"/>
                </a:solidFill>
                <a:latin typeface="Montserrat Bold"/>
              </a:rPr>
              <a:t>27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620955" y="4483621"/>
            <a:ext cx="2476955" cy="714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8"/>
              </a:lnSpc>
              <a:spcBef>
                <a:spcPct val="0"/>
              </a:spcBef>
            </a:pPr>
            <a:r>
              <a:rPr lang="en-US" sz="4707">
                <a:solidFill>
                  <a:srgbClr val="FFFFFF"/>
                </a:solidFill>
                <a:latin typeface="Montserrat Bold"/>
              </a:rPr>
              <a:t>Азия</a:t>
            </a:r>
          </a:p>
        </p:txBody>
      </p:sp>
      <p:sp>
        <p:nvSpPr>
          <p:cNvPr id="13" name="Freeform 13"/>
          <p:cNvSpPr/>
          <p:nvPr/>
        </p:nvSpPr>
        <p:spPr>
          <a:xfrm>
            <a:off x="13386223" y="5192904"/>
            <a:ext cx="415981" cy="579765"/>
          </a:xfrm>
          <a:custGeom>
            <a:avLst/>
            <a:gdLst/>
            <a:ahLst/>
            <a:cxnLst/>
            <a:rect l="l" t="t" r="r" b="b"/>
            <a:pathLst>
              <a:path w="415981" h="579765">
                <a:moveTo>
                  <a:pt x="0" y="0"/>
                </a:moveTo>
                <a:lnTo>
                  <a:pt x="415981" y="0"/>
                </a:lnTo>
                <a:lnTo>
                  <a:pt x="415981" y="579765"/>
                </a:lnTo>
                <a:lnTo>
                  <a:pt x="0" y="5797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829447" y="5232784"/>
            <a:ext cx="1063015" cy="490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9"/>
              </a:lnSpc>
              <a:spcBef>
                <a:spcPct val="0"/>
              </a:spcBef>
            </a:pPr>
            <a:r>
              <a:rPr lang="en-US" sz="3182">
                <a:solidFill>
                  <a:srgbClr val="FFFFFF"/>
                </a:solidFill>
                <a:latin typeface="Montserrat Bold"/>
              </a:rPr>
              <a:t>115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22084" y="5318791"/>
            <a:ext cx="2395107" cy="87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  <a:spcBef>
                <a:spcPct val="0"/>
              </a:spcBef>
            </a:pPr>
            <a:r>
              <a:rPr lang="en-US" sz="2900">
                <a:solidFill>
                  <a:srgbClr val="FFFFFF"/>
                </a:solidFill>
                <a:latin typeface="Montserrat Bold"/>
              </a:rPr>
              <a:t>Ближний восток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811647" y="6245831"/>
            <a:ext cx="415981" cy="579765"/>
          </a:xfrm>
          <a:custGeom>
            <a:avLst/>
            <a:gdLst/>
            <a:ahLst/>
            <a:cxnLst/>
            <a:rect l="l" t="t" r="r" b="b"/>
            <a:pathLst>
              <a:path w="415981" h="579765">
                <a:moveTo>
                  <a:pt x="0" y="0"/>
                </a:moveTo>
                <a:lnTo>
                  <a:pt x="415982" y="0"/>
                </a:lnTo>
                <a:lnTo>
                  <a:pt x="415982" y="579765"/>
                </a:lnTo>
                <a:lnTo>
                  <a:pt x="0" y="5797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531086" y="6285711"/>
            <a:ext cx="1063015" cy="490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9"/>
              </a:lnSpc>
              <a:spcBef>
                <a:spcPct val="0"/>
              </a:spcBef>
            </a:pPr>
            <a:r>
              <a:rPr lang="en-US" sz="3182">
                <a:solidFill>
                  <a:srgbClr val="FFFFFF"/>
                </a:solidFill>
                <a:latin typeface="Montserrat Bold"/>
              </a:rPr>
              <a:t>6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2934800" y="6535714"/>
            <a:ext cx="2063879" cy="1460219"/>
            <a:chOff x="0" y="0"/>
            <a:chExt cx="2751838" cy="1946958"/>
          </a:xfrm>
        </p:grpSpPr>
        <p:sp>
          <p:nvSpPr>
            <p:cNvPr id="19" name="TextBox 19"/>
            <p:cNvSpPr txBox="1"/>
            <p:nvPr/>
          </p:nvSpPr>
          <p:spPr>
            <a:xfrm>
              <a:off x="0" y="0"/>
              <a:ext cx="2751838" cy="1015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2"/>
                </a:lnSpc>
                <a:spcBef>
                  <a:spcPct val="0"/>
                </a:spcBef>
              </a:pPr>
              <a:r>
                <a:rPr lang="en-US" sz="2510">
                  <a:solidFill>
                    <a:srgbClr val="FFFFFF"/>
                  </a:solidFill>
                  <a:latin typeface="Montserrat Bold"/>
                </a:rPr>
                <a:t>Лат. Америка</a:t>
              </a:r>
            </a:p>
          </p:txBody>
        </p:sp>
        <p:sp>
          <p:nvSpPr>
            <p:cNvPr id="20" name="Freeform 20"/>
            <p:cNvSpPr/>
            <p:nvPr/>
          </p:nvSpPr>
          <p:spPr>
            <a:xfrm>
              <a:off x="1288407" y="1173938"/>
              <a:ext cx="554642" cy="773020"/>
            </a:xfrm>
            <a:custGeom>
              <a:avLst/>
              <a:gdLst/>
              <a:ahLst/>
              <a:cxnLst/>
              <a:rect l="l" t="t" r="r" b="b"/>
              <a:pathLst>
                <a:path w="554642" h="773020">
                  <a:moveTo>
                    <a:pt x="0" y="0"/>
                  </a:moveTo>
                  <a:lnTo>
                    <a:pt x="554642" y="0"/>
                  </a:lnTo>
                  <a:lnTo>
                    <a:pt x="554642" y="773020"/>
                  </a:lnTo>
                  <a:lnTo>
                    <a:pt x="0" y="773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908789" y="1230286"/>
              <a:ext cx="682808" cy="65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9"/>
                </a:lnSpc>
                <a:spcBef>
                  <a:spcPct val="0"/>
                </a:spcBef>
              </a:pPr>
              <a:r>
                <a:rPr lang="en-US" sz="3182" dirty="0">
                  <a:solidFill>
                    <a:srgbClr val="FFFFFF"/>
                  </a:solidFill>
                  <a:latin typeface="Montserrat Bold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977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B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14809" y="39059"/>
            <a:ext cx="5573191" cy="1979282"/>
          </a:xfrm>
          <a:custGeom>
            <a:avLst/>
            <a:gdLst/>
            <a:ahLst/>
            <a:cxnLst/>
            <a:rect l="l" t="t" r="r" b="b"/>
            <a:pathLst>
              <a:path w="5573191" h="1979282">
                <a:moveTo>
                  <a:pt x="0" y="0"/>
                </a:moveTo>
                <a:lnTo>
                  <a:pt x="5573191" y="0"/>
                </a:lnTo>
                <a:lnTo>
                  <a:pt x="5573191" y="1979282"/>
                </a:lnTo>
                <a:lnTo>
                  <a:pt x="0" y="1979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26" t="-51973" r="-20949" b="-616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1288" y="2018341"/>
            <a:ext cx="16285425" cy="7959501"/>
          </a:xfrm>
          <a:custGeom>
            <a:avLst/>
            <a:gdLst/>
            <a:ahLst/>
            <a:cxnLst/>
            <a:rect l="l" t="t" r="r" b="b"/>
            <a:pathLst>
              <a:path w="16285425" h="7959501">
                <a:moveTo>
                  <a:pt x="0" y="0"/>
                </a:moveTo>
                <a:lnTo>
                  <a:pt x="16285424" y="0"/>
                </a:lnTo>
                <a:lnTo>
                  <a:pt x="16285424" y="7959501"/>
                </a:lnTo>
                <a:lnTo>
                  <a:pt x="0" y="7959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11553" y="1028700"/>
            <a:ext cx="10846689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FFDE59"/>
                </a:solidFill>
                <a:latin typeface="Montserrat Bold"/>
              </a:rPr>
              <a:t>после</a:t>
            </a:r>
            <a:r>
              <a:rPr lang="en-US" sz="3900" dirty="0">
                <a:solidFill>
                  <a:srgbClr val="FFDE59"/>
                </a:solidFill>
                <a:latin typeface="Montserrat Bold"/>
              </a:rPr>
              <a:t> 2022 </a:t>
            </a:r>
            <a:r>
              <a:rPr lang="en-US" sz="3900" dirty="0" err="1">
                <a:solidFill>
                  <a:srgbClr val="FFDE59"/>
                </a:solidFill>
                <a:latin typeface="Montserrat Bold"/>
              </a:rPr>
              <a:t>года</a:t>
            </a:r>
            <a:r>
              <a:rPr lang="en-US" sz="3900" dirty="0">
                <a:solidFill>
                  <a:srgbClr val="FFDE59"/>
                </a:solidFill>
                <a:latin typeface="Montserrat Bold"/>
              </a:rPr>
              <a:t> - </a:t>
            </a:r>
            <a:r>
              <a:rPr lang="en-US" sz="3900" dirty="0" smtClean="0">
                <a:solidFill>
                  <a:srgbClr val="FFDE59"/>
                </a:solidFill>
                <a:latin typeface="Montserrat Bold"/>
              </a:rPr>
              <a:t>1</a:t>
            </a:r>
            <a:r>
              <a:rPr lang="ru-RU" sz="3900" dirty="0" smtClean="0">
                <a:solidFill>
                  <a:srgbClr val="FFDE59"/>
                </a:solidFill>
                <a:latin typeface="Montserrat Bold"/>
              </a:rPr>
              <a:t>99</a:t>
            </a:r>
            <a:r>
              <a:rPr lang="en-US" sz="3900" dirty="0" smtClean="0">
                <a:solidFill>
                  <a:srgbClr val="FFDE59"/>
                </a:solidFill>
                <a:latin typeface="Montserrat Bold"/>
              </a:rPr>
              <a:t> </a:t>
            </a:r>
            <a:endParaRPr lang="en-US" sz="3900" dirty="0">
              <a:solidFill>
                <a:srgbClr val="FFDE59"/>
              </a:solidFill>
              <a:latin typeface="Montserrat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651568" y="4483621"/>
            <a:ext cx="2476955" cy="714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8"/>
              </a:lnSpc>
              <a:spcBef>
                <a:spcPct val="0"/>
              </a:spcBef>
            </a:pPr>
            <a:r>
              <a:rPr lang="en-US" sz="4707">
                <a:solidFill>
                  <a:srgbClr val="FFDE59"/>
                </a:solidFill>
                <a:latin typeface="Montserrat Bold"/>
              </a:rPr>
              <a:t>Азия</a:t>
            </a:r>
          </a:p>
        </p:txBody>
      </p:sp>
      <p:sp>
        <p:nvSpPr>
          <p:cNvPr id="6" name="Freeform 6"/>
          <p:cNvSpPr/>
          <p:nvPr/>
        </p:nvSpPr>
        <p:spPr>
          <a:xfrm>
            <a:off x="13416836" y="5192904"/>
            <a:ext cx="415981" cy="579765"/>
          </a:xfrm>
          <a:custGeom>
            <a:avLst/>
            <a:gdLst/>
            <a:ahLst/>
            <a:cxnLst/>
            <a:rect l="l" t="t" r="r" b="b"/>
            <a:pathLst>
              <a:path w="415981" h="579765">
                <a:moveTo>
                  <a:pt x="0" y="0"/>
                </a:moveTo>
                <a:lnTo>
                  <a:pt x="415981" y="0"/>
                </a:lnTo>
                <a:lnTo>
                  <a:pt x="415981" y="579765"/>
                </a:lnTo>
                <a:lnTo>
                  <a:pt x="0" y="5797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745422" y="5232784"/>
            <a:ext cx="1063015" cy="490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9"/>
              </a:lnSpc>
              <a:spcBef>
                <a:spcPct val="0"/>
              </a:spcBef>
            </a:pPr>
            <a:r>
              <a:rPr lang="en-US" sz="3182">
                <a:solidFill>
                  <a:srgbClr val="FFDE59"/>
                </a:solidFill>
                <a:latin typeface="Montserrat Bold"/>
              </a:rPr>
              <a:t>139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52697" y="5318791"/>
            <a:ext cx="2395107" cy="87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  <a:spcBef>
                <a:spcPct val="0"/>
              </a:spcBef>
            </a:pPr>
            <a:r>
              <a:rPr lang="en-US" sz="2900">
                <a:solidFill>
                  <a:srgbClr val="FFDE59"/>
                </a:solidFill>
                <a:latin typeface="Montserrat Bold"/>
              </a:rPr>
              <a:t>Ближний восток</a:t>
            </a:r>
          </a:p>
        </p:txBody>
      </p:sp>
      <p:sp>
        <p:nvSpPr>
          <p:cNvPr id="9" name="Freeform 9"/>
          <p:cNvSpPr/>
          <p:nvPr/>
        </p:nvSpPr>
        <p:spPr>
          <a:xfrm>
            <a:off x="10842260" y="6245831"/>
            <a:ext cx="415981" cy="579765"/>
          </a:xfrm>
          <a:custGeom>
            <a:avLst/>
            <a:gdLst/>
            <a:ahLst/>
            <a:cxnLst/>
            <a:rect l="l" t="t" r="r" b="b"/>
            <a:pathLst>
              <a:path w="415981" h="579765">
                <a:moveTo>
                  <a:pt x="0" y="0"/>
                </a:moveTo>
                <a:lnTo>
                  <a:pt x="415982" y="0"/>
                </a:lnTo>
                <a:lnTo>
                  <a:pt x="415982" y="579765"/>
                </a:lnTo>
                <a:lnTo>
                  <a:pt x="0" y="5797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310753" y="6285711"/>
            <a:ext cx="1063015" cy="490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9"/>
              </a:lnSpc>
              <a:spcBef>
                <a:spcPct val="0"/>
              </a:spcBef>
            </a:pPr>
            <a:r>
              <a:rPr lang="en-US" sz="3182">
                <a:solidFill>
                  <a:srgbClr val="FFDE59"/>
                </a:solidFill>
                <a:latin typeface="Montserrat Bold"/>
              </a:rPr>
              <a:t>24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018312" y="6535714"/>
            <a:ext cx="2063879" cy="1525088"/>
            <a:chOff x="0" y="0"/>
            <a:chExt cx="2751838" cy="203345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2751838" cy="1015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2"/>
                </a:lnSpc>
                <a:spcBef>
                  <a:spcPct val="0"/>
                </a:spcBef>
              </a:pPr>
              <a:r>
                <a:rPr lang="en-US" sz="2510">
                  <a:solidFill>
                    <a:srgbClr val="FFDE59"/>
                  </a:solidFill>
                  <a:latin typeface="Montserrat Bold"/>
                </a:rPr>
                <a:t>Лат. Америка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1378755" y="1260430"/>
              <a:ext cx="554642" cy="773020"/>
            </a:xfrm>
            <a:custGeom>
              <a:avLst/>
              <a:gdLst/>
              <a:ahLst/>
              <a:cxnLst/>
              <a:rect l="l" t="t" r="r" b="b"/>
              <a:pathLst>
                <a:path w="554642" h="773020">
                  <a:moveTo>
                    <a:pt x="0" y="0"/>
                  </a:moveTo>
                  <a:lnTo>
                    <a:pt x="554642" y="0"/>
                  </a:lnTo>
                  <a:lnTo>
                    <a:pt x="554642" y="773020"/>
                  </a:lnTo>
                  <a:lnTo>
                    <a:pt x="0" y="773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818442" y="1316778"/>
              <a:ext cx="682808" cy="65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9"/>
                </a:lnSpc>
                <a:spcBef>
                  <a:spcPct val="0"/>
                </a:spcBef>
              </a:pPr>
              <a:r>
                <a:rPr lang="ru-RU" sz="3182" dirty="0" smtClean="0">
                  <a:solidFill>
                    <a:srgbClr val="FFDE59"/>
                  </a:solidFill>
                  <a:latin typeface="Montserrat Bold"/>
                </a:rPr>
                <a:t>33</a:t>
              </a:r>
              <a:endParaRPr lang="en-US" sz="3182" dirty="0">
                <a:solidFill>
                  <a:srgbClr val="FFDE59"/>
                </a:solidFill>
                <a:latin typeface="Montserrat Bold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44000" y="3772239"/>
            <a:ext cx="2476955" cy="714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8"/>
              </a:lnSpc>
              <a:spcBef>
                <a:spcPct val="0"/>
              </a:spcBef>
            </a:pPr>
            <a:r>
              <a:rPr lang="en-US" sz="4707">
                <a:solidFill>
                  <a:srgbClr val="FFDE59"/>
                </a:solidFill>
                <a:latin typeface="Montserrat Bold"/>
              </a:rPr>
              <a:t>Европа</a:t>
            </a:r>
          </a:p>
        </p:txBody>
      </p:sp>
      <p:sp>
        <p:nvSpPr>
          <p:cNvPr id="16" name="Freeform 16"/>
          <p:cNvSpPr/>
          <p:nvPr/>
        </p:nvSpPr>
        <p:spPr>
          <a:xfrm>
            <a:off x="9833214" y="3301376"/>
            <a:ext cx="415981" cy="579765"/>
          </a:xfrm>
          <a:custGeom>
            <a:avLst/>
            <a:gdLst/>
            <a:ahLst/>
            <a:cxnLst/>
            <a:rect l="l" t="t" r="r" b="b"/>
            <a:pathLst>
              <a:path w="415981" h="579765">
                <a:moveTo>
                  <a:pt x="0" y="0"/>
                </a:moveTo>
                <a:lnTo>
                  <a:pt x="415982" y="0"/>
                </a:lnTo>
                <a:lnTo>
                  <a:pt x="415982" y="579765"/>
                </a:lnTo>
                <a:lnTo>
                  <a:pt x="0" y="5797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449238" y="3341255"/>
            <a:ext cx="1063015" cy="490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9"/>
              </a:lnSpc>
              <a:spcBef>
                <a:spcPct val="0"/>
              </a:spcBef>
            </a:pPr>
            <a:r>
              <a:rPr lang="en-US" sz="3182">
                <a:solidFill>
                  <a:srgbClr val="FFDE59"/>
                </a:solidFill>
                <a:latin typeface="Montserrat Bold"/>
              </a:rPr>
              <a:t>9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620955" y="3441021"/>
            <a:ext cx="3604910" cy="662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8"/>
              </a:lnSpc>
              <a:spcBef>
                <a:spcPct val="0"/>
              </a:spcBef>
            </a:pPr>
            <a:r>
              <a:rPr lang="en-US" sz="4365">
                <a:solidFill>
                  <a:srgbClr val="FFDE59"/>
                </a:solidFill>
                <a:latin typeface="Montserrat Bold"/>
              </a:rPr>
              <a:t>СНГ</a:t>
            </a:r>
          </a:p>
        </p:txBody>
      </p:sp>
      <p:sp>
        <p:nvSpPr>
          <p:cNvPr id="19" name="Freeform 19"/>
          <p:cNvSpPr/>
          <p:nvPr/>
        </p:nvSpPr>
        <p:spPr>
          <a:xfrm>
            <a:off x="13684471" y="2869780"/>
            <a:ext cx="415981" cy="579765"/>
          </a:xfrm>
          <a:custGeom>
            <a:avLst/>
            <a:gdLst/>
            <a:ahLst/>
            <a:cxnLst/>
            <a:rect l="l" t="t" r="r" b="b"/>
            <a:pathLst>
              <a:path w="415981" h="579765">
                <a:moveTo>
                  <a:pt x="0" y="0"/>
                </a:moveTo>
                <a:lnTo>
                  <a:pt x="415981" y="0"/>
                </a:lnTo>
                <a:lnTo>
                  <a:pt x="415981" y="579765"/>
                </a:lnTo>
                <a:lnTo>
                  <a:pt x="0" y="5797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3246316" y="2909659"/>
            <a:ext cx="1063015" cy="490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9"/>
              </a:lnSpc>
              <a:spcBef>
                <a:spcPct val="0"/>
              </a:spcBef>
            </a:pPr>
            <a:r>
              <a:rPr lang="en-US" sz="3182">
                <a:solidFill>
                  <a:srgbClr val="FFDE59"/>
                </a:solidFill>
                <a:latin typeface="Montserrat Bold"/>
              </a:rPr>
              <a:t>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60189" y="267065"/>
            <a:ext cx="12768673" cy="713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3"/>
              </a:lnSpc>
              <a:spcBef>
                <a:spcPct val="0"/>
              </a:spcBef>
            </a:pPr>
            <a:r>
              <a:rPr lang="en-US" sz="3759">
                <a:solidFill>
                  <a:srgbClr val="243C8E"/>
                </a:solidFill>
                <a:latin typeface="Arial Bold"/>
              </a:rPr>
              <a:t>Входящая мобильность иностранных студентов</a:t>
            </a:r>
          </a:p>
        </p:txBody>
      </p:sp>
    </p:spTree>
    <p:extLst>
      <p:ext uri="{BB962C8B-B14F-4D97-AF65-F5344CB8AC3E}">
        <p14:creationId xmlns:p14="http://schemas.microsoft.com/office/powerpoint/2010/main" val="2296279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B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23083" y="0"/>
            <a:ext cx="15429006" cy="13597328"/>
          </a:xfrm>
          <a:custGeom>
            <a:avLst/>
            <a:gdLst/>
            <a:ahLst/>
            <a:cxnLst/>
            <a:rect l="l" t="t" r="r" b="b"/>
            <a:pathLst>
              <a:path w="15429006" h="13597328">
                <a:moveTo>
                  <a:pt x="0" y="0"/>
                </a:moveTo>
                <a:lnTo>
                  <a:pt x="15429006" y="0"/>
                </a:lnTo>
                <a:lnTo>
                  <a:pt x="15429006" y="13597328"/>
                </a:lnTo>
                <a:lnTo>
                  <a:pt x="0" y="135973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5573191" cy="1979282"/>
          </a:xfrm>
          <a:custGeom>
            <a:avLst/>
            <a:gdLst/>
            <a:ahLst/>
            <a:cxnLst/>
            <a:rect l="l" t="t" r="r" b="b"/>
            <a:pathLst>
              <a:path w="5573191" h="1979282">
                <a:moveTo>
                  <a:pt x="0" y="0"/>
                </a:moveTo>
                <a:lnTo>
                  <a:pt x="5573191" y="0"/>
                </a:lnTo>
                <a:lnTo>
                  <a:pt x="5573191" y="1979282"/>
                </a:lnTo>
                <a:lnTo>
                  <a:pt x="0" y="19792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426" t="-51973" r="-20949" b="-6167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38097" y="4329900"/>
            <a:ext cx="15611805" cy="1476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93"/>
              </a:lnSpc>
            </a:pPr>
            <a:r>
              <a:rPr lang="en-US" sz="8638">
                <a:solidFill>
                  <a:srgbClr val="FEFEFE"/>
                </a:solidFill>
                <a:latin typeface="Montserrat Bold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3E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755358-8330-2B46-B744-A929CD89F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29" y="198013"/>
            <a:ext cx="15773400" cy="1988345"/>
          </a:xfrm>
        </p:spPr>
        <p:txBody>
          <a:bodyPr>
            <a:normAutofit fontScale="90000"/>
          </a:bodyPr>
          <a:lstStyle/>
          <a:p>
            <a:pPr>
              <a:lnSpc>
                <a:spcPts val="7500"/>
              </a:lnSpc>
            </a:pPr>
            <a:r>
              <a:rPr lang="ru-RU" sz="7500" b="1" dirty="0">
                <a:solidFill>
                  <a:schemeClr val="bg1"/>
                </a:solidFill>
                <a:latin typeface="Basis Grotesque Pro" panose="02000503030000020004" pitchFamily="2" charset="0"/>
              </a:rPr>
              <a:t>Московский государственный лингвистический университет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53C4380-C507-E942-8589-952111D08883}"/>
              </a:ext>
            </a:extLst>
          </p:cNvPr>
          <p:cNvSpPr txBox="1"/>
          <p:nvPr/>
        </p:nvSpPr>
        <p:spPr>
          <a:xfrm>
            <a:off x="3726180" y="5035820"/>
            <a:ext cx="12115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prstClr val="white"/>
                </a:solidFill>
              </a:rPr>
              <a:t>   </a:t>
            </a:r>
            <a:endParaRPr lang="ru-RU" sz="4500" dirty="0">
              <a:solidFill>
                <a:prstClr val="white"/>
              </a:solidFill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="" xmlns:a16="http://schemas.microsoft.com/office/drawing/2014/main" id="{E8C8159B-AEEB-B34D-BDB4-BB84A8A3A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692" y="8215486"/>
            <a:ext cx="5211515" cy="269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Изображение1">
            <a:extLst>
              <a:ext uri="{FF2B5EF4-FFF2-40B4-BE49-F238E27FC236}">
                <a16:creationId xmlns="" xmlns:a16="http://schemas.microsoft.com/office/drawing/2014/main" id="{E698EB6A-2CEC-4B4C-8A06-77D1F84197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23752" y="5031181"/>
            <a:ext cx="5342106" cy="36851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5256572-DC3B-C64E-AF1C-DDA923925AC2}"/>
              </a:ext>
            </a:extLst>
          </p:cNvPr>
          <p:cNvSpPr txBox="1"/>
          <p:nvPr/>
        </p:nvSpPr>
        <p:spPr>
          <a:xfrm>
            <a:off x="225530" y="2304509"/>
            <a:ext cx="1659299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prstClr val="white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3000" dirty="0" smtClean="0">
                <a:solidFill>
                  <a:prstClr val="white"/>
                </a:solidFill>
                <a:latin typeface="Basis Grotesque Pro" panose="02000503030000020004" pitchFamily="2" charset="0"/>
              </a:rPr>
              <a:t>95</a:t>
            </a:r>
            <a:r>
              <a:rPr lang="ru-RU" sz="2700" dirty="0" smtClean="0">
                <a:solidFill>
                  <a:prstClr val="white"/>
                </a:solidFill>
                <a:latin typeface="Basis Grotesque Pro" panose="02000503030000020004" pitchFamily="2" charset="0"/>
              </a:rPr>
              <a:t> </a:t>
            </a:r>
            <a:r>
              <a:rPr lang="ru-RU" sz="3000" b="1" dirty="0">
                <a:solidFill>
                  <a:prstClr val="white"/>
                </a:solidFill>
                <a:latin typeface="Basis Grotesque Pro" panose="02000503030000020004" pitchFamily="2" charset="0"/>
              </a:rPr>
              <a:t>лет</a:t>
            </a:r>
            <a:r>
              <a:rPr lang="ru-RU" sz="3000" dirty="0">
                <a:solidFill>
                  <a:prstClr val="white"/>
                </a:solidFill>
                <a:latin typeface="Basis Grotesque Pro" panose="02000503030000020004" pitchFamily="2" charset="0"/>
              </a:rPr>
              <a:t> готовим специалистов со знанием минимум </a:t>
            </a:r>
            <a:r>
              <a:rPr lang="ru-RU" sz="7500" b="1" dirty="0">
                <a:solidFill>
                  <a:prstClr val="white"/>
                </a:solidFill>
                <a:latin typeface="Basis Grotesque Pro" panose="02000503030000020004" pitchFamily="2" charset="0"/>
              </a:rPr>
              <a:t>2</a:t>
            </a:r>
            <a:r>
              <a:rPr lang="ru-RU" sz="3000" dirty="0">
                <a:solidFill>
                  <a:prstClr val="white"/>
                </a:solidFill>
                <a:latin typeface="Basis Grotesque Pro" panose="02000503030000020004" pitchFamily="2" charset="0"/>
              </a:rPr>
              <a:t> </a:t>
            </a:r>
            <a:r>
              <a:rPr lang="ru-RU" sz="3000" b="1" dirty="0">
                <a:solidFill>
                  <a:prstClr val="white"/>
                </a:solidFill>
                <a:latin typeface="Basis Grotesque Pro" panose="02000503030000020004" pitchFamily="2" charset="0"/>
              </a:rPr>
              <a:t>иностранных языков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25CBB7D-6105-D845-8B4C-0053FBC14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5797" y="5026541"/>
            <a:ext cx="5544978" cy="368510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9FEDE624-B63E-874E-833F-5D775848D4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0715" y="5021901"/>
            <a:ext cx="5543270" cy="3689739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90AA1A4-8A93-CD42-A9F5-6041552CCE66}"/>
              </a:ext>
            </a:extLst>
          </p:cNvPr>
          <p:cNvSpPr txBox="1"/>
          <p:nvPr/>
        </p:nvSpPr>
        <p:spPr>
          <a:xfrm>
            <a:off x="225530" y="3451204"/>
            <a:ext cx="1109528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SzPct val="120000"/>
              <a:buFont typeface="Arial" panose="020B0604020202020204" pitchFamily="34" charset="0"/>
              <a:buChar char="•"/>
            </a:pPr>
            <a:r>
              <a:rPr lang="ru-RU" sz="3000" dirty="0">
                <a:solidFill>
                  <a:prstClr val="white"/>
                </a:solidFill>
                <a:latin typeface="Basis Grotesque Pro" panose="02000503030000020004" pitchFamily="2" charset="0"/>
              </a:rPr>
              <a:t>преподаём</a:t>
            </a:r>
            <a:r>
              <a:rPr lang="ru-RU" sz="7500" b="1" dirty="0">
                <a:solidFill>
                  <a:prstClr val="white"/>
                </a:solidFill>
                <a:latin typeface="Basis Grotesque Pro" panose="02000503030000020004" pitchFamily="2" charset="0"/>
              </a:rPr>
              <a:t> 40</a:t>
            </a:r>
            <a:r>
              <a:rPr lang="ru-RU" sz="2700" dirty="0">
                <a:solidFill>
                  <a:prstClr val="white"/>
                </a:solidFill>
                <a:latin typeface="Basis Grotesque Pro" panose="02000503030000020004" pitchFamily="2" charset="0"/>
              </a:rPr>
              <a:t> </a:t>
            </a:r>
            <a:r>
              <a:rPr lang="ru-RU" sz="2700" b="1" dirty="0">
                <a:solidFill>
                  <a:prstClr val="white"/>
                </a:solidFill>
                <a:latin typeface="Basis Grotesque Pro" panose="02000503030000020004" pitchFamily="2" charset="0"/>
              </a:rPr>
              <a:t>иностранных языков </a:t>
            </a:r>
          </a:p>
          <a:p>
            <a:endParaRPr lang="ru-RU" sz="2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8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3E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755358-8330-2B46-B744-A929CD89F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28" y="198013"/>
            <a:ext cx="20702672" cy="1988345"/>
          </a:xfrm>
        </p:spPr>
        <p:txBody>
          <a:bodyPr>
            <a:normAutofit/>
          </a:bodyPr>
          <a:lstStyle/>
          <a:p>
            <a:pPr>
              <a:lnSpc>
                <a:spcPts val="7500"/>
              </a:lnSpc>
            </a:pPr>
            <a:r>
              <a:rPr lang="ru-RU" sz="7500" b="1" dirty="0">
                <a:solidFill>
                  <a:schemeClr val="bg1"/>
                </a:solidFill>
                <a:latin typeface="Basis Grotesque Pro" panose="02000503030000020004" pitchFamily="2" charset="0"/>
              </a:rPr>
              <a:t>Подготовка кубинских специалистов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53C4380-C507-E942-8589-952111D08883}"/>
              </a:ext>
            </a:extLst>
          </p:cNvPr>
          <p:cNvSpPr txBox="1"/>
          <p:nvPr/>
        </p:nvSpPr>
        <p:spPr>
          <a:xfrm>
            <a:off x="3726180" y="5035820"/>
            <a:ext cx="12115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prstClr val="white"/>
                </a:solidFill>
              </a:rPr>
              <a:t>   </a:t>
            </a:r>
            <a:endParaRPr lang="ru-RU" sz="4500" dirty="0">
              <a:solidFill>
                <a:prstClr val="white"/>
              </a:solidFill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="" xmlns:a16="http://schemas.microsoft.com/office/drawing/2014/main" id="{E8C8159B-AEEB-B34D-BDB4-BB84A8A3A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692" y="8215486"/>
            <a:ext cx="5211515" cy="269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156F611-9995-4544-A336-DFA792BCB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3592" y="3222469"/>
            <a:ext cx="7160078" cy="5370059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ADEFF2F-0D63-D94C-A212-4F8E496DF358}"/>
              </a:ext>
            </a:extLst>
          </p:cNvPr>
          <p:cNvSpPr txBox="1"/>
          <p:nvPr/>
        </p:nvSpPr>
        <p:spPr>
          <a:xfrm>
            <a:off x="214226" y="2021329"/>
            <a:ext cx="142427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prstClr val="white"/>
                </a:solidFill>
                <a:latin typeface="Basis Grotesque Pro" panose="02000503030000020004" pitchFamily="2" charset="0"/>
              </a:rPr>
              <a:t>С 60-ых годов </a:t>
            </a:r>
            <a:r>
              <a:rPr lang="en-US" sz="3000" dirty="0">
                <a:solidFill>
                  <a:prstClr val="white"/>
                </a:solidFill>
                <a:latin typeface="Basis Grotesque Pro" panose="02000503030000020004" pitchFamily="2" charset="0"/>
              </a:rPr>
              <a:t>XX</a:t>
            </a:r>
            <a:r>
              <a:rPr lang="ru-RU" sz="3000" dirty="0">
                <a:solidFill>
                  <a:prstClr val="white"/>
                </a:solidFill>
                <a:latin typeface="Basis Grotesque Pro" panose="02000503030000020004" pitchFamily="2" charset="0"/>
              </a:rPr>
              <a:t> века</a:t>
            </a:r>
            <a:r>
              <a:rPr lang="en-US" sz="3000" dirty="0">
                <a:solidFill>
                  <a:prstClr val="white"/>
                </a:solidFill>
                <a:latin typeface="Basis Grotesque Pro" panose="02000503030000020004" pitchFamily="2" charset="0"/>
              </a:rPr>
              <a:t> </a:t>
            </a:r>
            <a:r>
              <a:rPr lang="ru-RU" sz="3000" dirty="0">
                <a:solidFill>
                  <a:prstClr val="white"/>
                </a:solidFill>
                <a:latin typeface="Basis Grotesque Pro" panose="02000503030000020004" pitchFamily="2" charset="0"/>
              </a:rPr>
              <a:t>МГЛУ начал подготовку кубинских специалистов.</a:t>
            </a:r>
            <a:r>
              <a:rPr lang="ru-RU" sz="3000" dirty="0">
                <a:solidFill>
                  <a:prstClr val="black"/>
                </a:solidFill>
                <a:latin typeface="Basis Grotesque Pro" panose="02000503030000020004" pitchFamily="2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35B2695-0E48-D54B-AC11-32D5544841CA}"/>
              </a:ext>
            </a:extLst>
          </p:cNvPr>
          <p:cNvSpPr txBox="1"/>
          <p:nvPr/>
        </p:nvSpPr>
        <p:spPr>
          <a:xfrm>
            <a:off x="214226" y="2999011"/>
            <a:ext cx="103513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prstClr val="white"/>
                </a:solidFill>
                <a:latin typeface="Basis Grotesque Pro" panose="02000503030000020004" pitchFamily="2" charset="0"/>
              </a:rPr>
              <a:t>Подготовлено около </a:t>
            </a:r>
            <a:r>
              <a:rPr lang="ru-RU" sz="3000" b="1" dirty="0">
                <a:solidFill>
                  <a:prstClr val="white"/>
                </a:solidFill>
                <a:latin typeface="Basis Grotesque Pro" panose="02000503030000020004" pitchFamily="2" charset="0"/>
              </a:rPr>
              <a:t>200 кубинских специалистов</a:t>
            </a:r>
            <a:r>
              <a:rPr lang="ru-RU" sz="3000" dirty="0">
                <a:solidFill>
                  <a:prstClr val="white"/>
                </a:solidFill>
                <a:latin typeface="Basis Grotesque Pro" panose="02000503030000020004" pitchFamily="2" charset="0"/>
              </a:rPr>
              <a:t> для работы в Министерстве иностранных дел, Министерстве высшего образования, дипломатическом корпусе, на радио и телевидении, в информационных агентствах, в сфере образования, на совместных российско-кубинских предприятиях.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9362DE4-A838-0341-A55E-1430C48308D1}"/>
              </a:ext>
            </a:extLst>
          </p:cNvPr>
          <p:cNvSpPr txBox="1"/>
          <p:nvPr/>
        </p:nvSpPr>
        <p:spPr>
          <a:xfrm>
            <a:off x="303242" y="6598305"/>
            <a:ext cx="1035133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prstClr val="white"/>
                </a:solidFill>
                <a:latin typeface="Basis Grotesque Pro" panose="02000503030000020004" pitchFamily="2" charset="0"/>
              </a:rPr>
              <a:t>Преподаватели МГЛУ направлялись на Кубу для обучения молодых кубинцев, российские выпускники работали на совместных предприятиях России и Кубы.  </a:t>
            </a:r>
          </a:p>
          <a:p>
            <a:endParaRPr lang="ru-RU" sz="2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69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C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71601" y="1028700"/>
            <a:ext cx="15392400" cy="11551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83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FFFFFF"/>
                </a:solidFill>
                <a:latin typeface="Montserrat Bold"/>
              </a:rPr>
              <a:t>Обучение</a:t>
            </a:r>
            <a:r>
              <a:rPr lang="en-US" sz="54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5400" dirty="0" err="1" smtClean="0">
                <a:solidFill>
                  <a:srgbClr val="FFFFFF"/>
                </a:solidFill>
                <a:latin typeface="Montserrat Bold"/>
              </a:rPr>
              <a:t>студентов</a:t>
            </a:r>
            <a:r>
              <a:rPr lang="en-US" sz="5400" dirty="0" smtClean="0">
                <a:solidFill>
                  <a:srgbClr val="FFFFFF"/>
                </a:solidFill>
                <a:latin typeface="Montserrat Bold"/>
              </a:rPr>
              <a:t> </a:t>
            </a:r>
            <a:r>
              <a:rPr lang="ru-RU" sz="5400" dirty="0" smtClean="0">
                <a:solidFill>
                  <a:srgbClr val="FFFFFF"/>
                </a:solidFill>
                <a:latin typeface="Montserrat Bold"/>
              </a:rPr>
              <a:t>из стран </a:t>
            </a:r>
          </a:p>
          <a:p>
            <a:pPr algn="ctr">
              <a:lnSpc>
                <a:spcPts val="4283"/>
              </a:lnSpc>
              <a:spcBef>
                <a:spcPct val="0"/>
              </a:spcBef>
            </a:pPr>
            <a:r>
              <a:rPr lang="ru-RU" sz="5400" dirty="0" smtClean="0">
                <a:solidFill>
                  <a:srgbClr val="FFFFFF"/>
                </a:solidFill>
                <a:latin typeface="Montserrat Bold"/>
              </a:rPr>
              <a:t>Латинской Америки </a:t>
            </a:r>
            <a:r>
              <a:rPr lang="en-US" sz="5400" dirty="0" smtClean="0">
                <a:solidFill>
                  <a:srgbClr val="FFFFFF"/>
                </a:solidFill>
                <a:latin typeface="Montserrat Bold"/>
              </a:rPr>
              <a:t>в МГЛУ</a:t>
            </a:r>
            <a:endParaRPr lang="en-US" sz="5400" dirty="0">
              <a:solidFill>
                <a:srgbClr val="FFFFFF"/>
              </a:solidFill>
              <a:latin typeface="Montserrat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86227" y="1976573"/>
            <a:ext cx="5888788" cy="6912115"/>
            <a:chOff x="0" y="0"/>
            <a:chExt cx="7851718" cy="9216153"/>
          </a:xfrm>
        </p:grpSpPr>
      </p:grpSp>
      <p:sp>
        <p:nvSpPr>
          <p:cNvPr id="6" name="TextBox 6"/>
          <p:cNvSpPr txBox="1"/>
          <p:nvPr/>
        </p:nvSpPr>
        <p:spPr>
          <a:xfrm>
            <a:off x="2057400" y="3340822"/>
            <a:ext cx="15757304" cy="3616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39"/>
              </a:lnSpc>
              <a:spcBef>
                <a:spcPct val="0"/>
              </a:spcBef>
            </a:pPr>
            <a:r>
              <a:rPr lang="en-US" sz="3949" dirty="0" err="1">
                <a:solidFill>
                  <a:srgbClr val="FFFFFF"/>
                </a:solidFill>
                <a:latin typeface="Montserrat Bold"/>
              </a:rPr>
              <a:t>Приоритетные</a:t>
            </a:r>
            <a:r>
              <a:rPr lang="en-US" sz="394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3949" dirty="0" err="1">
                <a:solidFill>
                  <a:srgbClr val="FFFFFF"/>
                </a:solidFill>
                <a:latin typeface="Montserrat Bold"/>
              </a:rPr>
              <a:t>направления</a:t>
            </a:r>
            <a:r>
              <a:rPr lang="en-US" sz="394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3949" dirty="0" err="1">
                <a:solidFill>
                  <a:srgbClr val="FFFFFF"/>
                </a:solidFill>
                <a:latin typeface="Montserrat Bold"/>
              </a:rPr>
              <a:t>подготовки</a:t>
            </a:r>
            <a:r>
              <a:rPr lang="en-US" sz="3949" dirty="0">
                <a:solidFill>
                  <a:srgbClr val="FFFFFF"/>
                </a:solidFill>
                <a:latin typeface="Montserrat Bold"/>
              </a:rPr>
              <a:t>:</a:t>
            </a:r>
          </a:p>
          <a:p>
            <a:pPr>
              <a:lnSpc>
                <a:spcPts val="4739"/>
              </a:lnSpc>
              <a:spcBef>
                <a:spcPct val="0"/>
              </a:spcBef>
            </a:pPr>
            <a:endParaRPr lang="en-US" sz="3949" dirty="0">
              <a:solidFill>
                <a:srgbClr val="FFFFFF"/>
              </a:solidFill>
              <a:latin typeface="Montserrat Bold"/>
            </a:endParaRPr>
          </a:p>
          <a:p>
            <a:pPr marL="852646" lvl="1" indent="-426323">
              <a:lnSpc>
                <a:spcPts val="4739"/>
              </a:lnSpc>
              <a:buFont typeface="Arial"/>
              <a:buChar char="•"/>
            </a:pPr>
            <a:r>
              <a:rPr lang="en-US" sz="3949" dirty="0" err="1">
                <a:solidFill>
                  <a:srgbClr val="FFFFFF"/>
                </a:solidFill>
                <a:latin typeface="Montserrat Bold"/>
              </a:rPr>
              <a:t>Международные</a:t>
            </a:r>
            <a:r>
              <a:rPr lang="en-US" sz="394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3949" dirty="0" err="1">
                <a:solidFill>
                  <a:srgbClr val="FFFFFF"/>
                </a:solidFill>
                <a:latin typeface="Montserrat Bold"/>
              </a:rPr>
              <a:t>отношения</a:t>
            </a:r>
            <a:endParaRPr lang="en-US" sz="3949" dirty="0">
              <a:solidFill>
                <a:srgbClr val="FFFFFF"/>
              </a:solidFill>
              <a:latin typeface="Montserrat Bold"/>
            </a:endParaRPr>
          </a:p>
          <a:p>
            <a:pPr marL="852646" lvl="1" indent="-426323">
              <a:lnSpc>
                <a:spcPts val="4739"/>
              </a:lnSpc>
              <a:buFont typeface="Arial"/>
              <a:buChar char="•"/>
            </a:pPr>
            <a:r>
              <a:rPr lang="en-US" sz="3949" dirty="0" err="1">
                <a:solidFill>
                  <a:srgbClr val="FFFFFF"/>
                </a:solidFill>
                <a:latin typeface="Montserrat Bold"/>
              </a:rPr>
              <a:t>Зарубежное</a:t>
            </a:r>
            <a:r>
              <a:rPr lang="en-US" sz="394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3949" dirty="0" err="1">
                <a:solidFill>
                  <a:srgbClr val="FFFFFF"/>
                </a:solidFill>
                <a:latin typeface="Montserrat Bold"/>
              </a:rPr>
              <a:t>регионоведение</a:t>
            </a:r>
            <a:endParaRPr lang="en-US" sz="3949" dirty="0">
              <a:solidFill>
                <a:srgbClr val="FFFFFF"/>
              </a:solidFill>
              <a:latin typeface="Montserrat Bold"/>
            </a:endParaRPr>
          </a:p>
          <a:p>
            <a:pPr marL="852646" lvl="1" indent="-426323">
              <a:lnSpc>
                <a:spcPts val="4739"/>
              </a:lnSpc>
              <a:buFont typeface="Arial"/>
              <a:buChar char="•"/>
            </a:pPr>
            <a:r>
              <a:rPr lang="en-US" sz="3949" dirty="0" err="1">
                <a:solidFill>
                  <a:srgbClr val="FFFFFF"/>
                </a:solidFill>
                <a:latin typeface="Montserrat Bold"/>
              </a:rPr>
              <a:t>Лингвистика</a:t>
            </a:r>
            <a:endParaRPr lang="en-US" sz="3949" dirty="0">
              <a:solidFill>
                <a:srgbClr val="FFFFFF"/>
              </a:solidFill>
              <a:latin typeface="Montserrat Bold"/>
            </a:endParaRPr>
          </a:p>
          <a:p>
            <a:pPr marL="852646" lvl="1" indent="-426323">
              <a:lnSpc>
                <a:spcPts val="4739"/>
              </a:lnSpc>
              <a:buFont typeface="Arial"/>
              <a:buChar char="•"/>
            </a:pPr>
            <a:r>
              <a:rPr lang="en-US" sz="3949" dirty="0" err="1">
                <a:solidFill>
                  <a:srgbClr val="FFFFFF"/>
                </a:solidFill>
                <a:latin typeface="Montserrat Bold"/>
              </a:rPr>
              <a:t>Медиакоммуникации</a:t>
            </a:r>
            <a:endParaRPr lang="en-US" sz="3949" dirty="0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3578513" y="8575398"/>
            <a:ext cx="4709487" cy="1672543"/>
          </a:xfrm>
          <a:custGeom>
            <a:avLst/>
            <a:gdLst/>
            <a:ahLst/>
            <a:cxnLst/>
            <a:rect l="l" t="t" r="r" b="b"/>
            <a:pathLst>
              <a:path w="4709487" h="1672543">
                <a:moveTo>
                  <a:pt x="0" y="0"/>
                </a:moveTo>
                <a:lnTo>
                  <a:pt x="4709487" y="0"/>
                </a:lnTo>
                <a:lnTo>
                  <a:pt x="4709487" y="1672543"/>
                </a:lnTo>
                <a:lnTo>
                  <a:pt x="0" y="1672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26" t="-51973" r="-20949" b="-61671"/>
            </a:stretch>
          </a:blipFill>
        </p:spPr>
      </p:sp>
    </p:spTree>
    <p:extLst>
      <p:ext uri="{BB962C8B-B14F-4D97-AF65-F5344CB8AC3E}">
        <p14:creationId xmlns:p14="http://schemas.microsoft.com/office/powerpoint/2010/main" val="1822474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C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69139" y="2002851"/>
            <a:ext cx="11272937" cy="6397392"/>
          </a:xfrm>
          <a:custGeom>
            <a:avLst/>
            <a:gdLst/>
            <a:ahLst/>
            <a:cxnLst/>
            <a:rect l="l" t="t" r="r" b="b"/>
            <a:pathLst>
              <a:path w="11272937" h="6397392">
                <a:moveTo>
                  <a:pt x="0" y="0"/>
                </a:moveTo>
                <a:lnTo>
                  <a:pt x="11272937" y="0"/>
                </a:lnTo>
                <a:lnTo>
                  <a:pt x="11272937" y="6397392"/>
                </a:lnTo>
                <a:lnTo>
                  <a:pt x="0" y="6397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35074" y="3380817"/>
            <a:ext cx="710900" cy="1175041"/>
          </a:xfrm>
          <a:custGeom>
            <a:avLst/>
            <a:gdLst/>
            <a:ahLst/>
            <a:cxnLst/>
            <a:rect l="l" t="t" r="r" b="b"/>
            <a:pathLst>
              <a:path w="710900" h="1175041">
                <a:moveTo>
                  <a:pt x="0" y="0"/>
                </a:moveTo>
                <a:lnTo>
                  <a:pt x="710900" y="0"/>
                </a:lnTo>
                <a:lnTo>
                  <a:pt x="710900" y="1175042"/>
                </a:lnTo>
                <a:lnTo>
                  <a:pt x="0" y="1175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23424" y="4329807"/>
            <a:ext cx="1214457" cy="1556996"/>
          </a:xfrm>
          <a:custGeom>
            <a:avLst/>
            <a:gdLst/>
            <a:ahLst/>
            <a:cxnLst/>
            <a:rect l="l" t="t" r="r" b="b"/>
            <a:pathLst>
              <a:path w="1214457" h="1556996">
                <a:moveTo>
                  <a:pt x="0" y="0"/>
                </a:moveTo>
                <a:lnTo>
                  <a:pt x="1214457" y="0"/>
                </a:lnTo>
                <a:lnTo>
                  <a:pt x="1214457" y="1556996"/>
                </a:lnTo>
                <a:lnTo>
                  <a:pt x="0" y="15569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75439" y="5410202"/>
            <a:ext cx="743497" cy="953202"/>
          </a:xfrm>
          <a:custGeom>
            <a:avLst/>
            <a:gdLst/>
            <a:ahLst/>
            <a:cxnLst/>
            <a:rect l="l" t="t" r="r" b="b"/>
            <a:pathLst>
              <a:path w="743497" h="953202">
                <a:moveTo>
                  <a:pt x="0" y="0"/>
                </a:moveTo>
                <a:lnTo>
                  <a:pt x="743498" y="0"/>
                </a:lnTo>
                <a:lnTo>
                  <a:pt x="743498" y="953202"/>
                </a:lnTo>
                <a:lnTo>
                  <a:pt x="0" y="95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72762" y="620485"/>
            <a:ext cx="5319513" cy="1084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8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Montserrat Bold"/>
              </a:rPr>
              <a:t>ВПЕРВЫЕ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2762" y="2522338"/>
            <a:ext cx="5577693" cy="273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83925" lvl="1" indent="-641963">
              <a:lnSpc>
                <a:spcPts val="7136"/>
              </a:lnSpc>
              <a:buFont typeface="Arial"/>
              <a:buChar char="•"/>
            </a:pPr>
            <a:r>
              <a:rPr lang="en-US" sz="5946" dirty="0" err="1">
                <a:solidFill>
                  <a:srgbClr val="FFFFFF"/>
                </a:solidFill>
                <a:latin typeface="Montserrat Bold"/>
              </a:rPr>
              <a:t>Куба</a:t>
            </a:r>
            <a:endParaRPr lang="en-US" sz="5946" dirty="0">
              <a:solidFill>
                <a:srgbClr val="FFFFFF"/>
              </a:solidFill>
              <a:latin typeface="Montserrat Bold"/>
            </a:endParaRPr>
          </a:p>
          <a:p>
            <a:pPr marL="1283925" lvl="1" indent="-641963">
              <a:lnSpc>
                <a:spcPts val="7136"/>
              </a:lnSpc>
              <a:buFont typeface="Arial"/>
              <a:buChar char="•"/>
            </a:pPr>
            <a:r>
              <a:rPr lang="en-US" sz="5946" dirty="0" err="1">
                <a:solidFill>
                  <a:srgbClr val="FFFFFF"/>
                </a:solidFill>
                <a:latin typeface="Montserrat Bold"/>
              </a:rPr>
              <a:t>Мексика</a:t>
            </a:r>
            <a:endParaRPr lang="en-US" sz="5946" dirty="0">
              <a:solidFill>
                <a:srgbClr val="FFFFFF"/>
              </a:solidFill>
              <a:latin typeface="Montserrat Bold"/>
            </a:endParaRPr>
          </a:p>
          <a:p>
            <a:pPr marL="1283925" lvl="1" indent="-641963">
              <a:lnSpc>
                <a:spcPts val="7136"/>
              </a:lnSpc>
              <a:buFont typeface="Arial"/>
              <a:buChar char="•"/>
            </a:pPr>
            <a:r>
              <a:rPr lang="en-US" sz="5946" dirty="0" err="1" smtClean="0">
                <a:solidFill>
                  <a:srgbClr val="FFFFFF"/>
                </a:solidFill>
                <a:latin typeface="Montserrat Bold"/>
              </a:rPr>
              <a:t>Гватемала</a:t>
            </a:r>
            <a:endParaRPr lang="en-US" sz="5946" dirty="0">
              <a:solidFill>
                <a:srgbClr val="FFFFFF"/>
              </a:solidFill>
              <a:latin typeface="Montserrat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0273" y="-1181674"/>
            <a:ext cx="6850948" cy="3250915"/>
            <a:chOff x="0" y="0"/>
            <a:chExt cx="1804365" cy="8562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4365" cy="856208"/>
            </a:xfrm>
            <a:custGeom>
              <a:avLst/>
              <a:gdLst/>
              <a:ahLst/>
              <a:cxnLst/>
              <a:rect l="l" t="t" r="r" b="b"/>
              <a:pathLst>
                <a:path w="1804365" h="856208">
                  <a:moveTo>
                    <a:pt x="0" y="0"/>
                  </a:moveTo>
                  <a:lnTo>
                    <a:pt x="1804365" y="0"/>
                  </a:lnTo>
                  <a:lnTo>
                    <a:pt x="1804365" y="856208"/>
                  </a:lnTo>
                  <a:lnTo>
                    <a:pt x="0" y="856208"/>
                  </a:lnTo>
                  <a:close/>
                </a:path>
              </a:pathLst>
            </a:custGeom>
            <a:solidFill>
              <a:srgbClr val="1ABCE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804365" cy="884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98605" y="0"/>
            <a:ext cx="5573191" cy="1979282"/>
          </a:xfrm>
          <a:custGeom>
            <a:avLst/>
            <a:gdLst/>
            <a:ahLst/>
            <a:cxnLst/>
            <a:rect l="l" t="t" r="r" b="b"/>
            <a:pathLst>
              <a:path w="5573191" h="1979282">
                <a:moveTo>
                  <a:pt x="0" y="0"/>
                </a:moveTo>
                <a:lnTo>
                  <a:pt x="5573191" y="0"/>
                </a:lnTo>
                <a:lnTo>
                  <a:pt x="5573191" y="1979282"/>
                </a:lnTo>
                <a:lnTo>
                  <a:pt x="0" y="1979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26" t="-51973" r="-20949" b="-6167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059204" y="272334"/>
            <a:ext cx="3949931" cy="143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031"/>
              </a:lnSpc>
              <a:spcBef>
                <a:spcPct val="0"/>
              </a:spcBef>
            </a:pPr>
            <a:r>
              <a:rPr lang="en-US" sz="8359">
                <a:solidFill>
                  <a:srgbClr val="1ABCEE"/>
                </a:solidFill>
                <a:latin typeface="Arial Bold"/>
              </a:rPr>
              <a:t>КУБА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380073" y="187945"/>
            <a:ext cx="3480797" cy="3480783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6470" r="-26470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645845" y="325755"/>
            <a:ext cx="3480797" cy="3480783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5013" r="-15013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441746" y="3675026"/>
            <a:ext cx="4419124" cy="4419106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15345" b="-15345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9463074" y="3768016"/>
            <a:ext cx="3480797" cy="3480783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8291" t="-52914" r="-19708" b="-27776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1009135" y="7248800"/>
            <a:ext cx="2775945" cy="2775933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6770" r="-6770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298605" y="2995553"/>
            <a:ext cx="8949929" cy="1152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0068" lvl="1" indent="-255034">
              <a:lnSpc>
                <a:spcPts val="3071"/>
              </a:lnSpc>
              <a:buFont typeface="Arial"/>
              <a:buChar char="•"/>
            </a:pPr>
            <a:r>
              <a:rPr lang="en-US" sz="2362" dirty="0" err="1" smtClean="0">
                <a:solidFill>
                  <a:srgbClr val="243C8E"/>
                </a:solidFill>
                <a:latin typeface="Montserrat"/>
              </a:rPr>
              <a:t>Факультет</a:t>
            </a:r>
            <a:r>
              <a:rPr lang="en-US" sz="2362" dirty="0" smtClean="0">
                <a:solidFill>
                  <a:srgbClr val="243C8E"/>
                </a:solidFill>
                <a:latin typeface="Montserrat"/>
              </a:rPr>
              <a:t> </a:t>
            </a:r>
            <a:r>
              <a:rPr lang="en-US" sz="2362" dirty="0" err="1" smtClean="0">
                <a:solidFill>
                  <a:srgbClr val="243C8E"/>
                </a:solidFill>
                <a:latin typeface="Montserrat"/>
              </a:rPr>
              <a:t>иностранных</a:t>
            </a:r>
            <a:r>
              <a:rPr lang="en-US" sz="2362" dirty="0" smtClean="0">
                <a:solidFill>
                  <a:srgbClr val="243C8E"/>
                </a:solidFill>
                <a:latin typeface="Montserrat"/>
              </a:rPr>
              <a:t> </a:t>
            </a:r>
            <a:r>
              <a:rPr lang="en-US" sz="2362" dirty="0" err="1" smtClean="0">
                <a:solidFill>
                  <a:srgbClr val="243C8E"/>
                </a:solidFill>
                <a:latin typeface="Montserrat"/>
              </a:rPr>
              <a:t>языков</a:t>
            </a:r>
            <a:r>
              <a:rPr lang="en-US" sz="2362" dirty="0" smtClean="0">
                <a:solidFill>
                  <a:srgbClr val="243C8E"/>
                </a:solidFill>
                <a:latin typeface="Montserrat"/>
              </a:rPr>
              <a:t> (FLEX), </a:t>
            </a:r>
            <a:r>
              <a:rPr lang="en-US" sz="2362" dirty="0" err="1" smtClean="0">
                <a:solidFill>
                  <a:srgbClr val="243C8E"/>
                </a:solidFill>
                <a:latin typeface="Montserrat"/>
              </a:rPr>
              <a:t>Факультет</a:t>
            </a:r>
            <a:r>
              <a:rPr lang="en-US" sz="2362" dirty="0" smtClean="0">
                <a:solidFill>
                  <a:srgbClr val="243C8E"/>
                </a:solidFill>
                <a:latin typeface="Montserrat"/>
              </a:rPr>
              <a:t> </a:t>
            </a:r>
            <a:r>
              <a:rPr lang="en-US" sz="2362" dirty="0" err="1" smtClean="0">
                <a:solidFill>
                  <a:srgbClr val="243C8E"/>
                </a:solidFill>
                <a:latin typeface="Montserrat"/>
              </a:rPr>
              <a:t>туризма</a:t>
            </a:r>
            <a:r>
              <a:rPr lang="en-US" sz="2362" dirty="0" smtClean="0">
                <a:solidFill>
                  <a:srgbClr val="243C8E"/>
                </a:solidFill>
                <a:latin typeface="Montserrat"/>
              </a:rPr>
              <a:t>.</a:t>
            </a:r>
          </a:p>
          <a:p>
            <a:pPr marL="510068" lvl="1" indent="-255034">
              <a:lnSpc>
                <a:spcPts val="3071"/>
              </a:lnSpc>
              <a:buFont typeface="Arial"/>
              <a:buChar char="•"/>
            </a:pPr>
            <a:r>
              <a:rPr lang="en-US" sz="2362" dirty="0" err="1" smtClean="0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rPr>
              <a:t>Соглашения</a:t>
            </a:r>
            <a:r>
              <a:rPr lang="en-US" sz="2362" dirty="0" smtClean="0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rPr>
              <a:t> о </a:t>
            </a:r>
            <a:r>
              <a:rPr lang="en-US" sz="2362" dirty="0" err="1" smtClean="0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rPr>
              <a:t>сотрудничестве</a:t>
            </a:r>
            <a:r>
              <a:rPr lang="en-US" sz="2362" dirty="0" smtClean="0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rPr>
              <a:t> </a:t>
            </a:r>
            <a:endParaRPr lang="en-US" sz="2362" dirty="0">
              <a:solidFill>
                <a:srgbClr val="243C8E"/>
              </a:solidFill>
              <a:latin typeface="Montserrat"/>
              <a:hlinkClick r:id="rId8" tooltip="https://docs.google.com/spreadsheets/d/1DUF2isFWsqVSYhbaACYtbgcLi_YjDqpE3GLQIVgkKQg/edit#gid=69851113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98605" y="2438145"/>
            <a:ext cx="8178724" cy="47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876"/>
              </a:lnSpc>
              <a:spcBef>
                <a:spcPct val="0"/>
              </a:spcBef>
            </a:pPr>
            <a:r>
              <a:rPr lang="en-US" sz="3230" dirty="0" err="1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rPr>
              <a:t>Гаванский</a:t>
            </a:r>
            <a:r>
              <a:rPr lang="en-US" sz="3230" dirty="0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rPr>
              <a:t> </a:t>
            </a:r>
            <a:r>
              <a:rPr lang="en-US" sz="3230" dirty="0" err="1" smtClean="0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rPr>
              <a:t>университет</a:t>
            </a:r>
            <a:r>
              <a:rPr lang="en-US" sz="3230" dirty="0" smtClean="0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rPr>
              <a:t>:</a:t>
            </a:r>
            <a:endParaRPr lang="en-US" sz="3230" dirty="0">
              <a:solidFill>
                <a:srgbClr val="243C8E"/>
              </a:solidFill>
              <a:latin typeface="Montserrat"/>
              <a:hlinkClick r:id="rId8" tooltip="https://docs.google.com/spreadsheets/d/1DUF2isFWsqVSYhbaACYtbgcLi_YjDqpE3GLQIVgkKQg/edit#gid=69851113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298605" y="4263683"/>
            <a:ext cx="10347240" cy="1821561"/>
            <a:chOff x="0" y="9525"/>
            <a:chExt cx="13796320" cy="2428747"/>
          </a:xfrm>
        </p:grpSpPr>
        <p:sp>
          <p:nvSpPr>
            <p:cNvPr id="20" name="TextBox 20"/>
            <p:cNvSpPr txBox="1"/>
            <p:nvPr/>
          </p:nvSpPr>
          <p:spPr>
            <a:xfrm>
              <a:off x="0" y="909802"/>
              <a:ext cx="13796320" cy="15284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0068" lvl="1" indent="-255034">
                <a:lnSpc>
                  <a:spcPts val="3071"/>
                </a:lnSpc>
                <a:buFont typeface="Arial"/>
                <a:buChar char="•"/>
              </a:pPr>
              <a:r>
                <a:rPr lang="en-US" sz="2362" dirty="0" err="1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Мобильность</a:t>
              </a:r>
              <a:r>
                <a:rPr lang="en-US" sz="2362" dirty="0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 </a:t>
              </a:r>
              <a:r>
                <a:rPr lang="en-US" sz="2362" dirty="0" err="1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преподавателей</a:t>
              </a:r>
              <a:endParaRPr lang="en-US" sz="2362" dirty="0" smtClean="0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endParaRPr>
            </a:p>
            <a:p>
              <a:pPr marL="510068" lvl="1" indent="-255034">
                <a:lnSpc>
                  <a:spcPts val="3071"/>
                </a:lnSpc>
                <a:buFont typeface="Arial"/>
                <a:buChar char="•"/>
              </a:pPr>
              <a:r>
                <a:rPr lang="en-US" sz="2362" dirty="0" err="1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Сетевая</a:t>
              </a:r>
              <a:r>
                <a:rPr lang="en-US" sz="2362" dirty="0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 </a:t>
              </a:r>
              <a:r>
                <a:rPr lang="en-US" sz="2362" dirty="0" err="1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образовательная</a:t>
              </a:r>
              <a:r>
                <a:rPr lang="en-US" sz="2362" dirty="0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 </a:t>
              </a:r>
              <a:r>
                <a:rPr lang="en-US" sz="2362" dirty="0" err="1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программа</a:t>
              </a:r>
              <a:r>
                <a:rPr lang="en-US" sz="2362" dirty="0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 </a:t>
              </a:r>
            </a:p>
            <a:p>
              <a:pPr>
                <a:lnSpc>
                  <a:spcPts val="3071"/>
                </a:lnSpc>
              </a:pPr>
              <a:r>
                <a:rPr lang="en-US" sz="2362" dirty="0" smtClean="0">
                  <a:solidFill>
                    <a:srgbClr val="243C8E"/>
                  </a:solidFill>
                  <a:latin typeface="Montserrat"/>
                </a:rPr>
                <a:t>       </a:t>
              </a:r>
              <a:r>
                <a:rPr lang="en-US" sz="2362" dirty="0" err="1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по</a:t>
              </a:r>
              <a:r>
                <a:rPr lang="en-US" sz="2362" dirty="0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 </a:t>
              </a:r>
              <a:r>
                <a:rPr lang="en-US" sz="2362" dirty="0" err="1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направлению</a:t>
              </a:r>
              <a:r>
                <a:rPr lang="en-US" sz="2362" dirty="0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 «</a:t>
              </a:r>
              <a:r>
                <a:rPr lang="en-US" sz="2362" dirty="0" err="1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Информационная</a:t>
              </a:r>
              <a:r>
                <a:rPr lang="en-US" sz="2362" dirty="0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 </a:t>
              </a:r>
              <a:r>
                <a:rPr lang="en-US" sz="2362" dirty="0" err="1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безопасность</a:t>
              </a:r>
              <a:r>
                <a:rPr lang="en-US" sz="2362" dirty="0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»</a:t>
              </a:r>
              <a:endParaRPr lang="en-US" sz="2362" dirty="0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9525"/>
              <a:ext cx="12607507" cy="640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876"/>
                </a:lnSpc>
                <a:spcBef>
                  <a:spcPct val="0"/>
                </a:spcBef>
              </a:pPr>
              <a:r>
                <a:rPr lang="en-US" sz="3230" dirty="0" err="1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Университет</a:t>
              </a:r>
              <a:r>
                <a:rPr lang="en-US" sz="3230" dirty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 </a:t>
              </a:r>
              <a:r>
                <a:rPr lang="en-US" sz="3230" dirty="0" err="1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информационных</a:t>
              </a:r>
              <a:r>
                <a:rPr lang="en-US" sz="3230" dirty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 </a:t>
              </a:r>
              <a:r>
                <a:rPr lang="en-US" sz="3230" dirty="0" err="1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наук</a:t>
              </a:r>
              <a:r>
                <a:rPr lang="en-US" sz="3230" dirty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 (UCI</a:t>
              </a:r>
              <a:r>
                <a:rPr lang="en-US" sz="3230" dirty="0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):</a:t>
              </a:r>
              <a:endParaRPr lang="en-US" sz="3230" dirty="0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98605" y="6281272"/>
            <a:ext cx="8735565" cy="1436062"/>
            <a:chOff x="0" y="9525"/>
            <a:chExt cx="11647419" cy="1914749"/>
          </a:xfrm>
        </p:grpSpPr>
        <p:sp>
          <p:nvSpPr>
            <p:cNvPr id="23" name="TextBox 23"/>
            <p:cNvSpPr txBox="1"/>
            <p:nvPr/>
          </p:nvSpPr>
          <p:spPr>
            <a:xfrm>
              <a:off x="0" y="909802"/>
              <a:ext cx="11647419" cy="1014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0068" lvl="1" indent="-255034">
                <a:lnSpc>
                  <a:spcPts val="3071"/>
                </a:lnSpc>
                <a:buFont typeface="Arial"/>
                <a:buChar char="•"/>
              </a:pPr>
              <a:r>
                <a:rPr lang="en-US" sz="2362" dirty="0" err="1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Гостиничное</a:t>
              </a:r>
              <a:r>
                <a:rPr lang="en-US" sz="2362" dirty="0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 </a:t>
              </a:r>
              <a:r>
                <a:rPr lang="en-US" sz="2362" dirty="0" err="1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дело</a:t>
              </a:r>
              <a:r>
                <a:rPr lang="en-US" sz="2362" dirty="0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, </a:t>
              </a:r>
              <a:r>
                <a:rPr lang="en-US" sz="2362" dirty="0" err="1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Факультет</a:t>
              </a:r>
              <a:r>
                <a:rPr lang="en-US" sz="2362" dirty="0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 </a:t>
              </a:r>
              <a:r>
                <a:rPr lang="en-US" sz="2362" dirty="0" err="1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иностранных</a:t>
              </a:r>
              <a:r>
                <a:rPr lang="en-US" sz="2362" dirty="0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 </a:t>
              </a:r>
              <a:r>
                <a:rPr lang="en-US" sz="2362" dirty="0" err="1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языков</a:t>
              </a:r>
              <a:endParaRPr lang="en-US" sz="2362" dirty="0" smtClean="0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endParaRPr>
            </a:p>
            <a:p>
              <a:pPr marL="510068" lvl="1" indent="-255034">
                <a:lnSpc>
                  <a:spcPts val="3071"/>
                </a:lnSpc>
                <a:buFont typeface="Arial"/>
                <a:buChar char="•"/>
              </a:pPr>
              <a:r>
                <a:rPr lang="en-US" sz="2362" dirty="0" err="1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Входящая</a:t>
              </a:r>
              <a:r>
                <a:rPr lang="en-US" sz="2362" dirty="0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 и </a:t>
              </a:r>
              <a:r>
                <a:rPr lang="en-US" sz="2362" dirty="0" err="1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исходящая</a:t>
              </a:r>
              <a:r>
                <a:rPr lang="en-US" sz="2362" dirty="0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 </a:t>
              </a:r>
              <a:r>
                <a:rPr lang="en-US" sz="2362" dirty="0" err="1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мобильность</a:t>
              </a:r>
              <a:r>
                <a:rPr lang="en-US" sz="2362" dirty="0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 </a:t>
              </a:r>
              <a:r>
                <a:rPr lang="en-US" sz="2362" dirty="0" err="1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студентов</a:t>
              </a:r>
              <a:r>
                <a:rPr lang="en-US" sz="2362" dirty="0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 </a:t>
              </a:r>
              <a:endParaRPr lang="en-US" sz="2362" dirty="0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9525"/>
              <a:ext cx="10643774" cy="6401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876"/>
                </a:lnSpc>
                <a:spcBef>
                  <a:spcPct val="0"/>
                </a:spcBef>
              </a:pPr>
              <a:r>
                <a:rPr lang="en-US" sz="3230" dirty="0" err="1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Университет</a:t>
              </a:r>
              <a:r>
                <a:rPr lang="en-US" sz="3230" dirty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 </a:t>
              </a:r>
              <a:r>
                <a:rPr lang="en-US" sz="3230" dirty="0" err="1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Матансаса</a:t>
              </a:r>
              <a:r>
                <a:rPr lang="en-US" sz="3230" dirty="0" smtClean="0">
                  <a:solidFill>
                    <a:srgbClr val="243C8E"/>
                  </a:solidFill>
                  <a:latin typeface="Montserrat"/>
                  <a:hlinkClick r:id="rId8" tooltip="https://docs.google.com/spreadsheets/d/1DUF2isFWsqVSYhbaACYtbgcLi_YjDqpE3GLQIVgkKQg/edit#gid=69851113"/>
                </a:rPr>
                <a:t>:</a:t>
              </a:r>
              <a:endParaRPr lang="en-US" sz="3230" dirty="0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98605" y="7915743"/>
            <a:ext cx="8178724" cy="1939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6"/>
              </a:lnSpc>
            </a:pPr>
            <a:r>
              <a:rPr lang="en-US" sz="3230" dirty="0" err="1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rPr>
              <a:t>Технологический</a:t>
            </a:r>
            <a:r>
              <a:rPr lang="en-US" sz="3230" dirty="0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rPr>
              <a:t> </a:t>
            </a:r>
            <a:r>
              <a:rPr lang="en-US" sz="3230" dirty="0" err="1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rPr>
              <a:t>университет</a:t>
            </a:r>
            <a:r>
              <a:rPr lang="en-US" sz="3230" dirty="0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rPr>
              <a:t> </a:t>
            </a:r>
            <a:r>
              <a:rPr lang="en-US" sz="3230" dirty="0" err="1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rPr>
              <a:t>имени</a:t>
            </a:r>
            <a:r>
              <a:rPr lang="en-US" sz="3230" dirty="0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rPr>
              <a:t> </a:t>
            </a:r>
            <a:r>
              <a:rPr lang="en-US" sz="3230" dirty="0" err="1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rPr>
              <a:t>Хосе</a:t>
            </a:r>
            <a:r>
              <a:rPr lang="en-US" sz="3230" dirty="0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rPr>
              <a:t> </a:t>
            </a:r>
            <a:r>
              <a:rPr lang="en-US" sz="3230" dirty="0" err="1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rPr>
              <a:t>Антонио</a:t>
            </a:r>
            <a:r>
              <a:rPr lang="en-US" sz="3230" dirty="0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rPr>
              <a:t> </a:t>
            </a:r>
            <a:r>
              <a:rPr lang="en-US" sz="3230" dirty="0" err="1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rPr>
              <a:t>Эчеверриа</a:t>
            </a:r>
            <a:r>
              <a:rPr lang="en-US" sz="3230" dirty="0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rPr>
              <a:t> (CUJAE)</a:t>
            </a:r>
          </a:p>
          <a:p>
            <a:pPr>
              <a:lnSpc>
                <a:spcPts val="3876"/>
              </a:lnSpc>
            </a:pPr>
            <a:endParaRPr lang="en-US" sz="3230" dirty="0">
              <a:solidFill>
                <a:srgbClr val="243C8E"/>
              </a:solidFill>
              <a:latin typeface="Montserrat"/>
              <a:hlinkClick r:id="rId8" tooltip="https://docs.google.com/spreadsheets/d/1DUF2isFWsqVSYhbaACYtbgcLi_YjDqpE3GLQIVgkKQg/edit#gid=69851113"/>
            </a:endParaRPr>
          </a:p>
          <a:p>
            <a:pPr marL="0" lvl="0" indent="0">
              <a:lnSpc>
                <a:spcPts val="3876"/>
              </a:lnSpc>
              <a:spcBef>
                <a:spcPct val="0"/>
              </a:spcBef>
            </a:pPr>
            <a:r>
              <a:rPr lang="en-US" sz="3230" dirty="0" err="1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rPr>
              <a:t>Университет</a:t>
            </a:r>
            <a:r>
              <a:rPr lang="en-US" sz="3230" dirty="0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rPr>
              <a:t> </a:t>
            </a:r>
            <a:r>
              <a:rPr lang="en-US" sz="3230" dirty="0" err="1">
                <a:solidFill>
                  <a:srgbClr val="243C8E"/>
                </a:solidFill>
                <a:latin typeface="Montserrat"/>
                <a:hlinkClick r:id="rId8" tooltip="https://docs.google.com/spreadsheets/d/1DUF2isFWsqVSYhbaACYtbgcLi_YjDqpE3GLQIVgkKQg/edit#gid=69851113"/>
              </a:rPr>
              <a:t>Лас-Тунас</a:t>
            </a:r>
            <a:endParaRPr lang="en-US" sz="3230" dirty="0">
              <a:solidFill>
                <a:srgbClr val="243C8E"/>
              </a:solidFill>
              <a:latin typeface="Montserrat"/>
              <a:hlinkClick r:id="rId8" tooltip="https://docs.google.com/spreadsheets/d/1DUF2isFWsqVSYhbaACYtbgcLi_YjDqpE3GLQIVgkKQg/edit#gid=69851113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0273" y="-1181674"/>
            <a:ext cx="6850948" cy="3250915"/>
            <a:chOff x="0" y="0"/>
            <a:chExt cx="1804365" cy="8562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4365" cy="856208"/>
            </a:xfrm>
            <a:custGeom>
              <a:avLst/>
              <a:gdLst/>
              <a:ahLst/>
              <a:cxnLst/>
              <a:rect l="l" t="t" r="r" b="b"/>
              <a:pathLst>
                <a:path w="1804365" h="856208">
                  <a:moveTo>
                    <a:pt x="0" y="0"/>
                  </a:moveTo>
                  <a:lnTo>
                    <a:pt x="1804365" y="0"/>
                  </a:lnTo>
                  <a:lnTo>
                    <a:pt x="1804365" y="856208"/>
                  </a:lnTo>
                  <a:lnTo>
                    <a:pt x="0" y="856208"/>
                  </a:lnTo>
                  <a:close/>
                </a:path>
              </a:pathLst>
            </a:custGeom>
            <a:solidFill>
              <a:srgbClr val="1ABCE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804365" cy="884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98605" y="0"/>
            <a:ext cx="5573191" cy="1979282"/>
          </a:xfrm>
          <a:custGeom>
            <a:avLst/>
            <a:gdLst/>
            <a:ahLst/>
            <a:cxnLst/>
            <a:rect l="l" t="t" r="r" b="b"/>
            <a:pathLst>
              <a:path w="5573191" h="1979282">
                <a:moveTo>
                  <a:pt x="0" y="0"/>
                </a:moveTo>
                <a:lnTo>
                  <a:pt x="5573191" y="0"/>
                </a:lnTo>
                <a:lnTo>
                  <a:pt x="5573191" y="1979282"/>
                </a:lnTo>
                <a:lnTo>
                  <a:pt x="0" y="1979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26" t="-51973" r="-20949" b="-61671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610650" y="712042"/>
            <a:ext cx="3462996" cy="3462982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0459" r="-30459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817116" y="-101501"/>
            <a:ext cx="3462996" cy="3462982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9529" r="-39529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548614" y="3771193"/>
            <a:ext cx="3462996" cy="3462982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1583" r="-21583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144000" y="3090795"/>
            <a:ext cx="3006534" cy="3006522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4666" r="-24666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7059204" y="6097317"/>
            <a:ext cx="5489410" cy="3561255"/>
          </a:xfrm>
          <a:custGeom>
            <a:avLst/>
            <a:gdLst/>
            <a:ahLst/>
            <a:cxnLst/>
            <a:rect l="l" t="t" r="r" b="b"/>
            <a:pathLst>
              <a:path w="5489410" h="3561255">
                <a:moveTo>
                  <a:pt x="0" y="0"/>
                </a:moveTo>
                <a:lnTo>
                  <a:pt x="5489410" y="0"/>
                </a:lnTo>
                <a:lnTo>
                  <a:pt x="5489410" y="3561254"/>
                </a:lnTo>
                <a:lnTo>
                  <a:pt x="0" y="35612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07755" y="6689326"/>
            <a:ext cx="4754891" cy="3176267"/>
          </a:xfrm>
          <a:custGeom>
            <a:avLst/>
            <a:gdLst/>
            <a:ahLst/>
            <a:cxnLst/>
            <a:rect l="l" t="t" r="r" b="b"/>
            <a:pathLst>
              <a:path w="4754891" h="3176267">
                <a:moveTo>
                  <a:pt x="0" y="0"/>
                </a:moveTo>
                <a:lnTo>
                  <a:pt x="4754891" y="0"/>
                </a:lnTo>
                <a:lnTo>
                  <a:pt x="4754891" y="3176267"/>
                </a:lnTo>
                <a:lnTo>
                  <a:pt x="0" y="31762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65226" y="5410829"/>
            <a:ext cx="8178724" cy="964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876"/>
              </a:lnSpc>
              <a:spcBef>
                <a:spcPct val="0"/>
              </a:spcBef>
            </a:pPr>
            <a:r>
              <a:rPr lang="en-US" sz="3230">
                <a:solidFill>
                  <a:srgbClr val="243C8E"/>
                </a:solidFill>
                <a:latin typeface="Montserrat"/>
                <a:hlinkClick r:id="rId9" tooltip="https://docs.google.com/spreadsheets/d/1DUF2isFWsqVSYhbaACYtbgcLi_YjDqpE3GLQIVgkKQg/edit#gid=69851113"/>
              </a:rPr>
              <a:t>Сентябрь 2023 г.: конференция «UCIENCIA 2023»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59204" y="272334"/>
            <a:ext cx="3949931" cy="143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031"/>
              </a:lnSpc>
              <a:spcBef>
                <a:spcPct val="0"/>
              </a:spcBef>
            </a:pPr>
            <a:r>
              <a:rPr lang="en-US" sz="8359">
                <a:solidFill>
                  <a:srgbClr val="1ABCEE"/>
                </a:solidFill>
                <a:latin typeface="Arial Bold"/>
              </a:rPr>
              <a:t>КУБА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8605" y="2602383"/>
            <a:ext cx="8178724" cy="2665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0069" lvl="1" indent="-255034">
              <a:lnSpc>
                <a:spcPts val="3071"/>
              </a:lnSpc>
              <a:buFont typeface="Arial"/>
              <a:buChar char="•"/>
            </a:pPr>
            <a:r>
              <a:rPr lang="en-US" sz="2362">
                <a:solidFill>
                  <a:srgbClr val="243C8E"/>
                </a:solidFill>
                <a:latin typeface="Montserrat"/>
                <a:hlinkClick r:id="rId9" tooltip="https://docs.google.com/spreadsheets/d/1DUF2isFWsqVSYhbaACYtbgcLi_YjDqpE3GLQIVgkKQg/edit#gid=69851113"/>
              </a:rPr>
              <a:t> Российско-кубинская межправительственная комиссия по торгово-экономическому и научно-техническому сотрудничеству</a:t>
            </a:r>
          </a:p>
          <a:p>
            <a:pPr>
              <a:lnSpc>
                <a:spcPts val="3071"/>
              </a:lnSpc>
            </a:pPr>
            <a:endParaRPr lang="en-US" sz="2362">
              <a:solidFill>
                <a:srgbClr val="243C8E"/>
              </a:solidFill>
              <a:latin typeface="Montserrat"/>
              <a:hlinkClick r:id="rId9" tooltip="https://docs.google.com/spreadsheets/d/1DUF2isFWsqVSYhbaACYtbgcLi_YjDqpE3GLQIVgkKQg/edit#gid=69851113"/>
            </a:endParaRPr>
          </a:p>
          <a:p>
            <a:pPr marL="510069" lvl="1" indent="-255034">
              <a:lnSpc>
                <a:spcPts val="3071"/>
              </a:lnSpc>
              <a:buFont typeface="Arial"/>
              <a:buChar char="•"/>
            </a:pPr>
            <a:r>
              <a:rPr lang="en-US" sz="2362">
                <a:solidFill>
                  <a:srgbClr val="243C8E"/>
                </a:solidFill>
                <a:latin typeface="Montserrat"/>
              </a:rPr>
              <a:t>Комплексная программа стажировок кубинских студентов на территории РФ «Стажировка в России – шаг успеху» (совместно с ЮФУ)</a:t>
            </a:r>
            <a:r>
              <a:rPr lang="en-US" sz="2362">
                <a:solidFill>
                  <a:srgbClr val="243C8E"/>
                </a:solidFill>
                <a:latin typeface="Montserrat"/>
                <a:hlinkClick r:id="rId9" tooltip="https://docs.google.com/spreadsheets/d/1DUF2isFWsqVSYhbaACYtbgcLi_YjDqpE3GLQIVgkKQg/edit#gid=69851113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8605" y="2125851"/>
            <a:ext cx="8178724" cy="964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6"/>
              </a:lnSpc>
            </a:pPr>
            <a:r>
              <a:rPr lang="en-US" sz="3230">
                <a:solidFill>
                  <a:srgbClr val="243C8E"/>
                </a:solidFill>
                <a:latin typeface="Montserrat"/>
                <a:hlinkClick r:id="rId9" tooltip="https://docs.google.com/spreadsheets/d/1DUF2isFWsqVSYhbaACYtbgcLi_YjDqpE3GLQIVgkKQg/edit#gid=69851113"/>
              </a:rPr>
              <a:t>Май 2023 г.: </a:t>
            </a:r>
          </a:p>
          <a:p>
            <a:pPr marL="0" lvl="0" indent="0">
              <a:lnSpc>
                <a:spcPts val="3876"/>
              </a:lnSpc>
              <a:spcBef>
                <a:spcPct val="0"/>
              </a:spcBef>
            </a:pPr>
            <a:endParaRPr lang="en-US" sz="3230">
              <a:solidFill>
                <a:srgbClr val="243C8E"/>
              </a:solidFill>
              <a:latin typeface="Montserrat"/>
              <a:hlinkClick r:id="rId9" tooltip="https://docs.google.com/spreadsheets/d/1DUF2isFWsqVSYhbaACYtbgcLi_YjDqpE3GLQIVgkKQg/edit#gid=69851113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864704" y="8632652"/>
            <a:ext cx="4404121" cy="1025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80"/>
              </a:lnSpc>
              <a:spcBef>
                <a:spcPct val="0"/>
              </a:spcBef>
            </a:pPr>
            <a:r>
              <a:rPr lang="en-US" sz="3400">
                <a:solidFill>
                  <a:srgbClr val="243C8E"/>
                </a:solidFill>
                <a:latin typeface="Montserrat"/>
              </a:rPr>
              <a:t>Форум ректоров “Россия-Куба”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inguanet.ru/upload/iblock/282/uwlign4des5x2e2i0zzce96pq1253qp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57500"/>
            <a:ext cx="8686800" cy="57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inguanet.ru/upload/iblock/96a/l61937m2k0rfs6eb0bchlxvhq8r2yf9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2857500"/>
            <a:ext cx="8458200" cy="594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linguanet.ru/upload/iblock/282/uwlign4des5x2e2i0zzce96pq1253qp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09900"/>
            <a:ext cx="9144000" cy="57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Презентация совместного студенческого проекта </a:t>
            </a:r>
            <a:br>
              <a:rPr lang="ru-RU" dirty="0" smtClean="0"/>
            </a:br>
            <a:r>
              <a:rPr lang="ru-RU" dirty="0" smtClean="0"/>
              <a:t>«Куба-Россия глазами студентов»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396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0273" y="-1181674"/>
            <a:ext cx="6850948" cy="3250915"/>
            <a:chOff x="0" y="0"/>
            <a:chExt cx="1804365" cy="8562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4365" cy="856208"/>
            </a:xfrm>
            <a:custGeom>
              <a:avLst/>
              <a:gdLst/>
              <a:ahLst/>
              <a:cxnLst/>
              <a:rect l="l" t="t" r="r" b="b"/>
              <a:pathLst>
                <a:path w="1804365" h="856208">
                  <a:moveTo>
                    <a:pt x="0" y="0"/>
                  </a:moveTo>
                  <a:lnTo>
                    <a:pt x="1804365" y="0"/>
                  </a:lnTo>
                  <a:lnTo>
                    <a:pt x="1804365" y="856208"/>
                  </a:lnTo>
                  <a:lnTo>
                    <a:pt x="0" y="856208"/>
                  </a:lnTo>
                  <a:close/>
                </a:path>
              </a:pathLst>
            </a:custGeom>
            <a:solidFill>
              <a:srgbClr val="1ABCE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804365" cy="884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98605" y="0"/>
            <a:ext cx="5573191" cy="1979282"/>
          </a:xfrm>
          <a:custGeom>
            <a:avLst/>
            <a:gdLst/>
            <a:ahLst/>
            <a:cxnLst/>
            <a:rect l="l" t="t" r="r" b="b"/>
            <a:pathLst>
              <a:path w="5573191" h="1979282">
                <a:moveTo>
                  <a:pt x="0" y="0"/>
                </a:moveTo>
                <a:lnTo>
                  <a:pt x="5573191" y="0"/>
                </a:lnTo>
                <a:lnTo>
                  <a:pt x="5573191" y="1979282"/>
                </a:lnTo>
                <a:lnTo>
                  <a:pt x="0" y="1979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26" t="-51973" r="-20949" b="-6167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874885" y="7336796"/>
            <a:ext cx="4413115" cy="2950204"/>
          </a:xfrm>
          <a:custGeom>
            <a:avLst/>
            <a:gdLst/>
            <a:ahLst/>
            <a:cxnLst/>
            <a:rect l="l" t="t" r="r" b="b"/>
            <a:pathLst>
              <a:path w="4413115" h="2950204">
                <a:moveTo>
                  <a:pt x="0" y="0"/>
                </a:moveTo>
                <a:lnTo>
                  <a:pt x="4413115" y="0"/>
                </a:lnTo>
                <a:lnTo>
                  <a:pt x="4413115" y="2950204"/>
                </a:lnTo>
                <a:lnTo>
                  <a:pt x="0" y="2950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670477" y="8173936"/>
            <a:ext cx="7391248" cy="1084364"/>
            <a:chOff x="0" y="0"/>
            <a:chExt cx="9854997" cy="1445818"/>
          </a:xfrm>
        </p:grpSpPr>
        <p:sp>
          <p:nvSpPr>
            <p:cNvPr id="8" name="Freeform 8"/>
            <p:cNvSpPr/>
            <p:nvPr/>
          </p:nvSpPr>
          <p:spPr>
            <a:xfrm>
              <a:off x="8409179" y="0"/>
              <a:ext cx="1445818" cy="1445818"/>
            </a:xfrm>
            <a:custGeom>
              <a:avLst/>
              <a:gdLst/>
              <a:ahLst/>
              <a:cxnLst/>
              <a:rect l="l" t="t" r="r" b="b"/>
              <a:pathLst>
                <a:path w="1445818" h="1445818">
                  <a:moveTo>
                    <a:pt x="0" y="0"/>
                  </a:moveTo>
                  <a:lnTo>
                    <a:pt x="1445818" y="0"/>
                  </a:lnTo>
                  <a:lnTo>
                    <a:pt x="1445818" y="1445818"/>
                  </a:lnTo>
                  <a:lnTo>
                    <a:pt x="0" y="144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05133" y="0"/>
              <a:ext cx="1445818" cy="1445818"/>
            </a:xfrm>
            <a:custGeom>
              <a:avLst/>
              <a:gdLst/>
              <a:ahLst/>
              <a:cxnLst/>
              <a:rect l="l" t="t" r="r" b="b"/>
              <a:pathLst>
                <a:path w="1445818" h="1445818">
                  <a:moveTo>
                    <a:pt x="0" y="0"/>
                  </a:moveTo>
                  <a:lnTo>
                    <a:pt x="1445819" y="0"/>
                  </a:lnTo>
                  <a:lnTo>
                    <a:pt x="1445819" y="1445818"/>
                  </a:lnTo>
                  <a:lnTo>
                    <a:pt x="0" y="144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405133" cy="1405133"/>
            </a:xfrm>
            <a:custGeom>
              <a:avLst/>
              <a:gdLst/>
              <a:ahLst/>
              <a:cxnLst/>
              <a:rect l="l" t="t" r="r" b="b"/>
              <a:pathLst>
                <a:path w="1405133" h="1405133">
                  <a:moveTo>
                    <a:pt x="0" y="0"/>
                  </a:moveTo>
                  <a:lnTo>
                    <a:pt x="1405133" y="0"/>
                  </a:lnTo>
                  <a:lnTo>
                    <a:pt x="1405133" y="1405133"/>
                  </a:lnTo>
                  <a:lnTo>
                    <a:pt x="0" y="1405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004046" y="0"/>
              <a:ext cx="1405133" cy="1405133"/>
            </a:xfrm>
            <a:custGeom>
              <a:avLst/>
              <a:gdLst/>
              <a:ahLst/>
              <a:cxnLst/>
              <a:rect l="l" t="t" r="r" b="b"/>
              <a:pathLst>
                <a:path w="1405133" h="1405133">
                  <a:moveTo>
                    <a:pt x="0" y="0"/>
                  </a:moveTo>
                  <a:lnTo>
                    <a:pt x="1405133" y="0"/>
                  </a:lnTo>
                  <a:lnTo>
                    <a:pt x="1405133" y="1405133"/>
                  </a:lnTo>
                  <a:lnTo>
                    <a:pt x="0" y="1405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661218" y="0"/>
              <a:ext cx="1362554" cy="1405133"/>
            </a:xfrm>
            <a:custGeom>
              <a:avLst/>
              <a:gdLst/>
              <a:ahLst/>
              <a:cxnLst/>
              <a:rect l="l" t="t" r="r" b="b"/>
              <a:pathLst>
                <a:path w="1362554" h="1405133">
                  <a:moveTo>
                    <a:pt x="0" y="0"/>
                  </a:moveTo>
                  <a:lnTo>
                    <a:pt x="1362554" y="0"/>
                  </a:lnTo>
                  <a:lnTo>
                    <a:pt x="1362554" y="1405133"/>
                  </a:lnTo>
                  <a:lnTo>
                    <a:pt x="0" y="1405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4256085" y="0"/>
              <a:ext cx="1405133" cy="1405133"/>
            </a:xfrm>
            <a:custGeom>
              <a:avLst/>
              <a:gdLst/>
              <a:ahLst/>
              <a:cxnLst/>
              <a:rect l="l" t="t" r="r" b="b"/>
              <a:pathLst>
                <a:path w="1405133" h="1405133">
                  <a:moveTo>
                    <a:pt x="0" y="0"/>
                  </a:moveTo>
                  <a:lnTo>
                    <a:pt x="1405133" y="0"/>
                  </a:lnTo>
                  <a:lnTo>
                    <a:pt x="1405133" y="1405133"/>
                  </a:lnTo>
                  <a:lnTo>
                    <a:pt x="0" y="1405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850952" y="0"/>
              <a:ext cx="1425476" cy="1425476"/>
            </a:xfrm>
            <a:custGeom>
              <a:avLst/>
              <a:gdLst/>
              <a:ahLst/>
              <a:cxnLst/>
              <a:rect l="l" t="t" r="r" b="b"/>
              <a:pathLst>
                <a:path w="1425476" h="1425476">
                  <a:moveTo>
                    <a:pt x="0" y="0"/>
                  </a:moveTo>
                  <a:lnTo>
                    <a:pt x="1425475" y="0"/>
                  </a:lnTo>
                  <a:lnTo>
                    <a:pt x="1425475" y="1425476"/>
                  </a:lnTo>
                  <a:lnTo>
                    <a:pt x="0" y="1425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5774238" y="17970"/>
            <a:ext cx="2306383" cy="1943341"/>
          </a:xfrm>
          <a:custGeom>
            <a:avLst/>
            <a:gdLst/>
            <a:ahLst/>
            <a:cxnLst/>
            <a:rect l="l" t="t" r="r" b="b"/>
            <a:pathLst>
              <a:path w="2306383" h="1943341">
                <a:moveTo>
                  <a:pt x="0" y="0"/>
                </a:moveTo>
                <a:lnTo>
                  <a:pt x="2306383" y="0"/>
                </a:lnTo>
                <a:lnTo>
                  <a:pt x="2306383" y="1943341"/>
                </a:lnTo>
                <a:lnTo>
                  <a:pt x="0" y="194334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58714" y="3739428"/>
            <a:ext cx="10589024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243C8E"/>
                </a:solidFill>
                <a:latin typeface="Montserrat"/>
                <a:hlinkClick r:id="rId12" tooltip="https://docs.google.com/spreadsheets/d/1DUF2isFWsqVSYhbaACYtbgcLi_YjDqpE3GLQIVgkKQg/edit#gid=69851113"/>
              </a:rPr>
              <a:t>«Русский язык – новые возможности стран Латинской Америки»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72532" y="399091"/>
            <a:ext cx="8132610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3"/>
              </a:lnSpc>
              <a:spcBef>
                <a:spcPct val="0"/>
              </a:spcBef>
            </a:pPr>
            <a:r>
              <a:rPr lang="en-US" sz="3903">
                <a:solidFill>
                  <a:srgbClr val="243C8E"/>
                </a:solidFill>
                <a:latin typeface="Montserrat Bold"/>
                <a:hlinkClick r:id="rId12" tooltip="https://docs.google.com/spreadsheets/d/1DUF2isFWsqVSYhbaACYtbgcLi_YjDqpE3GLQIVgkKQg/edit#gid=69851113"/>
              </a:rPr>
              <a:t>Интенсивный курс повышения квалификации</a:t>
            </a:r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0616516" y="3928884"/>
            <a:ext cx="3517920" cy="3517905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-29700" r="-29700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3918913" y="2179235"/>
            <a:ext cx="3340387" cy="3340373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t="-16666" b="-16666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301272" y="8026784"/>
            <a:ext cx="15780171" cy="44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0"/>
              </a:lnSpc>
            </a:pPr>
            <a:r>
              <a:rPr lang="en-US" sz="2838">
                <a:solidFill>
                  <a:srgbClr val="243C8E"/>
                </a:solidFill>
                <a:latin typeface="Montserrat"/>
              </a:rPr>
              <a:t>Спикеры: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98605" y="5069922"/>
            <a:ext cx="9639242" cy="22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9630" lvl="1" indent="-304815">
              <a:lnSpc>
                <a:spcPts val="3670"/>
              </a:lnSpc>
              <a:buFont typeface="Arial"/>
              <a:buChar char="•"/>
            </a:pPr>
            <a:r>
              <a:rPr lang="en-US" sz="2823">
                <a:solidFill>
                  <a:srgbClr val="FF914D"/>
                </a:solidFill>
                <a:latin typeface="Montserrat Bold"/>
                <a:hlinkClick r:id="rId12" tooltip="https://docs.google.com/spreadsheets/d/1DUF2isFWsqVSYhbaACYtbgcLi_YjDqpE3GLQIVgkKQg/edit#gid=69851113"/>
              </a:rPr>
              <a:t>16-17 ноября 2023 </a:t>
            </a:r>
          </a:p>
          <a:p>
            <a:pPr>
              <a:lnSpc>
                <a:spcPts val="3670"/>
              </a:lnSpc>
            </a:pPr>
            <a:r>
              <a:rPr lang="en-US" sz="2823">
                <a:solidFill>
                  <a:srgbClr val="243C8E"/>
                </a:solidFill>
                <a:latin typeface="Montserrat"/>
              </a:rPr>
              <a:t>       очно и онлайн на базе университета Гаваны</a:t>
            </a:r>
          </a:p>
          <a:p>
            <a:pPr marL="609630" lvl="1" indent="-304815">
              <a:lnSpc>
                <a:spcPts val="3670"/>
              </a:lnSpc>
              <a:buFont typeface="Arial"/>
              <a:buChar char="•"/>
            </a:pPr>
            <a:r>
              <a:rPr lang="en-US" sz="2823">
                <a:solidFill>
                  <a:srgbClr val="FF914D"/>
                </a:solidFill>
                <a:latin typeface="Montserrat Bold"/>
              </a:rPr>
              <a:t>20-21 ноября 2023 </a:t>
            </a:r>
          </a:p>
          <a:p>
            <a:pPr>
              <a:lnSpc>
                <a:spcPts val="3670"/>
              </a:lnSpc>
            </a:pPr>
            <a:r>
              <a:rPr lang="en-US" sz="2823">
                <a:solidFill>
                  <a:srgbClr val="243C8E"/>
                </a:solidFill>
                <a:latin typeface="Montserrat"/>
              </a:rPr>
              <a:t>      очно и онлайн на базе </a:t>
            </a:r>
          </a:p>
          <a:p>
            <a:pPr>
              <a:lnSpc>
                <a:spcPts val="3670"/>
              </a:lnSpc>
            </a:pPr>
            <a:r>
              <a:rPr lang="en-US" sz="2823">
                <a:solidFill>
                  <a:srgbClr val="243C8E"/>
                </a:solidFill>
                <a:latin typeface="Montserrat"/>
              </a:rPr>
              <a:t>      Боливарианского университета Венесуэлы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58714" y="2467816"/>
            <a:ext cx="11809439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8"/>
              </a:lnSpc>
            </a:pPr>
            <a:r>
              <a:rPr lang="en-US" sz="3231">
                <a:solidFill>
                  <a:srgbClr val="243C8E"/>
                </a:solidFill>
                <a:latin typeface="Montserrat"/>
                <a:hlinkClick r:id="rId12" tooltip="https://docs.google.com/spreadsheets/d/1DUF2isFWsqVSYhbaACYtbgcLi_YjDqpE3GLQIVgkKQg/edit#gid=69851113"/>
              </a:rPr>
              <a:t>Грант Министерства просвещения РФ, </a:t>
            </a:r>
          </a:p>
          <a:p>
            <a:pPr>
              <a:lnSpc>
                <a:spcPts val="3878"/>
              </a:lnSpc>
              <a:spcBef>
                <a:spcPct val="0"/>
              </a:spcBef>
            </a:pPr>
            <a:r>
              <a:rPr lang="en-US" sz="3231">
                <a:solidFill>
                  <a:srgbClr val="243C8E"/>
                </a:solidFill>
                <a:latin typeface="Montserrat"/>
                <a:hlinkClick r:id="rId12" tooltip="https://docs.google.com/spreadsheets/d/1DUF2isFWsqVSYhbaACYtbgcLi_YjDqpE3GLQIVgkKQg/edit#gid=69851113"/>
              </a:rPr>
              <a:t>при поддержке Посольства РФ и Россотрудничества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C375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488</Words>
  <Application>Microsoft Office PowerPoint</Application>
  <PresentationFormat>Произвольный</PresentationFormat>
  <Paragraphs>139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15</vt:i4>
      </vt:variant>
    </vt:vector>
  </HeadingPairs>
  <TitlesOfParts>
    <vt:vector size="31" baseType="lpstr">
      <vt:lpstr>Arial Bold</vt:lpstr>
      <vt:lpstr>Arial</vt:lpstr>
      <vt:lpstr>Calibri</vt:lpstr>
      <vt:lpstr>Basis Grotesque Pro</vt:lpstr>
      <vt:lpstr>Calibri Light</vt:lpstr>
      <vt:lpstr>Wingdings</vt:lpstr>
      <vt:lpstr>Roboto</vt:lpstr>
      <vt:lpstr>Montserrat</vt:lpstr>
      <vt:lpstr>Symbol</vt:lpstr>
      <vt:lpstr>DejaVu Sans</vt:lpstr>
      <vt:lpstr>Roboto Black</vt:lpstr>
      <vt:lpstr>Montserrat Bold</vt:lpstr>
      <vt:lpstr>Office Theme</vt:lpstr>
      <vt:lpstr>1_Office Theme</vt:lpstr>
      <vt:lpstr>Тема Office</vt:lpstr>
      <vt:lpstr>1_Тема Office</vt:lpstr>
      <vt:lpstr> </vt:lpstr>
      <vt:lpstr>Московский государственный лингвистический университет</vt:lpstr>
      <vt:lpstr>Подготовка кубинских специалистов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совместного студенческого проекта  «Куба-Россия глазами студентов»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МГЛУ</dc:title>
  <dc:creator>User</dc:creator>
  <cp:lastModifiedBy>Учетная запись Майкрософт</cp:lastModifiedBy>
  <cp:revision>16</cp:revision>
  <dcterms:created xsi:type="dcterms:W3CDTF">2006-08-16T00:00:00Z</dcterms:created>
  <dcterms:modified xsi:type="dcterms:W3CDTF">2024-04-18T00:24:42Z</dcterms:modified>
  <dc:identifier>DAFzxW3xjWE</dc:identifier>
</cp:coreProperties>
</file>