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57" r:id="rId4"/>
    <p:sldId id="258" r:id="rId5"/>
    <p:sldId id="260" r:id="rId6"/>
    <p:sldId id="262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A0000"/>
    <a:srgbClr val="CC3300"/>
    <a:srgbClr val="ECBEBE"/>
    <a:srgbClr val="C00000"/>
    <a:srgbClr val="000000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277CE-4B4E-24E4-CFD2-B93A6B69AE6D}" v="1" dt="2024-02-26T11:31:36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52F39-83EB-4629-BD15-DE630653C00F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3C84E-DA6A-4C7B-A4C9-EE65B64EB2AD}">
      <dgm:prSet phldrT="[Текст]" custT="1"/>
      <dgm:spPr/>
      <dgm:t>
        <a:bodyPr/>
        <a:lstStyle/>
        <a:p>
          <a:r>
            <a:rPr lang="en-US" sz="28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9408BD-D2C7-479C-ACB1-A7D9D642F378}" type="parTrans" cxnId="{358B9ADD-C854-478A-B3A2-C3F95B3C2EAC}">
      <dgm:prSet/>
      <dgm:spPr/>
      <dgm:t>
        <a:bodyPr/>
        <a:lstStyle/>
        <a:p>
          <a:endParaRPr lang="ru-RU" sz="2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19E292-1E6A-43C1-B56E-F3DE7A950370}" type="sibTrans" cxnId="{358B9ADD-C854-478A-B3A2-C3F95B3C2EAC}">
      <dgm:prSet/>
      <dgm:spPr/>
      <dgm:t>
        <a:bodyPr/>
        <a:lstStyle/>
        <a:p>
          <a:endParaRPr lang="ru-RU" sz="2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E9CBE8-B73F-4752-A548-73DD72979EF7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358</a:t>
          </a:r>
          <a:r>
            <a:rPr lang="ru-RU" sz="2800" dirty="0" smtClean="0">
              <a:latin typeface="Segoe UI" panose="020B0502040204020203" pitchFamily="34" charset="0"/>
              <a:cs typeface="Segoe UI" panose="020B0502040204020203" pitchFamily="34" charset="0"/>
            </a:rPr>
            <a:t> студентов изучают  испанский язык, </a:t>
          </a:r>
          <a:r>
            <a:rPr lang="ru-RU" sz="2800" b="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22</a:t>
          </a:r>
          <a:r>
            <a:rPr lang="ru-RU" sz="2800" dirty="0" smtClean="0">
              <a:latin typeface="Segoe UI" panose="020B0502040204020203" pitchFamily="34" charset="0"/>
              <a:cs typeface="Segoe UI" panose="020B0502040204020203" pitchFamily="34" charset="0"/>
            </a:rPr>
            <a:t> - португальский язык</a:t>
          </a:r>
          <a:endParaRPr lang="ru-RU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7604AAE-0205-48D1-BC6B-56B6F1F43050}" type="sibTrans" cxnId="{0B6B50CC-29B4-4423-A8A9-49C24B205CD3}">
      <dgm:prSet/>
      <dgm:spPr/>
      <dgm:t>
        <a:bodyPr/>
        <a:lstStyle/>
        <a:p>
          <a:endParaRPr lang="ru-RU" sz="2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C3A60B-6912-47D6-BD4F-06ABB1ED3BDD}" type="parTrans" cxnId="{0B6B50CC-29B4-4423-A8A9-49C24B205CD3}">
      <dgm:prSet/>
      <dgm:spPr/>
      <dgm:t>
        <a:bodyPr/>
        <a:lstStyle/>
        <a:p>
          <a:endParaRPr lang="ru-RU" sz="2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9A0EEF3-B2FA-429C-95D8-D8043A0321F4}">
      <dgm:prSet phldrT="[Текст]" custT="1"/>
      <dgm:spPr/>
      <dgm:t>
        <a:bodyPr/>
        <a:lstStyle/>
        <a:p>
          <a:r>
            <a:rPr lang="ru-RU" sz="2800" dirty="0" smtClean="0">
              <a:latin typeface="Segoe UI" panose="020B0502040204020203" pitchFamily="34" charset="0"/>
              <a:cs typeface="Segoe UI" panose="020B0502040204020203" pitchFamily="34" charset="0"/>
            </a:rPr>
            <a:t>Культуру и языки стран Латинской Америки преподают </a:t>
          </a:r>
          <a:r>
            <a:rPr lang="ru-RU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носители</a:t>
          </a:r>
        </a:p>
      </dgm:t>
    </dgm:pt>
    <dgm:pt modelId="{2D05904E-786F-4C5B-AB19-BD32B2FA0881}" type="parTrans" cxnId="{6F4615F8-0AC1-402D-861D-2C344797D03F}">
      <dgm:prSet/>
      <dgm:spPr/>
      <dgm:t>
        <a:bodyPr/>
        <a:lstStyle/>
        <a:p>
          <a:endParaRPr lang="ru-RU"/>
        </a:p>
      </dgm:t>
    </dgm:pt>
    <dgm:pt modelId="{8BF5CC7A-985A-45EE-ADAC-5FB051C172C4}" type="sibTrans" cxnId="{6F4615F8-0AC1-402D-861D-2C344797D03F}">
      <dgm:prSet/>
      <dgm:spPr/>
      <dgm:t>
        <a:bodyPr/>
        <a:lstStyle/>
        <a:p>
          <a:endParaRPr lang="ru-RU"/>
        </a:p>
      </dgm:t>
    </dgm:pt>
    <dgm:pt modelId="{F5A4CFC4-BF2F-4985-A0AD-A48970F90627}">
      <dgm:prSet phldrT="[Текст]" custT="1"/>
      <dgm:spPr/>
      <dgm:t>
        <a:bodyPr/>
        <a:lstStyle/>
        <a:p>
          <a:r>
            <a:rPr lang="ru-RU" sz="2800" dirty="0" smtClean="0">
              <a:latin typeface="Segoe UI" panose="020B0502040204020203" pitchFamily="34" charset="0"/>
              <a:cs typeface="Segoe UI" panose="020B0502040204020203" pitchFamily="34" charset="0"/>
            </a:rPr>
            <a:t>В 2023-2024 гг. было проведено </a:t>
          </a:r>
          <a:r>
            <a:rPr lang="en-US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&gt;</a:t>
          </a:r>
          <a:r>
            <a:rPr lang="ru-RU" sz="28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15 </a:t>
          </a:r>
          <a:r>
            <a:rPr lang="ru-RU" sz="2800" dirty="0" smtClean="0">
              <a:latin typeface="Segoe UI" panose="020B0502040204020203" pitchFamily="34" charset="0"/>
              <a:cs typeface="Segoe UI" panose="020B0502040204020203" pitchFamily="34" charset="0"/>
            </a:rPr>
            <a:t>мероприятий, посвященных истории, культуре и языкам Латинской Америки</a:t>
          </a:r>
        </a:p>
      </dgm:t>
    </dgm:pt>
    <dgm:pt modelId="{D730E58C-5A3C-4762-9AE9-0610F941244F}" type="parTrans" cxnId="{A058BFF6-EF99-4517-87F5-693B13CBC369}">
      <dgm:prSet/>
      <dgm:spPr/>
      <dgm:t>
        <a:bodyPr/>
        <a:lstStyle/>
        <a:p>
          <a:endParaRPr lang="ru-RU"/>
        </a:p>
      </dgm:t>
    </dgm:pt>
    <dgm:pt modelId="{5EC04EDF-1BDD-4EA3-BD36-0470ADA7B20F}" type="sibTrans" cxnId="{A058BFF6-EF99-4517-87F5-693B13CBC369}">
      <dgm:prSet/>
      <dgm:spPr/>
      <dgm:t>
        <a:bodyPr/>
        <a:lstStyle/>
        <a:p>
          <a:endParaRPr lang="ru-RU"/>
        </a:p>
      </dgm:t>
    </dgm:pt>
    <dgm:pt modelId="{DCA45CC5-A0C1-4BEE-9646-2B60177D67BE}" type="pres">
      <dgm:prSet presAssocID="{CA352F39-83EB-4629-BD15-DE630653C0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DBB35D-85D9-4686-A059-E5269F222E82}" type="pres">
      <dgm:prSet presAssocID="{D7B3C84E-DA6A-4C7B-A4C9-EE65B64EB2AD}" presName="thickLine" presStyleLbl="alignNode1" presStyleIdx="0" presStyleCnt="1"/>
      <dgm:spPr/>
    </dgm:pt>
    <dgm:pt modelId="{858DD68A-003B-4197-B957-3597FCCFCB0B}" type="pres">
      <dgm:prSet presAssocID="{D7B3C84E-DA6A-4C7B-A4C9-EE65B64EB2AD}" presName="horz1" presStyleCnt="0"/>
      <dgm:spPr/>
    </dgm:pt>
    <dgm:pt modelId="{4650C612-934C-44DE-8255-70C5B0DA6026}" type="pres">
      <dgm:prSet presAssocID="{D7B3C84E-DA6A-4C7B-A4C9-EE65B64EB2AD}" presName="tx1" presStyleLbl="revTx" presStyleIdx="0" presStyleCnt="4" custFlipHor="1" custScaleX="7027"/>
      <dgm:spPr/>
      <dgm:t>
        <a:bodyPr/>
        <a:lstStyle/>
        <a:p>
          <a:endParaRPr lang="ru-RU"/>
        </a:p>
      </dgm:t>
    </dgm:pt>
    <dgm:pt modelId="{DE1406D1-B045-46DF-AA5D-9FAB3DF0C487}" type="pres">
      <dgm:prSet presAssocID="{D7B3C84E-DA6A-4C7B-A4C9-EE65B64EB2AD}" presName="vert1" presStyleCnt="0"/>
      <dgm:spPr/>
    </dgm:pt>
    <dgm:pt modelId="{46D936EE-337B-42E4-AA0F-A6D22FF6F6F6}" type="pres">
      <dgm:prSet presAssocID="{4AE9CBE8-B73F-4752-A548-73DD72979EF7}" presName="vertSpace2a" presStyleCnt="0"/>
      <dgm:spPr/>
    </dgm:pt>
    <dgm:pt modelId="{43F1A00F-D691-49F2-854F-7A5A9E0A73D7}" type="pres">
      <dgm:prSet presAssocID="{4AE9CBE8-B73F-4752-A548-73DD72979EF7}" presName="horz2" presStyleCnt="0"/>
      <dgm:spPr/>
    </dgm:pt>
    <dgm:pt modelId="{6B113FA4-C7F4-473A-9B97-455B5BD0F71D}" type="pres">
      <dgm:prSet presAssocID="{4AE9CBE8-B73F-4752-A548-73DD72979EF7}" presName="horzSpace2" presStyleCnt="0"/>
      <dgm:spPr/>
    </dgm:pt>
    <dgm:pt modelId="{3385847D-36DC-43CA-B7AD-DA4CE361A37D}" type="pres">
      <dgm:prSet presAssocID="{4AE9CBE8-B73F-4752-A548-73DD72979EF7}" presName="tx2" presStyleLbl="revTx" presStyleIdx="1" presStyleCnt="4" custScaleX="131101" custScaleY="77667"/>
      <dgm:spPr/>
      <dgm:t>
        <a:bodyPr/>
        <a:lstStyle/>
        <a:p>
          <a:endParaRPr lang="ru-RU"/>
        </a:p>
      </dgm:t>
    </dgm:pt>
    <dgm:pt modelId="{3164437F-0F7B-47DA-B44A-0E3E772C5704}" type="pres">
      <dgm:prSet presAssocID="{4AE9CBE8-B73F-4752-A548-73DD72979EF7}" presName="vert2" presStyleCnt="0"/>
      <dgm:spPr/>
    </dgm:pt>
    <dgm:pt modelId="{858D58AC-D987-4069-A55C-05BBCDE3A553}" type="pres">
      <dgm:prSet presAssocID="{4AE9CBE8-B73F-4752-A548-73DD72979EF7}" presName="thinLine2b" presStyleLbl="callout" presStyleIdx="0" presStyleCnt="3"/>
      <dgm:spPr>
        <a:ln>
          <a:solidFill>
            <a:schemeClr val="bg1">
              <a:lumMod val="65000"/>
            </a:schemeClr>
          </a:solidFill>
        </a:ln>
      </dgm:spPr>
    </dgm:pt>
    <dgm:pt modelId="{82D8C5C3-FD1A-4834-9F9A-49C4949DF394}" type="pres">
      <dgm:prSet presAssocID="{4AE9CBE8-B73F-4752-A548-73DD72979EF7}" presName="vertSpace2b" presStyleCnt="0"/>
      <dgm:spPr/>
    </dgm:pt>
    <dgm:pt modelId="{AB88A6AC-7058-4426-8560-A85239A81854}" type="pres">
      <dgm:prSet presAssocID="{49A0EEF3-B2FA-429C-95D8-D8043A0321F4}" presName="horz2" presStyleCnt="0"/>
      <dgm:spPr/>
    </dgm:pt>
    <dgm:pt modelId="{B1E3CE64-3BE2-4255-9447-57727B629838}" type="pres">
      <dgm:prSet presAssocID="{49A0EEF3-B2FA-429C-95D8-D8043A0321F4}" presName="horzSpace2" presStyleCnt="0"/>
      <dgm:spPr/>
    </dgm:pt>
    <dgm:pt modelId="{96168627-CA84-4021-8767-07E293CC80DC}" type="pres">
      <dgm:prSet presAssocID="{49A0EEF3-B2FA-429C-95D8-D8043A0321F4}" presName="tx2" presStyleLbl="revTx" presStyleIdx="2" presStyleCnt="4" custScaleX="134897" custScaleY="83556"/>
      <dgm:spPr/>
      <dgm:t>
        <a:bodyPr/>
        <a:lstStyle/>
        <a:p>
          <a:endParaRPr lang="ru-RU"/>
        </a:p>
      </dgm:t>
    </dgm:pt>
    <dgm:pt modelId="{468F880B-8479-460A-9BA3-8C23C839C323}" type="pres">
      <dgm:prSet presAssocID="{49A0EEF3-B2FA-429C-95D8-D8043A0321F4}" presName="vert2" presStyleCnt="0"/>
      <dgm:spPr/>
    </dgm:pt>
    <dgm:pt modelId="{7BCDF5B6-60B4-4FD2-BB2B-FF9CBA458FAE}" type="pres">
      <dgm:prSet presAssocID="{49A0EEF3-B2FA-429C-95D8-D8043A0321F4}" presName="thinLine2b" presStyleLbl="callout" presStyleIdx="1" presStyleCnt="3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062337DF-B396-4EC6-8CD8-EFCDC9A6E8DD}" type="pres">
      <dgm:prSet presAssocID="{49A0EEF3-B2FA-429C-95D8-D8043A0321F4}" presName="vertSpace2b" presStyleCnt="0"/>
      <dgm:spPr/>
    </dgm:pt>
    <dgm:pt modelId="{0BB2B6EB-0866-4013-8A66-FC57A8E2B9D8}" type="pres">
      <dgm:prSet presAssocID="{F5A4CFC4-BF2F-4985-A0AD-A48970F90627}" presName="horz2" presStyleCnt="0"/>
      <dgm:spPr/>
    </dgm:pt>
    <dgm:pt modelId="{4D81DA82-C60D-402C-BDA0-52831A712F3C}" type="pres">
      <dgm:prSet presAssocID="{F5A4CFC4-BF2F-4985-A0AD-A48970F90627}" presName="horzSpace2" presStyleCnt="0"/>
      <dgm:spPr/>
    </dgm:pt>
    <dgm:pt modelId="{238EA01A-CF5E-4636-A1C3-61ED1EC383DB}" type="pres">
      <dgm:prSet presAssocID="{F5A4CFC4-BF2F-4985-A0AD-A48970F90627}" presName="tx2" presStyleLbl="revTx" presStyleIdx="3" presStyleCnt="4" custScaleX="138625"/>
      <dgm:spPr/>
      <dgm:t>
        <a:bodyPr/>
        <a:lstStyle/>
        <a:p>
          <a:endParaRPr lang="ru-RU"/>
        </a:p>
      </dgm:t>
    </dgm:pt>
    <dgm:pt modelId="{91B23F23-80AE-4A08-9E94-F97105064699}" type="pres">
      <dgm:prSet presAssocID="{F5A4CFC4-BF2F-4985-A0AD-A48970F90627}" presName="vert2" presStyleCnt="0"/>
      <dgm:spPr/>
    </dgm:pt>
    <dgm:pt modelId="{C271F56C-3BE8-49C4-96F3-D5E0090212E9}" type="pres">
      <dgm:prSet presAssocID="{F5A4CFC4-BF2F-4985-A0AD-A48970F90627}" presName="thinLine2b" presStyleLbl="callout" presStyleIdx="2" presStyleCnt="3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9ABC9D3E-2357-46D1-A284-9F249A39B53F}" type="pres">
      <dgm:prSet presAssocID="{F5A4CFC4-BF2F-4985-A0AD-A48970F90627}" presName="vertSpace2b" presStyleCnt="0"/>
      <dgm:spPr/>
    </dgm:pt>
  </dgm:ptLst>
  <dgm:cxnLst>
    <dgm:cxn modelId="{358B9ADD-C854-478A-B3A2-C3F95B3C2EAC}" srcId="{CA352F39-83EB-4629-BD15-DE630653C00F}" destId="{D7B3C84E-DA6A-4C7B-A4C9-EE65B64EB2AD}" srcOrd="0" destOrd="0" parTransId="{689408BD-D2C7-479C-ACB1-A7D9D642F378}" sibTransId="{2C19E292-1E6A-43C1-B56E-F3DE7A950370}"/>
    <dgm:cxn modelId="{A058BFF6-EF99-4517-87F5-693B13CBC369}" srcId="{D7B3C84E-DA6A-4C7B-A4C9-EE65B64EB2AD}" destId="{F5A4CFC4-BF2F-4985-A0AD-A48970F90627}" srcOrd="2" destOrd="0" parTransId="{D730E58C-5A3C-4762-9AE9-0610F941244F}" sibTransId="{5EC04EDF-1BDD-4EA3-BD36-0470ADA7B20F}"/>
    <dgm:cxn modelId="{F8276273-BB05-497D-85C5-815EFEE5B79C}" type="presOf" srcId="{D7B3C84E-DA6A-4C7B-A4C9-EE65B64EB2AD}" destId="{4650C612-934C-44DE-8255-70C5B0DA6026}" srcOrd="0" destOrd="0" presId="urn:microsoft.com/office/officeart/2008/layout/LinedList"/>
    <dgm:cxn modelId="{6F4615F8-0AC1-402D-861D-2C344797D03F}" srcId="{D7B3C84E-DA6A-4C7B-A4C9-EE65B64EB2AD}" destId="{49A0EEF3-B2FA-429C-95D8-D8043A0321F4}" srcOrd="1" destOrd="0" parTransId="{2D05904E-786F-4C5B-AB19-BD32B2FA0881}" sibTransId="{8BF5CC7A-985A-45EE-ADAC-5FB051C172C4}"/>
    <dgm:cxn modelId="{C5289CD1-9B26-4168-93DC-1B346B222BE1}" type="presOf" srcId="{49A0EEF3-B2FA-429C-95D8-D8043A0321F4}" destId="{96168627-CA84-4021-8767-07E293CC80DC}" srcOrd="0" destOrd="0" presId="urn:microsoft.com/office/officeart/2008/layout/LinedList"/>
    <dgm:cxn modelId="{10AD8E0F-46B7-48B8-9A7C-C5070CFA0FE1}" type="presOf" srcId="{F5A4CFC4-BF2F-4985-A0AD-A48970F90627}" destId="{238EA01A-CF5E-4636-A1C3-61ED1EC383DB}" srcOrd="0" destOrd="0" presId="urn:microsoft.com/office/officeart/2008/layout/LinedList"/>
    <dgm:cxn modelId="{0B6B50CC-29B4-4423-A8A9-49C24B205CD3}" srcId="{D7B3C84E-DA6A-4C7B-A4C9-EE65B64EB2AD}" destId="{4AE9CBE8-B73F-4752-A548-73DD72979EF7}" srcOrd="0" destOrd="0" parTransId="{78C3A60B-6912-47D6-BD4F-06ABB1ED3BDD}" sibTransId="{77604AAE-0205-48D1-BC6B-56B6F1F43050}"/>
    <dgm:cxn modelId="{2C4897BF-CC41-4CC7-B3E9-37568C3350B9}" type="presOf" srcId="{4AE9CBE8-B73F-4752-A548-73DD72979EF7}" destId="{3385847D-36DC-43CA-B7AD-DA4CE361A37D}" srcOrd="0" destOrd="0" presId="urn:microsoft.com/office/officeart/2008/layout/LinedList"/>
    <dgm:cxn modelId="{ECF0C198-8FF4-4A5C-AC00-6F36F6097DA7}" type="presOf" srcId="{CA352F39-83EB-4629-BD15-DE630653C00F}" destId="{DCA45CC5-A0C1-4BEE-9646-2B60177D67BE}" srcOrd="0" destOrd="0" presId="urn:microsoft.com/office/officeart/2008/layout/LinedList"/>
    <dgm:cxn modelId="{D19D6186-0A73-4EC1-918F-649EF7FAE068}" type="presParOf" srcId="{DCA45CC5-A0C1-4BEE-9646-2B60177D67BE}" destId="{FBDBB35D-85D9-4686-A059-E5269F222E82}" srcOrd="0" destOrd="0" presId="urn:microsoft.com/office/officeart/2008/layout/LinedList"/>
    <dgm:cxn modelId="{0F9FB6B9-642E-4E67-8E57-158451ED0C1C}" type="presParOf" srcId="{DCA45CC5-A0C1-4BEE-9646-2B60177D67BE}" destId="{858DD68A-003B-4197-B957-3597FCCFCB0B}" srcOrd="1" destOrd="0" presId="urn:microsoft.com/office/officeart/2008/layout/LinedList"/>
    <dgm:cxn modelId="{17950383-0F51-44E8-9A0D-0B3DEE0873C4}" type="presParOf" srcId="{858DD68A-003B-4197-B957-3597FCCFCB0B}" destId="{4650C612-934C-44DE-8255-70C5B0DA6026}" srcOrd="0" destOrd="0" presId="urn:microsoft.com/office/officeart/2008/layout/LinedList"/>
    <dgm:cxn modelId="{A72DF108-1007-4D46-8F29-A80834AAA0B4}" type="presParOf" srcId="{858DD68A-003B-4197-B957-3597FCCFCB0B}" destId="{DE1406D1-B045-46DF-AA5D-9FAB3DF0C487}" srcOrd="1" destOrd="0" presId="urn:microsoft.com/office/officeart/2008/layout/LinedList"/>
    <dgm:cxn modelId="{9A70539C-FB3D-4BC4-AABF-55043CC8718E}" type="presParOf" srcId="{DE1406D1-B045-46DF-AA5D-9FAB3DF0C487}" destId="{46D936EE-337B-42E4-AA0F-A6D22FF6F6F6}" srcOrd="0" destOrd="0" presId="urn:microsoft.com/office/officeart/2008/layout/LinedList"/>
    <dgm:cxn modelId="{8F737E3F-D2CA-4CAA-A7C7-37BBD9B577C8}" type="presParOf" srcId="{DE1406D1-B045-46DF-AA5D-9FAB3DF0C487}" destId="{43F1A00F-D691-49F2-854F-7A5A9E0A73D7}" srcOrd="1" destOrd="0" presId="urn:microsoft.com/office/officeart/2008/layout/LinedList"/>
    <dgm:cxn modelId="{A62C8862-2614-48F7-BC20-DF20BF3C9351}" type="presParOf" srcId="{43F1A00F-D691-49F2-854F-7A5A9E0A73D7}" destId="{6B113FA4-C7F4-473A-9B97-455B5BD0F71D}" srcOrd="0" destOrd="0" presId="urn:microsoft.com/office/officeart/2008/layout/LinedList"/>
    <dgm:cxn modelId="{DEBD70AE-9B77-4CF4-91CE-9B734D71245C}" type="presParOf" srcId="{43F1A00F-D691-49F2-854F-7A5A9E0A73D7}" destId="{3385847D-36DC-43CA-B7AD-DA4CE361A37D}" srcOrd="1" destOrd="0" presId="urn:microsoft.com/office/officeart/2008/layout/LinedList"/>
    <dgm:cxn modelId="{B84A46CD-BD50-4A99-9923-B4B04B648179}" type="presParOf" srcId="{43F1A00F-D691-49F2-854F-7A5A9E0A73D7}" destId="{3164437F-0F7B-47DA-B44A-0E3E772C5704}" srcOrd="2" destOrd="0" presId="urn:microsoft.com/office/officeart/2008/layout/LinedList"/>
    <dgm:cxn modelId="{5998D472-8126-43D8-8794-D0D422A787AB}" type="presParOf" srcId="{DE1406D1-B045-46DF-AA5D-9FAB3DF0C487}" destId="{858D58AC-D987-4069-A55C-05BBCDE3A553}" srcOrd="2" destOrd="0" presId="urn:microsoft.com/office/officeart/2008/layout/LinedList"/>
    <dgm:cxn modelId="{56F31FC9-0B89-4D9D-9162-2965A283117E}" type="presParOf" srcId="{DE1406D1-B045-46DF-AA5D-9FAB3DF0C487}" destId="{82D8C5C3-FD1A-4834-9F9A-49C4949DF394}" srcOrd="3" destOrd="0" presId="urn:microsoft.com/office/officeart/2008/layout/LinedList"/>
    <dgm:cxn modelId="{9099BB86-3E91-43C9-B02B-3E6C83DE49F8}" type="presParOf" srcId="{DE1406D1-B045-46DF-AA5D-9FAB3DF0C487}" destId="{AB88A6AC-7058-4426-8560-A85239A81854}" srcOrd="4" destOrd="0" presId="urn:microsoft.com/office/officeart/2008/layout/LinedList"/>
    <dgm:cxn modelId="{2E80EC90-0D63-461D-9712-47834655FE04}" type="presParOf" srcId="{AB88A6AC-7058-4426-8560-A85239A81854}" destId="{B1E3CE64-3BE2-4255-9447-57727B629838}" srcOrd="0" destOrd="0" presId="urn:microsoft.com/office/officeart/2008/layout/LinedList"/>
    <dgm:cxn modelId="{8112013C-88EE-416E-BF9D-70356DD8B193}" type="presParOf" srcId="{AB88A6AC-7058-4426-8560-A85239A81854}" destId="{96168627-CA84-4021-8767-07E293CC80DC}" srcOrd="1" destOrd="0" presId="urn:microsoft.com/office/officeart/2008/layout/LinedList"/>
    <dgm:cxn modelId="{B7E60E14-066E-462D-8609-6E3E0644F5BE}" type="presParOf" srcId="{AB88A6AC-7058-4426-8560-A85239A81854}" destId="{468F880B-8479-460A-9BA3-8C23C839C323}" srcOrd="2" destOrd="0" presId="urn:microsoft.com/office/officeart/2008/layout/LinedList"/>
    <dgm:cxn modelId="{EA2C1903-6AAD-45BD-BBE1-383C2127F3EC}" type="presParOf" srcId="{DE1406D1-B045-46DF-AA5D-9FAB3DF0C487}" destId="{7BCDF5B6-60B4-4FD2-BB2B-FF9CBA458FAE}" srcOrd="5" destOrd="0" presId="urn:microsoft.com/office/officeart/2008/layout/LinedList"/>
    <dgm:cxn modelId="{68F74743-5DB0-483D-8D97-C35BA7F73C4A}" type="presParOf" srcId="{DE1406D1-B045-46DF-AA5D-9FAB3DF0C487}" destId="{062337DF-B396-4EC6-8CD8-EFCDC9A6E8DD}" srcOrd="6" destOrd="0" presId="urn:microsoft.com/office/officeart/2008/layout/LinedList"/>
    <dgm:cxn modelId="{A4A2475A-0090-4389-AAAA-1E0D80C0869A}" type="presParOf" srcId="{DE1406D1-B045-46DF-AA5D-9FAB3DF0C487}" destId="{0BB2B6EB-0866-4013-8A66-FC57A8E2B9D8}" srcOrd="7" destOrd="0" presId="urn:microsoft.com/office/officeart/2008/layout/LinedList"/>
    <dgm:cxn modelId="{45520CF9-104B-42A0-A839-8318D19903F8}" type="presParOf" srcId="{0BB2B6EB-0866-4013-8A66-FC57A8E2B9D8}" destId="{4D81DA82-C60D-402C-BDA0-52831A712F3C}" srcOrd="0" destOrd="0" presId="urn:microsoft.com/office/officeart/2008/layout/LinedList"/>
    <dgm:cxn modelId="{DD89679A-E9CD-4D40-8AEA-ED4D170D267B}" type="presParOf" srcId="{0BB2B6EB-0866-4013-8A66-FC57A8E2B9D8}" destId="{238EA01A-CF5E-4636-A1C3-61ED1EC383DB}" srcOrd="1" destOrd="0" presId="urn:microsoft.com/office/officeart/2008/layout/LinedList"/>
    <dgm:cxn modelId="{FE20298D-EFA3-4C0F-8B8C-959E682457F0}" type="presParOf" srcId="{0BB2B6EB-0866-4013-8A66-FC57A8E2B9D8}" destId="{91B23F23-80AE-4A08-9E94-F97105064699}" srcOrd="2" destOrd="0" presId="urn:microsoft.com/office/officeart/2008/layout/LinedList"/>
    <dgm:cxn modelId="{EBBC29A2-8847-4132-89C4-5DA8129A3D55}" type="presParOf" srcId="{DE1406D1-B045-46DF-AA5D-9FAB3DF0C487}" destId="{C271F56C-3BE8-49C4-96F3-D5E0090212E9}" srcOrd="8" destOrd="0" presId="urn:microsoft.com/office/officeart/2008/layout/LinedList"/>
    <dgm:cxn modelId="{05E0C158-D630-4569-90CC-F582342256DA}" type="presParOf" srcId="{DE1406D1-B045-46DF-AA5D-9FAB3DF0C487}" destId="{9ABC9D3E-2357-46D1-A284-9F249A39B53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BB35D-85D9-4686-A059-E5269F222E82}">
      <dsp:nvSpPr>
        <dsp:cNvPr id="0" name=""/>
        <dsp:cNvSpPr/>
      </dsp:nvSpPr>
      <dsp:spPr>
        <a:xfrm>
          <a:off x="0" y="0"/>
          <a:ext cx="701498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0C612-934C-44DE-8255-70C5B0DA6026}">
      <dsp:nvSpPr>
        <dsp:cNvPr id="0" name=""/>
        <dsp:cNvSpPr/>
      </dsp:nvSpPr>
      <dsp:spPr>
        <a:xfrm flipH="1">
          <a:off x="0" y="0"/>
          <a:ext cx="88190" cy="460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0"/>
        <a:ext cx="88190" cy="4606635"/>
      </dsp:txXfrm>
    </dsp:sp>
    <dsp:sp modelId="{3385847D-36DC-43CA-B7AD-DA4CE361A37D}">
      <dsp:nvSpPr>
        <dsp:cNvPr id="0" name=""/>
        <dsp:cNvSpPr/>
      </dsp:nvSpPr>
      <dsp:spPr>
        <a:xfrm>
          <a:off x="182317" y="81875"/>
          <a:ext cx="6457994" cy="1271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358</a:t>
          </a:r>
          <a:r>
            <a:rPr lang="ru-RU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студентов изучают  испанский язык, </a:t>
          </a:r>
          <a:r>
            <a:rPr lang="ru-RU" sz="2800" b="0" kern="1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22</a:t>
          </a:r>
          <a:r>
            <a:rPr lang="ru-RU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- португальский язык</a:t>
          </a:r>
          <a:endParaRPr lang="ru-RU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2317" y="81875"/>
        <a:ext cx="6457994" cy="1271808"/>
      </dsp:txXfrm>
    </dsp:sp>
    <dsp:sp modelId="{858D58AC-D987-4069-A55C-05BBCDE3A553}">
      <dsp:nvSpPr>
        <dsp:cNvPr id="0" name=""/>
        <dsp:cNvSpPr/>
      </dsp:nvSpPr>
      <dsp:spPr>
        <a:xfrm>
          <a:off x="88190" y="1353684"/>
          <a:ext cx="50200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68627-CA84-4021-8767-07E293CC80DC}">
      <dsp:nvSpPr>
        <dsp:cNvPr id="0" name=""/>
        <dsp:cNvSpPr/>
      </dsp:nvSpPr>
      <dsp:spPr>
        <a:xfrm>
          <a:off x="182317" y="1435560"/>
          <a:ext cx="6644984" cy="136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Культуру и языки стран Латинской Америки преподают </a:t>
          </a:r>
          <a:r>
            <a:rPr lang="ru-RU" sz="2800" kern="1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носители</a:t>
          </a:r>
        </a:p>
      </dsp:txBody>
      <dsp:txXfrm>
        <a:off x="182317" y="1435560"/>
        <a:ext cx="6644984" cy="1368241"/>
      </dsp:txXfrm>
    </dsp:sp>
    <dsp:sp modelId="{7BCDF5B6-60B4-4FD2-BB2B-FF9CBA458FAE}">
      <dsp:nvSpPr>
        <dsp:cNvPr id="0" name=""/>
        <dsp:cNvSpPr/>
      </dsp:nvSpPr>
      <dsp:spPr>
        <a:xfrm>
          <a:off x="88190" y="2803801"/>
          <a:ext cx="50200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A01A-CF5E-4636-A1C3-61ED1EC383DB}">
      <dsp:nvSpPr>
        <dsp:cNvPr id="0" name=""/>
        <dsp:cNvSpPr/>
      </dsp:nvSpPr>
      <dsp:spPr>
        <a:xfrm>
          <a:off x="182317" y="2885677"/>
          <a:ext cx="682862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В 2023-2024 гг. было проведено </a:t>
          </a:r>
          <a:r>
            <a:rPr lang="en-US" sz="2800" kern="1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&gt;</a:t>
          </a:r>
          <a:r>
            <a:rPr lang="ru-RU" sz="2800" kern="1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15 </a:t>
          </a:r>
          <a:r>
            <a:rPr lang="ru-RU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мероприятий, посвященных истории, культуре и языкам Латинской Америки</a:t>
          </a:r>
        </a:p>
      </dsp:txBody>
      <dsp:txXfrm>
        <a:off x="182317" y="2885677"/>
        <a:ext cx="6828624" cy="1637514"/>
      </dsp:txXfrm>
    </dsp:sp>
    <dsp:sp modelId="{C271F56C-3BE8-49C4-96F3-D5E0090212E9}">
      <dsp:nvSpPr>
        <dsp:cNvPr id="0" name=""/>
        <dsp:cNvSpPr/>
      </dsp:nvSpPr>
      <dsp:spPr>
        <a:xfrm>
          <a:off x="88190" y="4523192"/>
          <a:ext cx="50200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14D79-29D0-41B1-8B2D-31E6E05349C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1B57-22F2-4860-B7E3-B072B64B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1B57-22F2-4860-B7E3-B072B64B0A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0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1B57-22F2-4860-B7E3-B072B64B0A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0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1B57-22F2-4860-B7E3-B072B64B0A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9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1B57-22F2-4860-B7E3-B072B64B0A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1B57-22F2-4860-B7E3-B072B64B0A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6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7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5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2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3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43D4-7A36-4146-B00A-D9E3FA5A3A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3C76-7E23-4D5D-9367-8B9752A75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5550126">
            <a:off x="6998169" y="340972"/>
            <a:ext cx="1327937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4C5C26C-F7C3-4CE4-D3A5-62B6CA209D79}"/>
              </a:ext>
            </a:extLst>
          </p:cNvPr>
          <p:cNvSpPr txBox="1"/>
          <p:nvPr/>
        </p:nvSpPr>
        <p:spPr>
          <a:xfrm>
            <a:off x="1968849" y="1020285"/>
            <a:ext cx="82542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Segoe UI" panose="020B0502040204020203" pitchFamily="34" charset="0"/>
              <a:ea typeface="+mj-lt"/>
              <a:cs typeface="Segoe UI" panose="020B0502040204020203" pitchFamily="34" charset="0"/>
            </a:endParaRPr>
          </a:p>
          <a:p>
            <a:pPr algn="ctr"/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Миляева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Дарья Александровна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начальник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управления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международного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сотрудничества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820" y="3613461"/>
            <a:ext cx="11348357" cy="1291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Научно-образовательное сотрудничество МГПУ </a:t>
            </a:r>
            <a:r>
              <a:rPr lang="ru-RU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странами Латинской </a:t>
            </a:r>
            <a:r>
              <a:rPr lang="ru-RU" sz="4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Америки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AAC5C82F-0767-C504-C4DC-2032C9B70201}"/>
              </a:ext>
            </a:extLst>
          </p:cNvPr>
          <p:cNvSpPr/>
          <p:nvPr/>
        </p:nvSpPr>
        <p:spPr>
          <a:xfrm rot="13597475">
            <a:off x="10141163" y="5828700"/>
            <a:ext cx="3230880" cy="4124960"/>
          </a:xfrm>
          <a:prstGeom prst="triangle">
            <a:avLst/>
          </a:prstGeom>
          <a:solidFill>
            <a:srgbClr val="EE3524"/>
          </a:solidFill>
          <a:ln>
            <a:solidFill>
              <a:srgbClr val="EE35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0EBD19-57DD-D294-EE13-15B66CD73C8F}"/>
              </a:ext>
            </a:extLst>
          </p:cNvPr>
          <p:cNvGrpSpPr/>
          <p:nvPr/>
        </p:nvGrpSpPr>
        <p:grpSpPr>
          <a:xfrm rot="18421998">
            <a:off x="-4279447" y="-1395041"/>
            <a:ext cx="10743727" cy="1898701"/>
            <a:chOff x="303558" y="-1138704"/>
            <a:chExt cx="10743727" cy="18987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42B74D8-725F-B674-A5AF-6D6433FFB50B}"/>
                </a:ext>
              </a:extLst>
            </p:cNvPr>
            <p:cNvSpPr/>
            <p:nvPr/>
          </p:nvSpPr>
          <p:spPr>
            <a:xfrm rot="17331411">
              <a:off x="-23962" y="-811184"/>
              <a:ext cx="1898701" cy="1243662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61D27CB-CC72-0F6A-CE74-855C7C5749EB}"/>
                </a:ext>
              </a:extLst>
            </p:cNvPr>
            <p:cNvSpPr/>
            <p:nvPr/>
          </p:nvSpPr>
          <p:spPr>
            <a:xfrm rot="21289932">
              <a:off x="1126721" y="-783032"/>
              <a:ext cx="9920564" cy="1243662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 descr="Изображение выглядит как Карминный цвет, красный, апельсин, флаг&#10;&#10;Автоматически созданное описание">
            <a:extLst>
              <a:ext uri="{FF2B5EF4-FFF2-40B4-BE49-F238E27FC236}">
                <a16:creationId xmlns:a16="http://schemas.microsoft.com/office/drawing/2014/main" id="{9E932F92-5C8B-AD97-723A-77B917CF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586">
            <a:off x="-1841893" y="-579334"/>
            <a:ext cx="9857451" cy="126644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1D27CB-CC72-0F6A-CE74-855C7C5749EB}"/>
              </a:ext>
            </a:extLst>
          </p:cNvPr>
          <p:cNvSpPr/>
          <p:nvPr/>
        </p:nvSpPr>
        <p:spPr>
          <a:xfrm rot="19241569">
            <a:off x="5637155" y="5987162"/>
            <a:ext cx="9920564" cy="1409801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F75F4954-1323-A37D-D838-500B73985135}"/>
              </a:ext>
            </a:extLst>
          </p:cNvPr>
          <p:cNvSpPr/>
          <p:nvPr/>
        </p:nvSpPr>
        <p:spPr>
          <a:xfrm rot="15097455">
            <a:off x="8306222" y="5412697"/>
            <a:ext cx="3230880" cy="4124960"/>
          </a:xfrm>
          <a:prstGeom prst="triangle">
            <a:avLst/>
          </a:prstGeom>
          <a:solidFill>
            <a:srgbClr val="EE352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F75F4954-1323-A37D-D838-500B73985135}"/>
              </a:ext>
            </a:extLst>
          </p:cNvPr>
          <p:cNvSpPr/>
          <p:nvPr/>
        </p:nvSpPr>
        <p:spPr>
          <a:xfrm rot="14113773">
            <a:off x="-2574126" y="5420739"/>
            <a:ext cx="3230880" cy="4124960"/>
          </a:xfrm>
          <a:prstGeom prst="triangle">
            <a:avLst/>
          </a:prstGeom>
          <a:solidFill>
            <a:srgbClr val="EE352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1D27CB-CC72-0F6A-CE74-855C7C5749EB}"/>
              </a:ext>
            </a:extLst>
          </p:cNvPr>
          <p:cNvSpPr/>
          <p:nvPr/>
        </p:nvSpPr>
        <p:spPr>
          <a:xfrm rot="13949912">
            <a:off x="7831033" y="1196"/>
            <a:ext cx="9920564" cy="1409801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23" y="395332"/>
            <a:ext cx="1266333" cy="11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зарисовка, рисунок, Штриховая график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88EDCB7-46EA-1FEA-B020-3386673C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2" t="3016" r="50028" b="18984"/>
          <a:stretch/>
        </p:blipFill>
        <p:spPr>
          <a:xfrm>
            <a:off x="900070" y="1449441"/>
            <a:ext cx="4425197" cy="5326952"/>
          </a:xfrm>
          <a:prstGeom prst="flowChartOnlineStorag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70" y="151804"/>
            <a:ext cx="6864501" cy="10213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Университеты-партнеры</a:t>
            </a:r>
            <a:endParaRPr lang="ru-RU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970" y="2397001"/>
            <a:ext cx="1991929" cy="949897"/>
          </a:xfrm>
          <a:prstGeom prst="rect">
            <a:avLst/>
          </a:prstGeom>
          <a:solidFill>
            <a:srgbClr val="E64C4F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 Light"/>
                <a:cs typeface="Segoe UI Light"/>
              </a:rPr>
              <a:t>Мексика (1)</a:t>
            </a:r>
            <a:endParaRPr lang="ru-RU" sz="2400" b="1" dirty="0">
              <a:latin typeface="Segoe UI Light"/>
              <a:cs typeface="Segoe UI Ligh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534094" y="4931229"/>
            <a:ext cx="563267" cy="278216"/>
          </a:xfrm>
          <a:prstGeom prst="straightConnector1">
            <a:avLst/>
          </a:prstGeom>
          <a:ln>
            <a:solidFill>
              <a:srgbClr val="E6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894479" y="4951453"/>
            <a:ext cx="1918719" cy="410661"/>
          </a:xfrm>
          <a:prstGeom prst="straightConnector1">
            <a:avLst/>
          </a:prstGeom>
          <a:ln>
            <a:solidFill>
              <a:srgbClr val="E6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010164" y="3729907"/>
            <a:ext cx="1154182" cy="279981"/>
          </a:xfrm>
          <a:prstGeom prst="straightConnector1">
            <a:avLst/>
          </a:prstGeom>
          <a:ln>
            <a:solidFill>
              <a:srgbClr val="E6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164346" y="3254958"/>
            <a:ext cx="1991929" cy="949897"/>
          </a:xfrm>
          <a:prstGeom prst="rect">
            <a:avLst/>
          </a:prstGeom>
          <a:solidFill>
            <a:srgbClr val="E64C4F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 Light"/>
                <a:cs typeface="Segoe UI Light"/>
              </a:rPr>
              <a:t>Куба (11)</a:t>
            </a:r>
            <a:endParaRPr lang="ru-RU" sz="2400" b="1" dirty="0">
              <a:latin typeface="Segoe UI Light"/>
              <a:cs typeface="Segoe UI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9302" y="5212523"/>
            <a:ext cx="1991929" cy="949897"/>
          </a:xfrm>
          <a:prstGeom prst="rect">
            <a:avLst/>
          </a:prstGeom>
          <a:solidFill>
            <a:srgbClr val="E64C4F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 Light"/>
                <a:cs typeface="Segoe UI Light"/>
              </a:rPr>
              <a:t>Бразилия (1)</a:t>
            </a:r>
            <a:endParaRPr lang="ru-RU" sz="2400" b="1" dirty="0">
              <a:latin typeface="Segoe UI Light"/>
              <a:cs typeface="Segoe U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5609" y="4734497"/>
            <a:ext cx="1991929" cy="949897"/>
          </a:xfrm>
          <a:prstGeom prst="rect">
            <a:avLst/>
          </a:prstGeom>
          <a:solidFill>
            <a:srgbClr val="E64C4F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 Light"/>
                <a:cs typeface="Segoe UI Light"/>
              </a:rPr>
              <a:t>Эквадор (2)</a:t>
            </a:r>
            <a:endParaRPr lang="ru-RU" sz="2400" b="1" dirty="0">
              <a:latin typeface="Segoe UI Light"/>
              <a:cs typeface="Segoe UI Light"/>
            </a:endParaRPr>
          </a:p>
        </p:txBody>
      </p:sp>
      <p:cxnSp>
        <p:nvCxnSpPr>
          <p:cNvPr id="34" name="Прямая со стрелкой 33"/>
          <p:cNvCxnSpPr>
            <a:stCxn id="12" idx="2"/>
          </p:cNvCxnSpPr>
          <p:nvPr/>
        </p:nvCxnSpPr>
        <p:spPr>
          <a:xfrm>
            <a:off x="1336935" y="3346898"/>
            <a:ext cx="1116018" cy="766019"/>
          </a:xfrm>
          <a:prstGeom prst="straightConnector1">
            <a:avLst/>
          </a:prstGeom>
          <a:ln>
            <a:solidFill>
              <a:srgbClr val="E6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4" name="Picture 6" descr="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832" r="20805" b="781"/>
          <a:stretch/>
        </p:blipFill>
        <p:spPr bwMode="auto">
          <a:xfrm>
            <a:off x="6845922" y="1123167"/>
            <a:ext cx="2415565" cy="25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563" r="20638" b="721"/>
          <a:stretch/>
        </p:blipFill>
        <p:spPr bwMode="auto">
          <a:xfrm>
            <a:off x="9420551" y="1123167"/>
            <a:ext cx="2398777" cy="25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8738" t="24992" r="540" b="576"/>
          <a:stretch/>
        </p:blipFill>
        <p:spPr>
          <a:xfrm>
            <a:off x="6845922" y="3871156"/>
            <a:ext cx="4997553" cy="2728704"/>
          </a:xfrm>
          <a:prstGeom prst="rect">
            <a:avLst/>
          </a:prstGeom>
        </p:spPr>
      </p:pic>
      <p:pic>
        <p:nvPicPr>
          <p:cNvPr id="26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98" y="210450"/>
            <a:ext cx="772477" cy="7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20" y="363871"/>
            <a:ext cx="5823720" cy="10213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Изучение Латинской Америки в Университете</a:t>
            </a:r>
            <a:endParaRPr lang="ru-RU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10" y="363871"/>
            <a:ext cx="772477" cy="71239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6394998"/>
              </p:ext>
            </p:extLst>
          </p:nvPr>
        </p:nvGraphicFramePr>
        <p:xfrm>
          <a:off x="439918" y="1777835"/>
          <a:ext cx="7014981" cy="460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www.mgpu.ru/wp-content/uploads/2023/12/DSC_0208-scale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8" r="12001" b="3325"/>
          <a:stretch/>
        </p:blipFill>
        <p:spPr bwMode="auto">
          <a:xfrm>
            <a:off x="7593486" y="4081152"/>
            <a:ext cx="4598511" cy="24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екция посла Мексиканских Соединенных Штатов в ИИЯ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b="42863"/>
          <a:stretch/>
        </p:blipFill>
        <p:spPr bwMode="auto">
          <a:xfrm>
            <a:off x="7593484" y="329902"/>
            <a:ext cx="4598511" cy="17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V Международная конференция DCCD'24: день второй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8" b="18204"/>
          <a:stretch/>
        </p:blipFill>
        <p:spPr bwMode="auto">
          <a:xfrm>
            <a:off x="7593489" y="2185650"/>
            <a:ext cx="4598511" cy="17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9" y="440325"/>
            <a:ext cx="6226201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Преподаватели-носители</a:t>
            </a: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72" y="440325"/>
            <a:ext cx="937730" cy="864795"/>
          </a:xfrm>
        </p:spPr>
      </p:pic>
      <p:sp>
        <p:nvSpPr>
          <p:cNvPr id="3" name="Прямоугольник 2"/>
          <p:cNvSpPr/>
          <p:nvPr/>
        </p:nvSpPr>
        <p:spPr>
          <a:xfrm>
            <a:off x="428599" y="1765888"/>
            <a:ext cx="3946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Глэдис Гарсиа Санчес</a:t>
            </a:r>
            <a:endParaRPr lang="ru-R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8600" y="2438041"/>
            <a:ext cx="6627298" cy="866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Доцент из Университета Сьенфуэгос (Куба)</a:t>
            </a:r>
          </a:p>
        </p:txBody>
      </p:sp>
      <p:pic>
        <p:nvPicPr>
          <p:cNvPr id="1028" name="Picture 4" descr="https://sun9-4.userapi.com/impg/sphVwJp-JHovE4DpSheB86WHPBp8IysBUXohWw/WSwTwYClyLk.jpg?size=1500x1500&amp;quality=95&amp;sign=6cefaa1790bf3d7e8cdb80648059b67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35" y="1698171"/>
            <a:ext cx="4480039" cy="44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7982" y="3453236"/>
            <a:ext cx="6697915" cy="272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Преподает дисциплины по:</a:t>
            </a:r>
          </a:p>
          <a:p>
            <a:r>
              <a:rPr lang="ru-RU" dirty="0" smtClean="0"/>
              <a:t>испанскому языку</a:t>
            </a:r>
          </a:p>
          <a:p>
            <a:r>
              <a:rPr lang="ru-RU" dirty="0" smtClean="0"/>
              <a:t>испанской литературе</a:t>
            </a:r>
          </a:p>
          <a:p>
            <a:r>
              <a:rPr lang="ru-RU" dirty="0" smtClean="0"/>
              <a:t>комплексной языковой подготовке</a:t>
            </a:r>
          </a:p>
          <a:p>
            <a:r>
              <a:rPr lang="ru-RU" dirty="0" smtClean="0"/>
              <a:t>устной </a:t>
            </a:r>
            <a:r>
              <a:rPr lang="ru-RU" dirty="0"/>
              <a:t>и письменной коммуникации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80" y="542047"/>
            <a:ext cx="8263620" cy="8647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мероприятия</a:t>
            </a: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70" y="169402"/>
            <a:ext cx="829996" cy="76544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72380" y="1897786"/>
            <a:ext cx="7449814" cy="430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400" dirty="0" smtClean="0"/>
              <a:t>За 2023-2024 гг. МГПУ провел и </a:t>
            </a:r>
            <a:r>
              <a:rPr lang="ru-RU" sz="2400" dirty="0" smtClean="0"/>
              <a:t>присутствовал на  </a:t>
            </a:r>
            <a:r>
              <a:rPr lang="ru-RU" sz="2400" dirty="0" smtClean="0">
                <a:solidFill>
                  <a:srgbClr val="FF0000"/>
                </a:solidFill>
              </a:rPr>
              <a:t>более 10 </a:t>
            </a:r>
            <a:r>
              <a:rPr lang="ru-RU" sz="2400" dirty="0" smtClean="0"/>
              <a:t>мероприятиях с участием представителей из Латинской Америки. Некоторые из них: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XIV </a:t>
            </a:r>
            <a:r>
              <a:rPr lang="ru-RU" sz="2400" dirty="0" smtClean="0"/>
              <a:t>Международный конгресс </a:t>
            </a:r>
            <a:r>
              <a:rPr lang="ru-RU" sz="2400" dirty="0"/>
              <a:t>высшего образования «Университет – </a:t>
            </a:r>
            <a:r>
              <a:rPr lang="ru-RU" sz="2400" dirty="0" smtClean="0"/>
              <a:t>2024»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Образовательный бразильский </a:t>
            </a:r>
            <a:r>
              <a:rPr lang="ru-RU" sz="2400" dirty="0" smtClean="0"/>
              <a:t>конгресс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Церемония открытия Фестиваля «Месяц культуры Мексики в «Иностранке</a:t>
            </a:r>
            <a:r>
              <a:rPr lang="ru-RU" sz="2400" dirty="0" smtClean="0"/>
              <a:t>»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V Форум ректоров университетов РФ и Республики Куба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www.mgpu.ru/wp-content/uploads/2023/09/WhatsApp-Image-2023-09-21-at-16.48.49-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3234"/>
          <a:stretch/>
        </p:blipFill>
        <p:spPr bwMode="auto">
          <a:xfrm>
            <a:off x="8270944" y="3557688"/>
            <a:ext cx="3272223" cy="31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gpu.ru/wp-content/uploads/2023/05/IMG-20230424-WA00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7149"/>
          <a:stretch/>
        </p:blipFill>
        <p:spPr bwMode="auto">
          <a:xfrm>
            <a:off x="8270945" y="1000159"/>
            <a:ext cx="3272223" cy="24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gpu.ru/wp-content/uploads/2023/09/WhatsApp-Image-2023-09-27-at-13.30.3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6386" b="668"/>
          <a:stretch/>
        </p:blipFill>
        <p:spPr bwMode="auto">
          <a:xfrm>
            <a:off x="9913742" y="1541243"/>
            <a:ext cx="2851282" cy="29221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30" y="267029"/>
            <a:ext cx="7611456" cy="14487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реализации сотрудничества</a:t>
            </a: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8530" y="1322539"/>
            <a:ext cx="7290851" cy="132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38530" y="1987097"/>
            <a:ext cx="7290851" cy="132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97" y="316503"/>
            <a:ext cx="829996" cy="76544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38531" y="1637158"/>
            <a:ext cx="7611455" cy="494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Совместное участие с представителями из Латинской Америки в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мероприятиях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 их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организация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контактов с учреждениями Латинской Америки в ходе международных мероприятий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Продвижение культуры и языков Латинской Америки в рамках образовательных программ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Сотрудничество с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Посольствами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Мексики и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Кубы</a:t>
            </a:r>
            <a:endParaRPr lang="ru-RU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Приглашение научных сотрудников из Латинской Америки в МГПУ для академической, научной и преподавательской деятельности</a:t>
            </a:r>
          </a:p>
        </p:txBody>
      </p:sp>
      <p:pic>
        <p:nvPicPr>
          <p:cNvPr id="1030" name="Picture 6" descr="https://www.mgpu.ru/wp-content/uploads/2023/11/Oblozhka_posol-scal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13087"/>
          <a:stretch/>
        </p:blipFill>
        <p:spPr bwMode="auto">
          <a:xfrm>
            <a:off x="7095744" y="455936"/>
            <a:ext cx="2677771" cy="26963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G_77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IMG_778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0417" r="9168"/>
          <a:stretch/>
        </p:blipFill>
        <p:spPr>
          <a:xfrm>
            <a:off x="7900714" y="4096511"/>
            <a:ext cx="2791361" cy="2659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81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5550126">
            <a:off x="6998169" y="340972"/>
            <a:ext cx="1327937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4C5C26C-F7C3-4CE4-D3A5-62B6CA209D79}"/>
              </a:ext>
            </a:extLst>
          </p:cNvPr>
          <p:cNvSpPr txBox="1"/>
          <p:nvPr/>
        </p:nvSpPr>
        <p:spPr>
          <a:xfrm>
            <a:off x="1968849" y="1020285"/>
            <a:ext cx="82542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Segoe UI" panose="020B0502040204020203" pitchFamily="34" charset="0"/>
              <a:ea typeface="+mj-lt"/>
              <a:cs typeface="Segoe UI" panose="020B0502040204020203" pitchFamily="34" charset="0"/>
            </a:endParaRPr>
          </a:p>
          <a:p>
            <a:pPr algn="ctr"/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Миляева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Дарья Александровна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начальник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управления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международного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сотрудничества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820" y="3613461"/>
            <a:ext cx="11348357" cy="1291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Научно-образовательное сотрудничество МГПУ </a:t>
            </a:r>
            <a:r>
              <a:rPr lang="ru-RU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странами Латинской </a:t>
            </a:r>
            <a:r>
              <a:rPr lang="ru-RU" sz="4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Америки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AAC5C82F-0767-C504-C4DC-2032C9B70201}"/>
              </a:ext>
            </a:extLst>
          </p:cNvPr>
          <p:cNvSpPr/>
          <p:nvPr/>
        </p:nvSpPr>
        <p:spPr>
          <a:xfrm rot="13597475">
            <a:off x="10141163" y="5828700"/>
            <a:ext cx="3230880" cy="4124960"/>
          </a:xfrm>
          <a:prstGeom prst="triangle">
            <a:avLst/>
          </a:prstGeom>
          <a:solidFill>
            <a:srgbClr val="EE3524"/>
          </a:solidFill>
          <a:ln>
            <a:solidFill>
              <a:srgbClr val="EE35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0EBD19-57DD-D294-EE13-15B66CD73C8F}"/>
              </a:ext>
            </a:extLst>
          </p:cNvPr>
          <p:cNvGrpSpPr/>
          <p:nvPr/>
        </p:nvGrpSpPr>
        <p:grpSpPr>
          <a:xfrm rot="18421998">
            <a:off x="-4279447" y="-1395041"/>
            <a:ext cx="10743727" cy="1898701"/>
            <a:chOff x="303558" y="-1138704"/>
            <a:chExt cx="10743727" cy="18987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42B74D8-725F-B674-A5AF-6D6433FFB50B}"/>
                </a:ext>
              </a:extLst>
            </p:cNvPr>
            <p:cNvSpPr/>
            <p:nvPr/>
          </p:nvSpPr>
          <p:spPr>
            <a:xfrm rot="17331411">
              <a:off x="-23962" y="-811184"/>
              <a:ext cx="1898701" cy="1243662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61D27CB-CC72-0F6A-CE74-855C7C5749EB}"/>
                </a:ext>
              </a:extLst>
            </p:cNvPr>
            <p:cNvSpPr/>
            <p:nvPr/>
          </p:nvSpPr>
          <p:spPr>
            <a:xfrm rot="21289932">
              <a:off x="1126721" y="-783032"/>
              <a:ext cx="9920564" cy="1243662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 descr="Изображение выглядит как Карминный цвет, красный, апельсин, флаг&#10;&#10;Автоматически созданное описание">
            <a:extLst>
              <a:ext uri="{FF2B5EF4-FFF2-40B4-BE49-F238E27FC236}">
                <a16:creationId xmlns:a16="http://schemas.microsoft.com/office/drawing/2014/main" id="{9E932F92-5C8B-AD97-723A-77B917CF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586">
            <a:off x="-1841893" y="-579334"/>
            <a:ext cx="9857451" cy="126644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1D27CB-CC72-0F6A-CE74-855C7C5749EB}"/>
              </a:ext>
            </a:extLst>
          </p:cNvPr>
          <p:cNvSpPr/>
          <p:nvPr/>
        </p:nvSpPr>
        <p:spPr>
          <a:xfrm rot="19241569">
            <a:off x="5637155" y="5987162"/>
            <a:ext cx="9920564" cy="1409801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F75F4954-1323-A37D-D838-500B73985135}"/>
              </a:ext>
            </a:extLst>
          </p:cNvPr>
          <p:cNvSpPr/>
          <p:nvPr/>
        </p:nvSpPr>
        <p:spPr>
          <a:xfrm rot="15097455">
            <a:off x="8306222" y="5412697"/>
            <a:ext cx="3230880" cy="4124960"/>
          </a:xfrm>
          <a:prstGeom prst="triangle">
            <a:avLst/>
          </a:prstGeom>
          <a:solidFill>
            <a:srgbClr val="EE352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F75F4954-1323-A37D-D838-500B73985135}"/>
              </a:ext>
            </a:extLst>
          </p:cNvPr>
          <p:cNvSpPr/>
          <p:nvPr/>
        </p:nvSpPr>
        <p:spPr>
          <a:xfrm rot="14113773">
            <a:off x="-2574126" y="5420739"/>
            <a:ext cx="3230880" cy="4124960"/>
          </a:xfrm>
          <a:prstGeom prst="triangle">
            <a:avLst/>
          </a:prstGeom>
          <a:solidFill>
            <a:srgbClr val="EE352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1D27CB-CC72-0F6A-CE74-855C7C5749EB}"/>
              </a:ext>
            </a:extLst>
          </p:cNvPr>
          <p:cNvSpPr/>
          <p:nvPr/>
        </p:nvSpPr>
        <p:spPr>
          <a:xfrm rot="13949912">
            <a:off x="7831033" y="1196"/>
            <a:ext cx="9920564" cy="1409801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23" y="395332"/>
            <a:ext cx="1266333" cy="11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233</Words>
  <Application>Microsoft Office PowerPoint</Application>
  <PresentationFormat>Широкоэкранный</PresentationFormat>
  <Paragraphs>41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Университеты-партнеры</vt:lpstr>
      <vt:lpstr>Изучение Латинской Америки в Университете</vt:lpstr>
      <vt:lpstr>Преподаватели-носители</vt:lpstr>
      <vt:lpstr>Международные мероприятия</vt:lpstr>
      <vt:lpstr>Особенности реализации сотрудничества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учителя в школах Индонезии</dc:title>
  <dc:creator>Белова Александра Сергеевна</dc:creator>
  <cp:lastModifiedBy>Белова Александра Сергеевна</cp:lastModifiedBy>
  <cp:revision>104</cp:revision>
  <dcterms:created xsi:type="dcterms:W3CDTF">2023-09-20T05:57:01Z</dcterms:created>
  <dcterms:modified xsi:type="dcterms:W3CDTF">2024-04-12T09:08:13Z</dcterms:modified>
</cp:coreProperties>
</file>