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77" r:id="rId3"/>
    <p:sldId id="279" r:id="rId4"/>
    <p:sldId id="258" r:id="rId5"/>
    <p:sldId id="267" r:id="rId6"/>
    <p:sldId id="269" r:id="rId7"/>
    <p:sldId id="259" r:id="rId8"/>
    <p:sldId id="278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8234"/>
    <a:srgbClr val="FF3452"/>
    <a:srgbClr val="00298F"/>
    <a:srgbClr val="34CACC"/>
    <a:srgbClr val="AA75D5"/>
    <a:srgbClr val="45AE3A"/>
    <a:srgbClr val="D8D8D8"/>
    <a:srgbClr val="EAEAEA"/>
    <a:srgbClr val="AB75D5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03" autoAdjust="0"/>
    <p:restoredTop sz="94660"/>
  </p:normalViewPr>
  <p:slideViewPr>
    <p:cSldViewPr snapToGrid="0">
      <p:cViewPr varScale="1">
        <p:scale>
          <a:sx n="84" d="100"/>
          <a:sy n="84" d="100"/>
        </p:scale>
        <p:origin x="82" y="4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CD1E10-741C-2E4B-BD0F-E3E5982FC3A1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03FF6-EC6B-8643-AB76-BBA2788B57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796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0A33BD-CFFE-418C-AC1D-F012175152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77CA68D-9DA9-4592-9A09-94CD5CDA59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E50F8F-C2AD-4140-8724-B19B27F67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562FF-E16C-43A8-B5ED-D45739094954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AF19F4-8A87-46E5-8686-3FF5809A9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7E5C5F-EB9F-4C05-AFD1-9D1745CAC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0AA26-7452-4ABA-96B4-38D6A22BE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993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88ED70-EAC7-496D-B70E-9AD765D18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A2FE797-7B77-4165-9E54-965D6780BA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7FD9DF-9D0C-4377-A74F-9CE64BE66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562FF-E16C-43A8-B5ED-D45739094954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EF34C0-2F69-4DD4-A1F9-0E3E9854A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4CC262-556E-4B2F-ACCD-9CEEF79DB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0AA26-7452-4ABA-96B4-38D6A22BE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545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0EAC018-B25A-4434-BFB5-8DD1F45F3A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B060478-FAFD-467D-BC18-1FCF476F2C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D5FFA6-0A54-4E5B-AEB4-0873B7FB6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562FF-E16C-43A8-B5ED-D45739094954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426CD3-5484-473D-8FEB-AE39F5983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3991B6-5C61-4A01-85C0-D1C4ED91F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0AA26-7452-4ABA-96B4-38D6A22BE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062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7265D3-ADB1-4174-BF58-CD4EE429B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EE4941-7A5E-4756-9876-42BB808AC6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FDEE2C-5FC9-483B-B1C4-61DB04EBF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562FF-E16C-43A8-B5ED-D45739094954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5A23FF-4856-4318-89BB-ABBBC402C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9D7233-C7F7-4DA2-A5CE-B5709CF20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0AA26-7452-4ABA-96B4-38D6A22BE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702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C5EA6B-0DB5-4540-AF08-D70997111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179D2ED-B38B-4F28-8A51-A9573A23B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0987E8-EDD8-4192-9906-424B7462A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562FF-E16C-43A8-B5ED-D45739094954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309B0F-D550-4019-8ABB-8B9B8EC49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C8E630-9767-4CA6-A44C-177A8D4C1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0AA26-7452-4ABA-96B4-38D6A22BE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844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3DB588-C17B-4D9E-97A7-C5BC03247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EAFB88-7195-4F6D-8E6B-AE51382F8F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4A64548-7975-43DA-AF9C-41630FAB54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0F9648-14DF-4D7C-BADD-DD5FB48FB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562FF-E16C-43A8-B5ED-D45739094954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49A904-5C53-4840-A74F-EA609756D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BE1C5CD-A2E8-4250-9510-4A7CF84E1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0AA26-7452-4ABA-96B4-38D6A22BE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519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169C2E-9648-4367-B28B-518B13265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7FDDE2-9494-4764-9CCE-9990B0C52C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CCD67F-7E60-4EC6-929B-B15A22B29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03AD471-428B-4A21-8C6C-4EA0E76F13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046848C-1833-4471-8A6B-40E3069971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133D60E-8C50-4F37-8994-729FE568E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562FF-E16C-43A8-B5ED-D45739094954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A8EA2DE-89B0-4082-92E0-CA46E3D69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49D4DB8-43F8-4862-882D-7E901EF1C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0AA26-7452-4ABA-96B4-38D6A22BE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157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E850D8-7EA8-4181-9270-F00F9C335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1C53096-5BA8-439E-8103-4317E8DE5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562FF-E16C-43A8-B5ED-D45739094954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5AEE12C-E8B9-4F5D-98C7-E101907D8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6F42BA8-D132-4F9E-965F-95BB7CC61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0AA26-7452-4ABA-96B4-38D6A22BE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691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802C873-0C59-4BDF-99C4-9177070D2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562FF-E16C-43A8-B5ED-D45739094954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61653C5-AF2A-4093-8F07-1D5E380EA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E25B30-D6B8-43BB-82EB-FBEF6B175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0AA26-7452-4ABA-96B4-38D6A22BE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1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0B563E-7C64-46FB-96D4-CAD8CA9E9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038C88-54CF-4C2C-BE57-FED93E69D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2662847-0F5B-41F6-9338-C95EC73F7D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D865E4-4260-426F-8252-4D394F141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562FF-E16C-43A8-B5ED-D45739094954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13D5834-5B83-4EDB-AE10-A2FE0924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7D7B0D3-5C88-4F46-AD2B-DEEED94D0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0AA26-7452-4ABA-96B4-38D6A22BE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811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AEE734-D8F7-4701-A8E3-7B8A57D46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53BE525-2306-4E59-9A8A-46C00AADEB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67A26E9-9B74-4372-BF56-0B2DE18D6A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570F792-97B8-4739-A5C4-732729360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562FF-E16C-43A8-B5ED-D45739094954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162F81A-B24E-4D2B-A2E4-2EF0AE76C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D09F1D7-6842-4C4B-A5AF-44AA8BFC2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0AA26-7452-4ABA-96B4-38D6A22BE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300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B29EEC-6F08-479E-A722-872B6D86C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8AAEA9-74CB-4116-922A-235BCEF5D1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725861-AC39-4E69-9AFC-1F2A115CD6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562FF-E16C-43A8-B5ED-D45739094954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F7DCC2-D1C0-41E9-88CC-E2BC042787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A879D4-F786-4775-B3FA-ACC21E1B88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0AA26-7452-4ABA-96B4-38D6A22BE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231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t.me/c/1944108592/2/3537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entre-la.com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11015" y="184638"/>
            <a:ext cx="11790485" cy="64887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AE9E71F-7212-D937-4374-E1A815242F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98"/>
          <a:stretch/>
        </p:blipFill>
        <p:spPr>
          <a:xfrm>
            <a:off x="211015" y="5552081"/>
            <a:ext cx="1414586" cy="104984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36E65E9-2110-D790-7F0E-244F85A5D75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6000"/>
          </a:blip>
          <a:stretch>
            <a:fillRect/>
          </a:stretch>
        </p:blipFill>
        <p:spPr>
          <a:xfrm>
            <a:off x="2941748" y="115501"/>
            <a:ext cx="6441248" cy="6976050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1023355" y="2175862"/>
            <a:ext cx="1027803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ОБ ОРГАНИЗАЦИИ РАБОТЫ ЦЕНТРОВ ОТКРЫТОГО ОБРАЗОВАНИЯ В СТРАНАХ ЛАТИНСКОЙ АМЕРИКИ (КУБА, ВЕНЕСУЭЛА, НИКАРАГУА)</a:t>
            </a:r>
          </a:p>
        </p:txBody>
      </p:sp>
      <p:pic>
        <p:nvPicPr>
          <p:cNvPr id="4" name="Google Shape;54;p7">
            <a:extLst>
              <a:ext uri="{FF2B5EF4-FFF2-40B4-BE49-F238E27FC236}">
                <a16:creationId xmlns:a16="http://schemas.microsoft.com/office/drawing/2014/main" id="{6B4AAD9D-C2B9-38DD-29F0-43F37917CAD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b="15023"/>
          <a:stretch/>
        </p:blipFill>
        <p:spPr>
          <a:xfrm>
            <a:off x="1752964" y="5552081"/>
            <a:ext cx="902826" cy="1023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D7E1E31-E92A-0FFF-AAF1-C0A6D1314C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3264" y="5552081"/>
            <a:ext cx="2842914" cy="91891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D2701C5-7DA3-45E8-B980-4F6FD8F24450}"/>
              </a:ext>
            </a:extLst>
          </p:cNvPr>
          <p:cNvSpPr txBox="1"/>
          <p:nvPr/>
        </p:nvSpPr>
        <p:spPr>
          <a:xfrm>
            <a:off x="6668737" y="5270671"/>
            <a:ext cx="516303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Ректор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Глазовского государственного инженерно-педагогического университета им. В.Г. Короленко,</a:t>
            </a:r>
          </a:p>
          <a:p>
            <a:pPr algn="r"/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Янина Александровна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Чиговская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-Назарова</a:t>
            </a:r>
            <a:endParaRPr lang="ru-RU" sz="18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971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11015" y="169398"/>
            <a:ext cx="11790485" cy="64887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photo_5406829755526926784_y.jpg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4978" y="196390"/>
            <a:ext cx="11356258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ИТОГИ ПРОЕКТА ПО СОЗДАНИЮ ЦЕНТРОВ ОТКРЫТОГО ОБРАЗОВАНИЯ </a:t>
            </a:r>
            <a:r>
              <a:rPr lang="ru-RU" sz="2400" b="1" dirty="0">
                <a:solidFill>
                  <a:srgbClr val="00298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2023 ГОДУ</a:t>
            </a:r>
          </a:p>
        </p:txBody>
      </p:sp>
      <p:sp>
        <p:nvSpPr>
          <p:cNvPr id="12" name="Freeform 45">
            <a:extLst>
              <a:ext uri="{FF2B5EF4-FFF2-40B4-BE49-F238E27FC236}">
                <a16:creationId xmlns:a16="http://schemas.microsoft.com/office/drawing/2014/main" id="{DB3A3369-6FB8-38EB-B341-57E81DE56A6D}"/>
              </a:ext>
            </a:extLst>
          </p:cNvPr>
          <p:cNvSpPr>
            <a:spLocks noEditPoints="1"/>
          </p:cNvSpPr>
          <p:nvPr/>
        </p:nvSpPr>
        <p:spPr bwMode="auto">
          <a:xfrm>
            <a:off x="584000" y="1523095"/>
            <a:ext cx="217113" cy="21559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AC75D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reeform 45">
            <a:extLst>
              <a:ext uri="{FF2B5EF4-FFF2-40B4-BE49-F238E27FC236}">
                <a16:creationId xmlns:a16="http://schemas.microsoft.com/office/drawing/2014/main" id="{DB3A3369-6FB8-38EB-B341-57E81DE56A6D}"/>
              </a:ext>
            </a:extLst>
          </p:cNvPr>
          <p:cNvSpPr>
            <a:spLocks noEditPoints="1"/>
          </p:cNvSpPr>
          <p:nvPr/>
        </p:nvSpPr>
        <p:spPr bwMode="auto">
          <a:xfrm>
            <a:off x="584000" y="1871948"/>
            <a:ext cx="217113" cy="21559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00009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reeform 45">
            <a:extLst>
              <a:ext uri="{FF2B5EF4-FFF2-40B4-BE49-F238E27FC236}">
                <a16:creationId xmlns:a16="http://schemas.microsoft.com/office/drawing/2014/main" id="{DB3A3369-6FB8-38EB-B341-57E81DE56A6D}"/>
              </a:ext>
            </a:extLst>
          </p:cNvPr>
          <p:cNvSpPr>
            <a:spLocks noEditPoints="1"/>
          </p:cNvSpPr>
          <p:nvPr/>
        </p:nvSpPr>
        <p:spPr bwMode="auto">
          <a:xfrm>
            <a:off x="584000" y="2338188"/>
            <a:ext cx="217113" cy="21559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E7498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reeform 45">
            <a:extLst>
              <a:ext uri="{FF2B5EF4-FFF2-40B4-BE49-F238E27FC236}">
                <a16:creationId xmlns:a16="http://schemas.microsoft.com/office/drawing/2014/main" id="{DB3A3369-6FB8-38EB-B341-57E81DE56A6D}"/>
              </a:ext>
            </a:extLst>
          </p:cNvPr>
          <p:cNvSpPr>
            <a:spLocks noEditPoints="1"/>
          </p:cNvSpPr>
          <p:nvPr/>
        </p:nvSpPr>
        <p:spPr bwMode="auto">
          <a:xfrm>
            <a:off x="584000" y="2865525"/>
            <a:ext cx="217113" cy="21559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reeform 45">
            <a:extLst>
              <a:ext uri="{FF2B5EF4-FFF2-40B4-BE49-F238E27FC236}">
                <a16:creationId xmlns:a16="http://schemas.microsoft.com/office/drawing/2014/main" id="{DB3A3369-6FB8-38EB-B341-57E81DE56A6D}"/>
              </a:ext>
            </a:extLst>
          </p:cNvPr>
          <p:cNvSpPr>
            <a:spLocks noEditPoints="1"/>
          </p:cNvSpPr>
          <p:nvPr/>
        </p:nvSpPr>
        <p:spPr bwMode="auto">
          <a:xfrm>
            <a:off x="584000" y="3791769"/>
            <a:ext cx="217113" cy="21559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04BE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5034" y="1393940"/>
            <a:ext cx="3339361" cy="2628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Создан </a:t>
            </a:r>
            <a:r>
              <a:rPr lang="ru-RU" sz="1400" b="1" dirty="0">
                <a:solidFill>
                  <a:srgbClr val="AC75D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ru-RU" sz="1200" b="1" dirty="0">
                <a:solidFill>
                  <a:srgbClr val="AC75D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Центр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Получено более </a:t>
            </a:r>
            <a:r>
              <a:rPr lang="ru-RU" sz="1400" b="1" dirty="0">
                <a:solidFill>
                  <a:srgbClr val="00009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800</a:t>
            </a: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заявок на обучение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srgbClr val="E7498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167</a:t>
            </a: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человек прошли обучение </a:t>
            </a:r>
            <a:r>
              <a:rPr lang="ru-RU" sz="1400" b="1" dirty="0">
                <a:solidFill>
                  <a:srgbClr val="54823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105</a:t>
            </a:r>
            <a:r>
              <a:rPr lang="ru-RU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человек сдали ТРКИ 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Подписано </a:t>
            </a:r>
            <a:r>
              <a:rPr lang="ru-RU" sz="1400" b="1" dirty="0">
                <a:solidFill>
                  <a:srgbClr val="53823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ru-RU" sz="1200" dirty="0">
                <a:solidFill>
                  <a:srgbClr val="04BE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договора о сотрудничестве (Храм Казанской иконы Божией матери, Университет </a:t>
            </a:r>
            <a:r>
              <a:rPr lang="ru-RU" sz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Матансаса</a:t>
            </a: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Гаванский университет)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Проведено </a:t>
            </a:r>
            <a:r>
              <a:rPr lang="ru-RU" sz="1400" b="1" dirty="0">
                <a:solidFill>
                  <a:srgbClr val="34CA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образовательных и просветительских мероприятий</a:t>
            </a:r>
          </a:p>
        </p:txBody>
      </p:sp>
      <p:pic>
        <p:nvPicPr>
          <p:cNvPr id="1026" name="Picture 2" descr="Флаг Кубы — Википедия">
            <a:extLst>
              <a:ext uri="{FF2B5EF4-FFF2-40B4-BE49-F238E27FC236}">
                <a16:creationId xmlns:a16="http://schemas.microsoft.com/office/drawing/2014/main" id="{F8F20981-9431-8C4C-6349-44305F977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383" y="649934"/>
            <a:ext cx="540112" cy="32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353702" y="1168516"/>
            <a:ext cx="2064662" cy="306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РЕСПУБЛИКА КУБА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722866" y="1522900"/>
            <a:ext cx="3097143" cy="2955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создан </a:t>
            </a:r>
            <a:r>
              <a:rPr lang="ru-RU" sz="1400" b="1" dirty="0">
                <a:solidFill>
                  <a:srgbClr val="AC75D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ru-RU" sz="12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Центр на базе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Института профессиональной переподготовки им. Франсиско де Миранды</a:t>
            </a:r>
          </a:p>
          <a:p>
            <a:pPr lvl="0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получено более</a:t>
            </a:r>
            <a:r>
              <a:rPr lang="ru-RU" sz="12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FF345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300</a:t>
            </a:r>
            <a:r>
              <a:rPr lang="ru-RU" sz="12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заявок на обучение</a:t>
            </a:r>
          </a:p>
          <a:p>
            <a:pPr>
              <a:lnSpc>
                <a:spcPct val="107000"/>
              </a:lnSpc>
            </a:pPr>
            <a:endParaRPr lang="ru-RU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ru-RU" sz="1400" b="1" dirty="0">
                <a:solidFill>
                  <a:srgbClr val="53823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150</a:t>
            </a:r>
            <a:r>
              <a:rPr lang="ru-RU" sz="12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человек прошли обучение</a:t>
            </a:r>
          </a:p>
          <a:p>
            <a:pPr>
              <a:lnSpc>
                <a:spcPct val="107000"/>
              </a:lnSpc>
            </a:pPr>
            <a:endParaRPr lang="ru-RU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ru-RU" sz="1400" b="1" dirty="0">
                <a:solidFill>
                  <a:srgbClr val="34CA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100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человек сдали ТРКИ</a:t>
            </a:r>
          </a:p>
          <a:p>
            <a:pPr>
              <a:lnSpc>
                <a:spcPct val="107000"/>
              </a:lnSpc>
            </a:pPr>
            <a:endParaRPr lang="ru-RU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Проведено </a:t>
            </a:r>
            <a:r>
              <a:rPr lang="ru-RU" sz="1400" b="1" dirty="0">
                <a:solidFill>
                  <a:srgbClr val="00298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образовательных и просветительских мероприятий</a:t>
            </a:r>
          </a:p>
          <a:p>
            <a:pPr>
              <a:lnSpc>
                <a:spcPct val="107000"/>
              </a:lnSpc>
            </a:pPr>
            <a:endParaRPr lang="ru-RU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6" name="Freeform 45">
            <a:extLst>
              <a:ext uri="{FF2B5EF4-FFF2-40B4-BE49-F238E27FC236}">
                <a16:creationId xmlns:a16="http://schemas.microsoft.com/office/drawing/2014/main" id="{DB3A3369-6FB8-38EB-B341-57E81DE56A6D}"/>
              </a:ext>
            </a:extLst>
          </p:cNvPr>
          <p:cNvSpPr>
            <a:spLocks noEditPoints="1"/>
          </p:cNvSpPr>
          <p:nvPr/>
        </p:nvSpPr>
        <p:spPr bwMode="auto">
          <a:xfrm>
            <a:off x="4444376" y="2382427"/>
            <a:ext cx="217113" cy="21559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FF345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reeform 45">
            <a:extLst>
              <a:ext uri="{FF2B5EF4-FFF2-40B4-BE49-F238E27FC236}">
                <a16:creationId xmlns:a16="http://schemas.microsoft.com/office/drawing/2014/main" id="{DB3A3369-6FB8-38EB-B341-57E81DE56A6D}"/>
              </a:ext>
            </a:extLst>
          </p:cNvPr>
          <p:cNvSpPr>
            <a:spLocks noEditPoints="1"/>
          </p:cNvSpPr>
          <p:nvPr/>
        </p:nvSpPr>
        <p:spPr bwMode="auto">
          <a:xfrm>
            <a:off x="4444376" y="2778270"/>
            <a:ext cx="217113" cy="21559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53823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Freeform 45">
            <a:extLst>
              <a:ext uri="{FF2B5EF4-FFF2-40B4-BE49-F238E27FC236}">
                <a16:creationId xmlns:a16="http://schemas.microsoft.com/office/drawing/2014/main" id="{DB3A3369-6FB8-38EB-B341-57E81DE56A6D}"/>
              </a:ext>
            </a:extLst>
          </p:cNvPr>
          <p:cNvSpPr>
            <a:spLocks noEditPoints="1"/>
          </p:cNvSpPr>
          <p:nvPr/>
        </p:nvSpPr>
        <p:spPr bwMode="auto">
          <a:xfrm>
            <a:off x="4444376" y="3212345"/>
            <a:ext cx="217113" cy="21559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34CAC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894656" y="1151780"/>
            <a:ext cx="3232564" cy="32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РЕСПУБЛИКА ВЕНЕСУЭЛА</a:t>
            </a:r>
          </a:p>
        </p:txBody>
      </p:sp>
      <p:pic>
        <p:nvPicPr>
          <p:cNvPr id="30" name="Picture 4">
            <a:extLst>
              <a:ext uri="{FF2B5EF4-FFF2-40B4-BE49-F238E27FC236}">
                <a16:creationId xmlns:a16="http://schemas.microsoft.com/office/drawing/2014/main" id="{86F223AE-FAF5-046B-44E6-4C93EF419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233" y="649934"/>
            <a:ext cx="540504" cy="33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Freeform 45">
            <a:extLst>
              <a:ext uri="{FF2B5EF4-FFF2-40B4-BE49-F238E27FC236}">
                <a16:creationId xmlns:a16="http://schemas.microsoft.com/office/drawing/2014/main" id="{DB3A3369-6FB8-38EB-B341-57E81DE56A6D}"/>
              </a:ext>
            </a:extLst>
          </p:cNvPr>
          <p:cNvSpPr>
            <a:spLocks noEditPoints="1"/>
          </p:cNvSpPr>
          <p:nvPr/>
        </p:nvSpPr>
        <p:spPr bwMode="auto">
          <a:xfrm>
            <a:off x="8454401" y="3228212"/>
            <a:ext cx="217113" cy="21559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34CAC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4">
            <a:extLst>
              <a:ext uri="{FF2B5EF4-FFF2-40B4-BE49-F238E27FC236}">
                <a16:creationId xmlns:a16="http://schemas.microsoft.com/office/drawing/2014/main" id="{9116BD65-9736-797B-8E2B-8D722DC88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112" y="649934"/>
            <a:ext cx="540504" cy="33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Прямоугольник 36"/>
          <p:cNvSpPr/>
          <p:nvPr/>
        </p:nvSpPr>
        <p:spPr>
          <a:xfrm>
            <a:off x="8664326" y="1542650"/>
            <a:ext cx="2943674" cy="2968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создан </a:t>
            </a:r>
            <a:r>
              <a:rPr lang="ru-RU" sz="1400" b="1" dirty="0">
                <a:solidFill>
                  <a:srgbClr val="AC75D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ru-RU" sz="12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Центр на базе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языковой академии «Talk», г.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Хинотепе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получено более</a:t>
            </a:r>
            <a:r>
              <a:rPr lang="ru-RU" sz="12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00298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180</a:t>
            </a:r>
            <a:r>
              <a:rPr lang="ru-RU" sz="14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заявок на обучение</a:t>
            </a:r>
          </a:p>
          <a:p>
            <a:pPr>
              <a:lnSpc>
                <a:spcPct val="107000"/>
              </a:lnSpc>
            </a:pPr>
            <a:endParaRPr lang="ru-RU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150</a:t>
            </a:r>
            <a:r>
              <a:rPr lang="ru-RU" sz="12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человек прошли обучение</a:t>
            </a:r>
          </a:p>
          <a:p>
            <a:pPr>
              <a:lnSpc>
                <a:spcPct val="107000"/>
              </a:lnSpc>
            </a:pPr>
            <a:endParaRPr lang="ru-RU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ru-RU" sz="1400" b="1" dirty="0">
                <a:solidFill>
                  <a:srgbClr val="34CA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100</a:t>
            </a: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человек сдали ТРКИ</a:t>
            </a:r>
          </a:p>
          <a:p>
            <a:pPr>
              <a:lnSpc>
                <a:spcPct val="107000"/>
              </a:lnSpc>
            </a:pPr>
            <a:endParaRPr lang="ru-RU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Проведено </a:t>
            </a:r>
            <a:r>
              <a:rPr lang="ru-RU" sz="1400" b="1" dirty="0">
                <a:solidFill>
                  <a:srgbClr val="FF345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образовательных и просветительских мероприятий</a:t>
            </a:r>
          </a:p>
          <a:p>
            <a:pPr>
              <a:lnSpc>
                <a:spcPct val="107000"/>
              </a:lnSpc>
            </a:pP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07000"/>
              </a:lnSpc>
            </a:pPr>
            <a:endParaRPr lang="ru-RU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8811517" y="1151780"/>
            <a:ext cx="2990359" cy="32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РЕСПУБЛИКА НИКАРАГУА</a:t>
            </a:r>
          </a:p>
        </p:txBody>
      </p:sp>
      <p:sp>
        <p:nvSpPr>
          <p:cNvPr id="44" name="Freeform 45">
            <a:extLst>
              <a:ext uri="{FF2B5EF4-FFF2-40B4-BE49-F238E27FC236}">
                <a16:creationId xmlns:a16="http://schemas.microsoft.com/office/drawing/2014/main" id="{DB3A3369-6FB8-38EB-B341-57E81DE56A6D}"/>
              </a:ext>
            </a:extLst>
          </p:cNvPr>
          <p:cNvSpPr>
            <a:spLocks noEditPoints="1"/>
          </p:cNvSpPr>
          <p:nvPr/>
        </p:nvSpPr>
        <p:spPr bwMode="auto">
          <a:xfrm>
            <a:off x="8444775" y="1674018"/>
            <a:ext cx="217113" cy="21559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AC75D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Freeform 45">
            <a:extLst>
              <a:ext uri="{FF2B5EF4-FFF2-40B4-BE49-F238E27FC236}">
                <a16:creationId xmlns:a16="http://schemas.microsoft.com/office/drawing/2014/main" id="{DB3A3369-6FB8-38EB-B341-57E81DE56A6D}"/>
              </a:ext>
            </a:extLst>
          </p:cNvPr>
          <p:cNvSpPr>
            <a:spLocks noEditPoints="1"/>
          </p:cNvSpPr>
          <p:nvPr/>
        </p:nvSpPr>
        <p:spPr bwMode="auto">
          <a:xfrm>
            <a:off x="8444775" y="2262266"/>
            <a:ext cx="217113" cy="21559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00009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Freeform 45">
            <a:extLst>
              <a:ext uri="{FF2B5EF4-FFF2-40B4-BE49-F238E27FC236}">
                <a16:creationId xmlns:a16="http://schemas.microsoft.com/office/drawing/2014/main" id="{DB3A3369-6FB8-38EB-B341-57E81DE56A6D}"/>
              </a:ext>
            </a:extLst>
          </p:cNvPr>
          <p:cNvSpPr>
            <a:spLocks noEditPoints="1"/>
          </p:cNvSpPr>
          <p:nvPr/>
        </p:nvSpPr>
        <p:spPr bwMode="auto">
          <a:xfrm>
            <a:off x="8444774" y="2812546"/>
            <a:ext cx="217113" cy="21559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53823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Freeform 45">
            <a:extLst>
              <a:ext uri="{FF2B5EF4-FFF2-40B4-BE49-F238E27FC236}">
                <a16:creationId xmlns:a16="http://schemas.microsoft.com/office/drawing/2014/main" id="{DB3A3369-6FB8-38EB-B341-57E81DE56A6D}"/>
              </a:ext>
            </a:extLst>
          </p:cNvPr>
          <p:cNvSpPr>
            <a:spLocks noEditPoints="1"/>
          </p:cNvSpPr>
          <p:nvPr/>
        </p:nvSpPr>
        <p:spPr bwMode="auto">
          <a:xfrm>
            <a:off x="4444376" y="1631517"/>
            <a:ext cx="217113" cy="21559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AB75D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ounded Rectangle 30"/>
          <p:cNvSpPr/>
          <p:nvPr/>
        </p:nvSpPr>
        <p:spPr>
          <a:xfrm>
            <a:off x="420802" y="1137883"/>
            <a:ext cx="3549729" cy="5070183"/>
          </a:xfrm>
          <a:prstGeom prst="roundRect">
            <a:avLst>
              <a:gd name="adj" fmla="val 8835"/>
            </a:avLst>
          </a:prstGeom>
          <a:noFill/>
          <a:ln w="19050">
            <a:solidFill>
              <a:schemeClr val="bg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ounded Rectangle 30"/>
          <p:cNvSpPr/>
          <p:nvPr/>
        </p:nvSpPr>
        <p:spPr>
          <a:xfrm>
            <a:off x="4189019" y="1137883"/>
            <a:ext cx="3843565" cy="5070183"/>
          </a:xfrm>
          <a:prstGeom prst="roundRect">
            <a:avLst>
              <a:gd name="adj" fmla="val 8835"/>
            </a:avLst>
          </a:prstGeom>
          <a:noFill/>
          <a:ln w="19050">
            <a:solidFill>
              <a:schemeClr val="bg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ounded Rectangle 30"/>
          <p:cNvSpPr/>
          <p:nvPr/>
        </p:nvSpPr>
        <p:spPr>
          <a:xfrm>
            <a:off x="8254187" y="1136499"/>
            <a:ext cx="3507049" cy="5070183"/>
          </a:xfrm>
          <a:prstGeom prst="roundRect">
            <a:avLst>
              <a:gd name="adj" fmla="val 8835"/>
            </a:avLst>
          </a:prstGeom>
          <a:noFill/>
          <a:ln w="19050">
            <a:solidFill>
              <a:schemeClr val="bg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86DFC1C-DA68-0F8E-EC6B-77C6FAAFBC7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t="2707" r="14518"/>
          <a:stretch/>
        </p:blipFill>
        <p:spPr>
          <a:xfrm>
            <a:off x="783195" y="4194812"/>
            <a:ext cx="2820929" cy="1823341"/>
          </a:xfrm>
          <a:prstGeom prst="rect">
            <a:avLst/>
          </a:prstGeom>
          <a:ln w="28575">
            <a:solidFill>
              <a:srgbClr val="AA75D5"/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C2AA76F-8BE5-7455-7228-ADDD5A48D96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2000" contrast="3000"/>
                    </a14:imgEffect>
                  </a14:imgLayer>
                </a14:imgProps>
              </a:ext>
            </a:extLst>
          </a:blip>
          <a:srcRect t="11737" b="416"/>
          <a:stretch/>
        </p:blipFill>
        <p:spPr>
          <a:xfrm>
            <a:off x="4661489" y="4185847"/>
            <a:ext cx="2811840" cy="1835400"/>
          </a:xfrm>
          <a:prstGeom prst="rect">
            <a:avLst/>
          </a:prstGeom>
          <a:ln w="28575">
            <a:solidFill>
              <a:srgbClr val="538234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692A86A-C717-DCC2-938D-0E911AE4781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9443" t="10965" b="5058"/>
          <a:stretch/>
        </p:blipFill>
        <p:spPr>
          <a:xfrm>
            <a:off x="8600868" y="4185847"/>
            <a:ext cx="2832347" cy="1835401"/>
          </a:xfrm>
          <a:prstGeom prst="rect">
            <a:avLst/>
          </a:prstGeom>
          <a:ln w="28575">
            <a:solidFill>
              <a:srgbClr val="34CACC"/>
            </a:solidFill>
          </a:ln>
        </p:spPr>
      </p:pic>
      <p:sp>
        <p:nvSpPr>
          <p:cNvPr id="9" name="Freeform 45">
            <a:extLst>
              <a:ext uri="{FF2B5EF4-FFF2-40B4-BE49-F238E27FC236}">
                <a16:creationId xmlns:a16="http://schemas.microsoft.com/office/drawing/2014/main" id="{B18085D2-6863-9769-CE5B-314945509AEE}"/>
              </a:ext>
            </a:extLst>
          </p:cNvPr>
          <p:cNvSpPr>
            <a:spLocks noEditPoints="1"/>
          </p:cNvSpPr>
          <p:nvPr/>
        </p:nvSpPr>
        <p:spPr bwMode="auto">
          <a:xfrm>
            <a:off x="4444376" y="3662441"/>
            <a:ext cx="217113" cy="21559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00009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8723424A-41B9-7412-F351-6C027E1F281B}"/>
              </a:ext>
            </a:extLst>
          </p:cNvPr>
          <p:cNvSpPr>
            <a:spLocks noEditPoints="1"/>
          </p:cNvSpPr>
          <p:nvPr/>
        </p:nvSpPr>
        <p:spPr bwMode="auto">
          <a:xfrm>
            <a:off x="8454401" y="3668302"/>
            <a:ext cx="217113" cy="21559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FF345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13F0DB-9328-4252-E8D1-B371E62DE39D}"/>
              </a:ext>
            </a:extLst>
          </p:cNvPr>
          <p:cNvSpPr txBox="1"/>
          <p:nvPr/>
        </p:nvSpPr>
        <p:spPr>
          <a:xfrm>
            <a:off x="404978" y="6206682"/>
            <a:ext cx="11396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538234"/>
                </a:solidFill>
              </a:rPr>
              <a:t>С начала 2024 года обучение во всех Центрах продолжается </a:t>
            </a:r>
          </a:p>
        </p:txBody>
      </p:sp>
    </p:spTree>
    <p:extLst>
      <p:ext uri="{BB962C8B-B14F-4D97-AF65-F5344CB8AC3E}">
        <p14:creationId xmlns:p14="http://schemas.microsoft.com/office/powerpoint/2010/main" val="428380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7" grpId="0" animBg="1"/>
      <p:bldP spid="18" grpId="0" animBg="1"/>
      <p:bldP spid="26" grpId="0" animBg="1"/>
      <p:bldP spid="27" grpId="0" animBg="1"/>
      <p:bldP spid="28" grpId="0" animBg="1"/>
      <p:bldP spid="35" grpId="0" animBg="1"/>
      <p:bldP spid="44" grpId="0" animBg="1"/>
      <p:bldP spid="45" grpId="0" animBg="1"/>
      <p:bldP spid="46" grpId="0" animBg="1"/>
      <p:bldP spid="47" grpId="0" animBg="1"/>
      <p:bldP spid="50" grpId="0" animBg="1"/>
      <p:bldP spid="51" grpId="0" animBg="1"/>
      <p:bldP spid="55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97054" y="164152"/>
            <a:ext cx="11790485" cy="64887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8128" y="232962"/>
            <a:ext cx="11356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ПУБЛИКАЦИИ О ДЕЯТЕЛЬНОСТИ ГИПУ В СМИ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37977" y="8668146"/>
            <a:ext cx="362388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ts val="1500"/>
              </a:lnSpc>
              <a:spcAft>
                <a:spcPts val="800"/>
              </a:spcAft>
            </a:pP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Необходимое финансирование: 20 000 000 рублей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46485" y="7930988"/>
            <a:ext cx="2861853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500"/>
              </a:lnSpc>
              <a:spcAft>
                <a:spcPts val="800"/>
              </a:spcAft>
            </a:pP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Необходимое финансирование: 30 000 000 руб.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647014" y="7539848"/>
            <a:ext cx="273453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endParaRPr lang="ru-RU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500"/>
              </a:lnSpc>
            </a:pP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Необходимое финансирование: 39 000 000 руб.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96E8FC-3AC2-C830-B5A8-B048FD829030}"/>
              </a:ext>
            </a:extLst>
          </p:cNvPr>
          <p:cNvSpPr txBox="1"/>
          <p:nvPr/>
        </p:nvSpPr>
        <p:spPr>
          <a:xfrm>
            <a:off x="358588" y="745876"/>
            <a:ext cx="11425798" cy="15240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Liberation Sans"/>
                <a:cs typeface="Arial" panose="020B0604020202020204" pitchFamily="34" charset="0"/>
              </a:rPr>
              <a:t>Деятельность ГИПУ в странах Латинской Америки получила не только многочисленные положительные отзывы со стороны участников образовательного процесса во всех странах присутствия, но и вызвала </a:t>
            </a:r>
            <a:r>
              <a:rPr lang="ru-RU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Liberation Sans"/>
                <a:cs typeface="Arial" panose="020B0604020202020204" pitchFamily="34" charset="0"/>
              </a:rPr>
              <a:t>широкии</a:t>
            </a:r>
            <a:r>
              <a:rPr lang="ru-RU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Liberation Sans"/>
                <a:cs typeface="Arial" panose="020B0604020202020204" pitchFamily="34" charset="0"/>
              </a:rPr>
              <a:t>̆ </a:t>
            </a:r>
            <a:r>
              <a:rPr lang="ru-RU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Liberation Sans"/>
                <a:cs typeface="Arial" panose="020B0604020202020204" pitchFamily="34" charset="0"/>
              </a:rPr>
              <a:t>медийныи</a:t>
            </a:r>
            <a:r>
              <a:rPr lang="ru-RU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Liberation Sans"/>
                <a:cs typeface="Arial" panose="020B0604020202020204" pitchFamily="34" charset="0"/>
              </a:rPr>
              <a:t>̆ отклик как в </a:t>
            </a:r>
            <a:r>
              <a:rPr lang="ru-RU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Liberation Sans"/>
                <a:cs typeface="Arial" panose="020B0604020202020204" pitchFamily="34" charset="0"/>
              </a:rPr>
              <a:t>российских</a:t>
            </a:r>
            <a:r>
              <a:rPr lang="ru-RU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Liberation Sans"/>
                <a:cs typeface="Arial" panose="020B0604020202020204" pitchFamily="34" charset="0"/>
              </a:rPr>
              <a:t>, так и в зарубежных СМИ, что свидетельствует о позитивном отношении общества к инициативам ГИПУ.</a:t>
            </a:r>
            <a:endParaRPr lang="ru-RU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E1DC93-1AC1-A082-5134-A24EF224DB6B}"/>
              </a:ext>
            </a:extLst>
          </p:cNvPr>
          <p:cNvSpPr txBox="1"/>
          <p:nvPr/>
        </p:nvSpPr>
        <p:spPr>
          <a:xfrm>
            <a:off x="358589" y="2237675"/>
            <a:ext cx="4678522" cy="4109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Liberation Sans"/>
                <a:cs typeface="Arial" panose="020B0604020202020204" pitchFamily="34" charset="0"/>
              </a:rPr>
              <a:t>За время реализации о проекте были сделаны различные публикации в СМИ и социальных сетях. В совокупности новости про деятельность ГИПУ в </a:t>
            </a:r>
            <a:r>
              <a:rPr lang="ru-RU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Liberation Sans"/>
                <a:cs typeface="Arial" panose="020B0604020202020204" pitchFamily="34" charset="0"/>
              </a:rPr>
              <a:t>Латинскои</a:t>
            </a:r>
            <a:r>
              <a:rPr lang="ru-RU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Liberation Sans"/>
                <a:cs typeface="Arial" panose="020B0604020202020204" pitchFamily="34" charset="0"/>
              </a:rPr>
              <a:t>̆ Америке набрали </a:t>
            </a:r>
            <a:r>
              <a:rPr lang="ru-RU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Liberation Sans"/>
                <a:cs typeface="Arial" panose="020B0604020202020204" pitchFamily="34" charset="0"/>
              </a:rPr>
              <a:t>более 850 тыс. просмотров.</a:t>
            </a:r>
            <a:r>
              <a:rPr lang="ru-RU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Liberation Sans"/>
                <a:cs typeface="Arial" panose="020B0604020202020204" pitchFamily="34" charset="0"/>
              </a:rPr>
              <a:t> Одна из публикаций </a:t>
            </a:r>
            <a:r>
              <a:rPr lang="ru-RU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Liberation Sans"/>
                <a:cs typeface="Arial" panose="020B0604020202020204" pitchFamily="34" charset="0"/>
              </a:rPr>
              <a:t>Telegram</a:t>
            </a:r>
            <a:r>
              <a:rPr lang="ru-RU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Liberation Sans"/>
                <a:cs typeface="Arial" panose="020B0604020202020204" pitchFamily="34" charset="0"/>
              </a:rPr>
              <a:t>-канала «Рыбарь» собрала более 300 тыс. просмотров и попала в видеосюжет данного канала (485 тыс. просмотров). Данные показатели позволяют говорить об объективной востребованности работы ГИПУ обществом.</a:t>
            </a:r>
            <a:r>
              <a:rPr lang="ru-RU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A21D136-2DF8-F6EC-467C-AA4017C49F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5" t="21665" r="22390" b="-500"/>
          <a:stretch/>
        </p:blipFill>
        <p:spPr>
          <a:xfrm>
            <a:off x="8629040" y="4174491"/>
            <a:ext cx="3124364" cy="227260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249E398-A4F0-1132-FA77-6A1DA0CAA9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9" t="881" r="7142" b="3406"/>
          <a:stretch/>
        </p:blipFill>
        <p:spPr>
          <a:xfrm>
            <a:off x="8629433" y="1928448"/>
            <a:ext cx="3123970" cy="218338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093DF0D-8FCB-CFD3-23E3-0589386485D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365" y="1928448"/>
            <a:ext cx="3266301" cy="2176683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FBD5227-B85D-8EB1-009D-60AA37BC27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1" r="10902" b="7968"/>
          <a:stretch/>
        </p:blipFill>
        <p:spPr bwMode="auto">
          <a:xfrm>
            <a:off x="5271246" y="4179649"/>
            <a:ext cx="3277419" cy="226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391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128" y="298329"/>
            <a:ext cx="11356258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ИТОГИ ПРОЕКТА ПО СОЗДАНИЮ ЦОО НА КУБЕ В 2023 ГОДУ</a:t>
            </a: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311756" y="1763345"/>
            <a:ext cx="365485" cy="430887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A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01</a:t>
            </a: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311756" y="3033236"/>
            <a:ext cx="365485" cy="430887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4BE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4BE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4BE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>
            <a:off x="291981" y="2483683"/>
            <a:ext cx="365485" cy="430887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1015" y="184638"/>
            <a:ext cx="11790485" cy="64887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58852" y="298327"/>
            <a:ext cx="123596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И ПОПУЛЯРИЗАЦИЯ РУССКОГО ЯЗЫКА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КУБЕ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400" b="1" dirty="0">
                <a:solidFill>
                  <a:srgbClr val="0029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95136" y="873053"/>
            <a:ext cx="3635187" cy="1653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</a:pPr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Поддержка и развитие Центров 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базе Храма Казанской иконы Божией матери, на базе Гаванского университета и Университета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Матансаса</a:t>
            </a:r>
            <a:endParaRPr lang="ru-RU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19092" y="873053"/>
            <a:ext cx="2885416" cy="1653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Создание Центра </a:t>
            </a:r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туристическом регионе Варадеро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обучение сотрудников отелей всех уровней русскому языку.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Placeholder 3"/>
          <p:cNvSpPr txBox="1">
            <a:spLocks/>
          </p:cNvSpPr>
          <p:nvPr/>
        </p:nvSpPr>
        <p:spPr>
          <a:xfrm>
            <a:off x="398632" y="694038"/>
            <a:ext cx="779059" cy="923330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01</a:t>
            </a:r>
          </a:p>
        </p:txBody>
      </p:sp>
      <p:sp>
        <p:nvSpPr>
          <p:cNvPr id="15" name="Text Placeholder 3"/>
          <p:cNvSpPr txBox="1">
            <a:spLocks/>
          </p:cNvSpPr>
          <p:nvPr/>
        </p:nvSpPr>
        <p:spPr>
          <a:xfrm>
            <a:off x="4463379" y="694038"/>
            <a:ext cx="779059" cy="923330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54823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54823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54823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Text Placeholder 3"/>
          <p:cNvSpPr txBox="1">
            <a:spLocks/>
          </p:cNvSpPr>
          <p:nvPr/>
        </p:nvSpPr>
        <p:spPr>
          <a:xfrm>
            <a:off x="7822417" y="694038"/>
            <a:ext cx="779059" cy="923330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A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  <a:r>
              <a:rPr lang="ru-RU" sz="6000" dirty="0">
                <a:solidFill>
                  <a:srgbClr val="AC0000"/>
                </a:solidFill>
              </a:rPr>
              <a:t>3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AC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01" y="2867001"/>
            <a:ext cx="10584358" cy="3767158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629298" y="4892323"/>
            <a:ext cx="98391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процессе создания</a:t>
            </a:r>
            <a:endParaRPr lang="ru-RU" sz="1300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17657" y="5606832"/>
            <a:ext cx="166416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План развития на 2024 – 2025 гг.</a:t>
            </a:r>
            <a:endParaRPr lang="ru-RU" sz="1300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03906" y="4977985"/>
            <a:ext cx="145143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3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Создан</a:t>
            </a:r>
            <a:endParaRPr lang="ru-RU" sz="1300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315251" y="5291585"/>
            <a:ext cx="5940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ЦОО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0A65E917-1A3F-7ADE-638D-94C852FC273C}"/>
              </a:ext>
            </a:extLst>
          </p:cNvPr>
          <p:cNvSpPr/>
          <p:nvPr/>
        </p:nvSpPr>
        <p:spPr>
          <a:xfrm>
            <a:off x="4375687" y="3291045"/>
            <a:ext cx="201478" cy="196311"/>
          </a:xfrm>
          <a:prstGeom prst="ellipse">
            <a:avLst/>
          </a:prstGeom>
          <a:solidFill>
            <a:srgbClr val="45AE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B0E6D682-F18B-B67E-0771-B8EEDC92EAD5}"/>
              </a:ext>
            </a:extLst>
          </p:cNvPr>
          <p:cNvSpPr/>
          <p:nvPr/>
        </p:nvSpPr>
        <p:spPr>
          <a:xfrm>
            <a:off x="3513206" y="3111852"/>
            <a:ext cx="201478" cy="196311"/>
          </a:xfrm>
          <a:prstGeom prst="ellipse">
            <a:avLst/>
          </a:prstGeom>
          <a:solidFill>
            <a:srgbClr val="45AE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BBB0911-C023-4A31-9CD3-8D5528F0329E}"/>
              </a:ext>
            </a:extLst>
          </p:cNvPr>
          <p:cNvSpPr txBox="1">
            <a:spLocks/>
          </p:cNvSpPr>
          <p:nvPr/>
        </p:nvSpPr>
        <p:spPr>
          <a:xfrm>
            <a:off x="7822417" y="1929845"/>
            <a:ext cx="779059" cy="923330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AC75D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  <a:r>
              <a:rPr lang="ru-RU" sz="6000" noProof="0" dirty="0">
                <a:solidFill>
                  <a:srgbClr val="AC75D5"/>
                </a:solidFill>
              </a:rPr>
              <a:t>4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AC75D5"/>
              </a:solidFill>
              <a:effectLst/>
              <a:uLnTx/>
              <a:uFillTx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A10227DB-47B6-45E0-B5C6-4F8F6479B777}"/>
              </a:ext>
            </a:extLst>
          </p:cNvPr>
          <p:cNvSpPr/>
          <p:nvPr/>
        </p:nvSpPr>
        <p:spPr>
          <a:xfrm>
            <a:off x="8222747" y="2060418"/>
            <a:ext cx="3455524" cy="863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Создание Центров в провинции </a:t>
            </a:r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Ольгин и в Сантьяго де Куба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974357CE-4EE3-29C6-6D71-BB9AFD10F2B4}"/>
              </a:ext>
            </a:extLst>
          </p:cNvPr>
          <p:cNvSpPr/>
          <p:nvPr/>
        </p:nvSpPr>
        <p:spPr>
          <a:xfrm>
            <a:off x="8204572" y="820971"/>
            <a:ext cx="3455524" cy="1127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Введение русского языка  в программу обучения 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общеобразовательных школ Кубы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F7D1B1F8-2F54-E77B-6671-929458B425B0}"/>
              </a:ext>
            </a:extLst>
          </p:cNvPr>
          <p:cNvSpPr txBox="1">
            <a:spLocks/>
          </p:cNvSpPr>
          <p:nvPr/>
        </p:nvSpPr>
        <p:spPr>
          <a:xfrm>
            <a:off x="7822417" y="2824112"/>
            <a:ext cx="779059" cy="923330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6000" noProof="0" dirty="0">
                <a:solidFill>
                  <a:srgbClr val="FF3452"/>
                </a:solidFill>
              </a:rPr>
              <a:t>05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3452"/>
              </a:solidFill>
              <a:effectLst/>
              <a:uLnTx/>
              <a:uFillTx/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C651634E-9856-85A5-24D3-08C48C6A4DB3}"/>
              </a:ext>
            </a:extLst>
          </p:cNvPr>
          <p:cNvSpPr/>
          <p:nvPr/>
        </p:nvSpPr>
        <p:spPr>
          <a:xfrm>
            <a:off x="9423644" y="5234994"/>
            <a:ext cx="201478" cy="196311"/>
          </a:xfrm>
          <a:prstGeom prst="ellipse">
            <a:avLst/>
          </a:prstGeom>
          <a:solidFill>
            <a:srgbClr val="FF34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FD19FC5C-891E-E131-7443-47B5E9616EDF}"/>
              </a:ext>
            </a:extLst>
          </p:cNvPr>
          <p:cNvSpPr/>
          <p:nvPr/>
        </p:nvSpPr>
        <p:spPr>
          <a:xfrm>
            <a:off x="9625122" y="6042684"/>
            <a:ext cx="201478" cy="196311"/>
          </a:xfrm>
          <a:prstGeom prst="ellipse">
            <a:avLst/>
          </a:prstGeom>
          <a:solidFill>
            <a:srgbClr val="FF34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C0C27D34-3591-DD49-9620-855B5CACC5E0}"/>
              </a:ext>
            </a:extLst>
          </p:cNvPr>
          <p:cNvSpPr/>
          <p:nvPr/>
        </p:nvSpPr>
        <p:spPr>
          <a:xfrm>
            <a:off x="1442712" y="5815778"/>
            <a:ext cx="201478" cy="196311"/>
          </a:xfrm>
          <a:prstGeom prst="ellipse">
            <a:avLst/>
          </a:prstGeom>
          <a:solidFill>
            <a:srgbClr val="AB75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4B414E0F-8BEA-EE2E-62C5-8FF7F86D624A}"/>
              </a:ext>
            </a:extLst>
          </p:cNvPr>
          <p:cNvSpPr/>
          <p:nvPr/>
        </p:nvSpPr>
        <p:spPr>
          <a:xfrm>
            <a:off x="1192332" y="5616222"/>
            <a:ext cx="6459592" cy="631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</a:pPr>
            <a:r>
              <a:rPr lang="ru-RU" sz="17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поступил запрос на создание Центра, договор в процессе подписания</a:t>
            </a: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9D0FE535-C55F-0F8A-16E6-703F420C5E92}"/>
              </a:ext>
            </a:extLst>
          </p:cNvPr>
          <p:cNvSpPr/>
          <p:nvPr/>
        </p:nvSpPr>
        <p:spPr>
          <a:xfrm>
            <a:off x="1443765" y="5363756"/>
            <a:ext cx="201478" cy="196311"/>
          </a:xfrm>
          <a:prstGeom prst="ellipse">
            <a:avLst/>
          </a:prstGeom>
          <a:solidFill>
            <a:srgbClr val="45AE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B4BE2C68-297F-8F5B-80AD-E2B97306B681}"/>
              </a:ext>
            </a:extLst>
          </p:cNvPr>
          <p:cNvSpPr/>
          <p:nvPr/>
        </p:nvSpPr>
        <p:spPr>
          <a:xfrm>
            <a:off x="1192332" y="5305325"/>
            <a:ext cx="4185547" cy="372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</a:pPr>
            <a:r>
              <a:rPr lang="ru-RU" sz="17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действующий Центр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DBD7636D-0C00-5198-FAAE-1886D5E0C2F6}"/>
              </a:ext>
            </a:extLst>
          </p:cNvPr>
          <p:cNvSpPr/>
          <p:nvPr/>
        </p:nvSpPr>
        <p:spPr>
          <a:xfrm>
            <a:off x="1192332" y="6174645"/>
            <a:ext cx="5571179" cy="372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</a:pPr>
            <a:r>
              <a:rPr lang="ru-RU" sz="17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поступил запрос на создание Центра</a:t>
            </a: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7D7A8D3D-C6A6-9ECE-C527-F7D97E5F14B6}"/>
              </a:ext>
            </a:extLst>
          </p:cNvPr>
          <p:cNvSpPr/>
          <p:nvPr/>
        </p:nvSpPr>
        <p:spPr>
          <a:xfrm>
            <a:off x="1441242" y="6264253"/>
            <a:ext cx="201478" cy="196311"/>
          </a:xfrm>
          <a:prstGeom prst="ellipse">
            <a:avLst/>
          </a:prstGeom>
          <a:solidFill>
            <a:srgbClr val="FF34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2BECC627-9B81-899A-E41E-C03AA691A225}"/>
              </a:ext>
            </a:extLst>
          </p:cNvPr>
          <p:cNvSpPr/>
          <p:nvPr/>
        </p:nvSpPr>
        <p:spPr>
          <a:xfrm>
            <a:off x="4617296" y="3108908"/>
            <a:ext cx="201478" cy="196311"/>
          </a:xfrm>
          <a:prstGeom prst="ellipse">
            <a:avLst/>
          </a:prstGeom>
          <a:solidFill>
            <a:srgbClr val="AA75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32E66BAE-FAC1-5431-0A97-0372F7CCA674}"/>
              </a:ext>
            </a:extLst>
          </p:cNvPr>
          <p:cNvSpPr/>
          <p:nvPr/>
        </p:nvSpPr>
        <p:spPr>
          <a:xfrm>
            <a:off x="8204572" y="3013019"/>
            <a:ext cx="3473699" cy="1653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Реализация международного физико-математического проекта </a:t>
            </a:r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«Сила ума» 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общеобразовательных учреждениях Республики Куба 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380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4" grpId="0"/>
      <p:bldP spid="15" grpId="0"/>
      <p:bldP spid="16" grpId="0"/>
      <p:bldP spid="13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128" y="298329"/>
            <a:ext cx="11356258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ИТОГИ ПРОЕКТА ПО СОЗДАНИЮ ЦОО НА КУБЕ В 2023 ГОДУ</a:t>
            </a: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294123" y="1679266"/>
            <a:ext cx="400751" cy="430887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AC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294123" y="2949157"/>
            <a:ext cx="400751" cy="430887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4BE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4BE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4BE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>
            <a:off x="274348" y="2399604"/>
            <a:ext cx="400751" cy="430887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1015" y="184638"/>
            <a:ext cx="11790485" cy="64887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1543" y="298329"/>
            <a:ext cx="11559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И ПОПУЛЯРИЗАЦИЯ РУССКОГО ЯЗЫКА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ВЕНЕСУЭЛЕ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400" b="1" dirty="0">
                <a:solidFill>
                  <a:srgbClr val="0029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76404" y="3790778"/>
            <a:ext cx="5939355" cy="1409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Создание </a:t>
            </a:r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второго Центра в Каракасе на базе крупнейшей нефтегазовой компании Венесуэлы PDVSA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обучение сотрудников компании русскому языку в нефтегазовой сфере; 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11417" y="5363867"/>
            <a:ext cx="3859091" cy="863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Создание Центра </a:t>
            </a:r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Боливарианском военном университете.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76405" y="935434"/>
            <a:ext cx="4990980" cy="2990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</a:pPr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Создание Центра в туристическом регионе Венесуэлы – на о. Маргарита 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соответствии с протоколом российско-венесуэльской МПК от и </a:t>
            </a:r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итогам визита главы МИД Сергея Лаврова 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Венесуэлу: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Сергей Лавров, находясь с визитом в Каракасе, </a:t>
            </a:r>
            <a:r>
              <a:rPr lang="ru-RU" sz="1600" b="1" dirty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анонсировал потенциальное открытие второго Центра открытого образования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русском языке — на острове Маргарита.</a:t>
            </a: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Placeholder 3"/>
          <p:cNvSpPr txBox="1">
            <a:spLocks/>
          </p:cNvSpPr>
          <p:nvPr/>
        </p:nvSpPr>
        <p:spPr>
          <a:xfrm>
            <a:off x="360160" y="851492"/>
            <a:ext cx="856004" cy="923330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15" name="Text Placeholder 3"/>
          <p:cNvSpPr txBox="1">
            <a:spLocks/>
          </p:cNvSpPr>
          <p:nvPr/>
        </p:nvSpPr>
        <p:spPr>
          <a:xfrm>
            <a:off x="373320" y="3816492"/>
            <a:ext cx="856004" cy="923330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34CA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34CA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34CACC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114955" y="4800540"/>
            <a:ext cx="983916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процессе создания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0303314" y="5515049"/>
            <a:ext cx="166416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План развития на 2024 – 2025 гг.</a:t>
            </a:r>
            <a:endParaRPr lang="ru-RU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589563" y="4886202"/>
            <a:ext cx="145143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3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Создан</a:t>
            </a:r>
            <a:endParaRPr lang="ru-RU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800908" y="5199802"/>
            <a:ext cx="6559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ЦОО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BBB0911-C023-4A31-9CD3-8D5528F0329E}"/>
              </a:ext>
            </a:extLst>
          </p:cNvPr>
          <p:cNvSpPr txBox="1">
            <a:spLocks/>
          </p:cNvSpPr>
          <p:nvPr/>
        </p:nvSpPr>
        <p:spPr>
          <a:xfrm>
            <a:off x="377842" y="5274656"/>
            <a:ext cx="856004" cy="923330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AC75D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6000" dirty="0">
                <a:solidFill>
                  <a:srgbClr val="AC75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AC75D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AutoShape 2">
            <a:extLst>
              <a:ext uri="{FF2B5EF4-FFF2-40B4-BE49-F238E27FC236}">
                <a16:creationId xmlns:a16="http://schemas.microsoft.com/office/drawing/2014/main" id="{BF02930C-B933-9232-34CB-78C6C64A06E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3050" y="305362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AD043246-2E91-3245-C020-934B847EA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alphaModFix amt="59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212" y="978968"/>
            <a:ext cx="6437144" cy="526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Овал 24">
            <a:extLst>
              <a:ext uri="{FF2B5EF4-FFF2-40B4-BE49-F238E27FC236}">
                <a16:creationId xmlns:a16="http://schemas.microsoft.com/office/drawing/2014/main" id="{249B79D3-B0B5-7745-0272-DE726F00753E}"/>
              </a:ext>
            </a:extLst>
          </p:cNvPr>
          <p:cNvSpPr/>
          <p:nvPr/>
        </p:nvSpPr>
        <p:spPr>
          <a:xfrm>
            <a:off x="7426501" y="1867370"/>
            <a:ext cx="201478" cy="196311"/>
          </a:xfrm>
          <a:prstGeom prst="ellipse">
            <a:avLst/>
          </a:prstGeom>
          <a:solidFill>
            <a:srgbClr val="45AE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2DFCE49B-67BB-29CC-E855-087DC0D9118C}"/>
              </a:ext>
            </a:extLst>
          </p:cNvPr>
          <p:cNvSpPr/>
          <p:nvPr/>
        </p:nvSpPr>
        <p:spPr>
          <a:xfrm>
            <a:off x="7250285" y="1748304"/>
            <a:ext cx="201478" cy="196311"/>
          </a:xfrm>
          <a:prstGeom prst="ellipse">
            <a:avLst/>
          </a:prstGeom>
          <a:solidFill>
            <a:srgbClr val="FF34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B6AAF586-5E79-B447-D9A3-A477AF0EE030}"/>
              </a:ext>
            </a:extLst>
          </p:cNvPr>
          <p:cNvSpPr/>
          <p:nvPr/>
        </p:nvSpPr>
        <p:spPr>
          <a:xfrm>
            <a:off x="9056760" y="1819742"/>
            <a:ext cx="201478" cy="196311"/>
          </a:xfrm>
          <a:prstGeom prst="ellipse">
            <a:avLst/>
          </a:prstGeom>
          <a:solidFill>
            <a:srgbClr val="FF34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A36C4E2-21B3-318E-251E-C57906943EE9}"/>
              </a:ext>
            </a:extLst>
          </p:cNvPr>
          <p:cNvSpPr txBox="1"/>
          <p:nvPr/>
        </p:nvSpPr>
        <p:spPr>
          <a:xfrm>
            <a:off x="10465313" y="3587716"/>
            <a:ext cx="856250" cy="369332"/>
          </a:xfrm>
          <a:prstGeom prst="rect">
            <a:avLst/>
          </a:prstGeom>
          <a:solidFill>
            <a:srgbClr val="D8D8D8"/>
          </a:solidFill>
        </p:spPr>
        <p:txBody>
          <a:bodyPr wrap="square" rtlCol="0">
            <a:spAutoFit/>
          </a:bodyPr>
          <a:lstStyle/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B1871D2C-D97E-B35C-DEC5-E829EF99CB53}"/>
              </a:ext>
            </a:extLst>
          </p:cNvPr>
          <p:cNvSpPr/>
          <p:nvPr/>
        </p:nvSpPr>
        <p:spPr>
          <a:xfrm>
            <a:off x="6108188" y="4753423"/>
            <a:ext cx="983916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процессе создания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DC4A8C85-83C2-983D-A527-5A9EF3382BCA}"/>
              </a:ext>
            </a:extLst>
          </p:cNvPr>
          <p:cNvSpPr/>
          <p:nvPr/>
        </p:nvSpPr>
        <p:spPr>
          <a:xfrm>
            <a:off x="4513346" y="4893906"/>
            <a:ext cx="145143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3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Создан</a:t>
            </a:r>
            <a:endParaRPr lang="ru-RU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E69E20B0-90B1-A0B1-FF25-C5ADEC0E058C}"/>
              </a:ext>
            </a:extLst>
          </p:cNvPr>
          <p:cNvSpPr/>
          <p:nvPr/>
        </p:nvSpPr>
        <p:spPr>
          <a:xfrm>
            <a:off x="5794141" y="5152685"/>
            <a:ext cx="6559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ЦОО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02CFED2-E03A-8D62-4E4F-38AD7CF4C17E}"/>
              </a:ext>
            </a:extLst>
          </p:cNvPr>
          <p:cNvSpPr/>
          <p:nvPr/>
        </p:nvSpPr>
        <p:spPr>
          <a:xfrm>
            <a:off x="7179165" y="1951504"/>
            <a:ext cx="201478" cy="196311"/>
          </a:xfrm>
          <a:prstGeom prst="ellipse">
            <a:avLst/>
          </a:prstGeom>
          <a:solidFill>
            <a:srgbClr val="FF34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A62E36-5039-DC2C-D96C-3E51ED488883}"/>
              </a:ext>
            </a:extLst>
          </p:cNvPr>
          <p:cNvSpPr txBox="1"/>
          <p:nvPr/>
        </p:nvSpPr>
        <p:spPr>
          <a:xfrm>
            <a:off x="7021512" y="1452730"/>
            <a:ext cx="14288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КАРАКАС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978F12-E2B5-69D9-8AEA-714AB338ED63}"/>
              </a:ext>
            </a:extLst>
          </p:cNvPr>
          <p:cNvSpPr txBox="1"/>
          <p:nvPr/>
        </p:nvSpPr>
        <p:spPr>
          <a:xfrm>
            <a:off x="9036464" y="1452730"/>
            <a:ext cx="14288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О. МАРГАРИТА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17CBDF7-FDAA-D82C-A02C-C58AAF864BC8}"/>
              </a:ext>
            </a:extLst>
          </p:cNvPr>
          <p:cNvSpPr/>
          <p:nvPr/>
        </p:nvSpPr>
        <p:spPr>
          <a:xfrm>
            <a:off x="5532031" y="5998933"/>
            <a:ext cx="4454980" cy="359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</a:pPr>
            <a:r>
              <a:rPr lang="ru-RU" sz="1700" i="1" dirty="0">
                <a:ea typeface="Calibri" panose="020F0502020204030204" pitchFamily="34" charset="0"/>
                <a:cs typeface="Times New Roman" panose="02020603050405020304" pitchFamily="18" charset="0"/>
              </a:rPr>
              <a:t>поступил запрос на создание Центра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94E3EB0D-ADB1-55BB-3075-C389BC76ADA1}"/>
              </a:ext>
            </a:extLst>
          </p:cNvPr>
          <p:cNvSpPr/>
          <p:nvPr/>
        </p:nvSpPr>
        <p:spPr>
          <a:xfrm>
            <a:off x="5532031" y="5661544"/>
            <a:ext cx="4185547" cy="359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</a:pPr>
            <a:r>
              <a:rPr lang="ru-RU" sz="1700" i="1" dirty="0">
                <a:ea typeface="Calibri" panose="020F0502020204030204" pitchFamily="34" charset="0"/>
                <a:cs typeface="Times New Roman" panose="02020603050405020304" pitchFamily="18" charset="0"/>
              </a:rPr>
              <a:t>действующий Центр</a:t>
            </a: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69A95EF6-3061-86FD-200B-D77E237A2573}"/>
              </a:ext>
            </a:extLst>
          </p:cNvPr>
          <p:cNvSpPr/>
          <p:nvPr/>
        </p:nvSpPr>
        <p:spPr>
          <a:xfrm>
            <a:off x="5795821" y="6091704"/>
            <a:ext cx="201478" cy="196311"/>
          </a:xfrm>
          <a:prstGeom prst="ellipse">
            <a:avLst/>
          </a:prstGeom>
          <a:solidFill>
            <a:srgbClr val="FF34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4A0A8789-FDD9-10BD-2782-549CBEE10D6E}"/>
              </a:ext>
            </a:extLst>
          </p:cNvPr>
          <p:cNvSpPr/>
          <p:nvPr/>
        </p:nvSpPr>
        <p:spPr>
          <a:xfrm>
            <a:off x="5795821" y="5738330"/>
            <a:ext cx="201478" cy="196311"/>
          </a:xfrm>
          <a:prstGeom prst="ellipse">
            <a:avLst/>
          </a:prstGeom>
          <a:solidFill>
            <a:srgbClr val="45AE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797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4" grpId="0"/>
      <p:bldP spid="15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128" y="298329"/>
            <a:ext cx="11356258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ИТОГИ ПРОЕКТА ПО СОЗДАНИЮ ЦОО НА КУБЕ В 2023 ГОДУ</a:t>
            </a: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311756" y="1763345"/>
            <a:ext cx="365485" cy="430887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A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01</a:t>
            </a: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311756" y="3033236"/>
            <a:ext cx="365485" cy="430887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4BE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4BE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4BE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>
            <a:off x="291981" y="2483683"/>
            <a:ext cx="365485" cy="430887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1015" y="184638"/>
            <a:ext cx="11790485" cy="64887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28127" y="298329"/>
            <a:ext cx="114633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И ПОПУЛЯРИЗАЦИЯ РУССКОГО ЯЗЫКА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НИКАРАГУА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400" b="1" dirty="0">
                <a:solidFill>
                  <a:srgbClr val="0029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05646" y="2746440"/>
            <a:ext cx="4612284" cy="1552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Создание второго Центра в столице Республики Никарагуа – г. Манагуа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базе Национального автономного университета UNAN.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045505" y="4939440"/>
            <a:ext cx="98391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процессе создания</a:t>
            </a:r>
            <a:endParaRPr lang="ru-RU" sz="1300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233864" y="5653949"/>
            <a:ext cx="166416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План развития на 2024 – 2025 гг.</a:t>
            </a:r>
            <a:endParaRPr lang="ru-RU" sz="1300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520113" y="5025102"/>
            <a:ext cx="145143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3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Создан</a:t>
            </a:r>
            <a:endParaRPr lang="ru-RU" sz="1300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731458" y="5338702"/>
            <a:ext cx="5940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ЦОО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4" name="AutoShape 2">
            <a:extLst>
              <a:ext uri="{FF2B5EF4-FFF2-40B4-BE49-F238E27FC236}">
                <a16:creationId xmlns:a16="http://schemas.microsoft.com/office/drawing/2014/main" id="{BF02930C-B933-9232-34CB-78C6C64A06E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B1871D2C-D97E-B35C-DEC5-E829EF99CB53}"/>
              </a:ext>
            </a:extLst>
          </p:cNvPr>
          <p:cNvSpPr/>
          <p:nvPr/>
        </p:nvSpPr>
        <p:spPr>
          <a:xfrm>
            <a:off x="6038738" y="4892323"/>
            <a:ext cx="98391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процессе создания</a:t>
            </a:r>
            <a:endParaRPr lang="ru-RU" sz="1300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DC4A8C85-83C2-983D-A527-5A9EF3382BCA}"/>
              </a:ext>
            </a:extLst>
          </p:cNvPr>
          <p:cNvSpPr/>
          <p:nvPr/>
        </p:nvSpPr>
        <p:spPr>
          <a:xfrm>
            <a:off x="4513346" y="4977985"/>
            <a:ext cx="145143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3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Создан</a:t>
            </a:r>
            <a:endParaRPr lang="ru-RU" sz="1300" dirty="0">
              <a:solidFill>
                <a:schemeClr val="bg1"/>
              </a:solidFill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E69E20B0-90B1-A0B1-FF25-C5ADEC0E058C}"/>
              </a:ext>
            </a:extLst>
          </p:cNvPr>
          <p:cNvSpPr/>
          <p:nvPr/>
        </p:nvSpPr>
        <p:spPr>
          <a:xfrm>
            <a:off x="5724691" y="5291585"/>
            <a:ext cx="5940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ЦОО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3E33ECF-B383-4E63-87A3-92E8365FF0F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48282" y="1180744"/>
            <a:ext cx="5706269" cy="5344408"/>
          </a:xfrm>
          <a:prstGeom prst="rect">
            <a:avLst/>
          </a:prstGeom>
        </p:spPr>
      </p:pic>
      <p:sp>
        <p:nvSpPr>
          <p:cNvPr id="25" name="Овал 24">
            <a:extLst>
              <a:ext uri="{FF2B5EF4-FFF2-40B4-BE49-F238E27FC236}">
                <a16:creationId xmlns:a16="http://schemas.microsoft.com/office/drawing/2014/main" id="{249B79D3-B0B5-7745-0272-DE726F00753E}"/>
              </a:ext>
            </a:extLst>
          </p:cNvPr>
          <p:cNvSpPr/>
          <p:nvPr/>
        </p:nvSpPr>
        <p:spPr>
          <a:xfrm>
            <a:off x="7636130" y="4579428"/>
            <a:ext cx="201478" cy="196311"/>
          </a:xfrm>
          <a:prstGeom prst="ellipse">
            <a:avLst/>
          </a:prstGeom>
          <a:solidFill>
            <a:srgbClr val="FF34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C9D625BB-8DE2-BF93-DA0C-A817C0E9B152}"/>
              </a:ext>
            </a:extLst>
          </p:cNvPr>
          <p:cNvSpPr/>
          <p:nvPr/>
        </p:nvSpPr>
        <p:spPr>
          <a:xfrm>
            <a:off x="7774882" y="4868308"/>
            <a:ext cx="201478" cy="196311"/>
          </a:xfrm>
          <a:prstGeom prst="ellipse">
            <a:avLst/>
          </a:prstGeom>
          <a:solidFill>
            <a:srgbClr val="45AE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1D3D836-C61C-60EA-7ECA-D3885E906DB2}"/>
              </a:ext>
            </a:extLst>
          </p:cNvPr>
          <p:cNvSpPr/>
          <p:nvPr/>
        </p:nvSpPr>
        <p:spPr>
          <a:xfrm>
            <a:off x="20765" y="799086"/>
            <a:ext cx="7094737" cy="1256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</a:pPr>
            <a:r>
              <a:rPr lang="ru-RU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настоящее время русский язык в образовательных организациях Республики Никарагуа не преподается. Изучать русский язык можно только у частных репетиторов.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C4257A0-168E-FBE6-6E3A-F6DA854A249D}"/>
              </a:ext>
            </a:extLst>
          </p:cNvPr>
          <p:cNvSpPr/>
          <p:nvPr/>
        </p:nvSpPr>
        <p:spPr>
          <a:xfrm>
            <a:off x="905646" y="4394283"/>
            <a:ext cx="4612284" cy="959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Проведение мероприятий по популяризации русского языка и культуры на базе Центров. 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A2595678-241E-B749-AAD9-4674C13065B6}"/>
              </a:ext>
            </a:extLst>
          </p:cNvPr>
          <p:cNvSpPr txBox="1">
            <a:spLocks/>
          </p:cNvSpPr>
          <p:nvPr/>
        </p:nvSpPr>
        <p:spPr>
          <a:xfrm>
            <a:off x="535265" y="2607077"/>
            <a:ext cx="779059" cy="923330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01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E00319E5-890A-E467-B2E7-8C77BC8AD568}"/>
              </a:ext>
            </a:extLst>
          </p:cNvPr>
          <p:cNvSpPr txBox="1">
            <a:spLocks/>
          </p:cNvSpPr>
          <p:nvPr/>
        </p:nvSpPr>
        <p:spPr>
          <a:xfrm>
            <a:off x="535265" y="4277056"/>
            <a:ext cx="779059" cy="923330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54823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54823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54823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6CBA9D-624A-AF20-63F2-772E014D2CC5}"/>
              </a:ext>
            </a:extLst>
          </p:cNvPr>
          <p:cNvSpPr txBox="1"/>
          <p:nvPr/>
        </p:nvSpPr>
        <p:spPr>
          <a:xfrm>
            <a:off x="6762876" y="4482927"/>
            <a:ext cx="12134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МАНАГУА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0C6BB7-6DBF-C6AB-3214-7A63A940A761}"/>
              </a:ext>
            </a:extLst>
          </p:cNvPr>
          <p:cNvSpPr txBox="1"/>
          <p:nvPr/>
        </p:nvSpPr>
        <p:spPr>
          <a:xfrm>
            <a:off x="6957316" y="5076761"/>
            <a:ext cx="14288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ХИНОТЕПЕ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010A984F-150F-6D20-F134-308E0EC456CE}"/>
              </a:ext>
            </a:extLst>
          </p:cNvPr>
          <p:cNvSpPr/>
          <p:nvPr/>
        </p:nvSpPr>
        <p:spPr>
          <a:xfrm>
            <a:off x="5691181" y="6183553"/>
            <a:ext cx="4454980" cy="359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</a:pPr>
            <a:r>
              <a:rPr lang="ru-RU" sz="1700" i="1" dirty="0">
                <a:ea typeface="Calibri" panose="020F0502020204030204" pitchFamily="34" charset="0"/>
                <a:cs typeface="Times New Roman" panose="02020603050405020304" pitchFamily="18" charset="0"/>
              </a:rPr>
              <a:t>поступил запрос на создание Центра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7E5778E-3948-8ECC-C9F7-47E257B7180B}"/>
              </a:ext>
            </a:extLst>
          </p:cNvPr>
          <p:cNvSpPr/>
          <p:nvPr/>
        </p:nvSpPr>
        <p:spPr>
          <a:xfrm>
            <a:off x="5691181" y="5846164"/>
            <a:ext cx="4185547" cy="359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</a:pPr>
            <a:r>
              <a:rPr lang="ru-RU" sz="1700" i="1" dirty="0">
                <a:ea typeface="Calibri" panose="020F0502020204030204" pitchFamily="34" charset="0"/>
                <a:cs typeface="Times New Roman" panose="02020603050405020304" pitchFamily="18" charset="0"/>
              </a:rPr>
              <a:t>действующий Центр</a:t>
            </a: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4A9D472D-40BE-100C-E0CA-65136B0C3C0A}"/>
              </a:ext>
            </a:extLst>
          </p:cNvPr>
          <p:cNvSpPr/>
          <p:nvPr/>
        </p:nvSpPr>
        <p:spPr>
          <a:xfrm>
            <a:off x="5974970" y="5919868"/>
            <a:ext cx="201478" cy="196311"/>
          </a:xfrm>
          <a:prstGeom prst="ellipse">
            <a:avLst/>
          </a:prstGeom>
          <a:solidFill>
            <a:srgbClr val="45AE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8C4CE69E-515D-D890-F74B-ABB51F8D37F2}"/>
              </a:ext>
            </a:extLst>
          </p:cNvPr>
          <p:cNvSpPr/>
          <p:nvPr/>
        </p:nvSpPr>
        <p:spPr>
          <a:xfrm>
            <a:off x="5974970" y="6271068"/>
            <a:ext cx="201478" cy="196311"/>
          </a:xfrm>
          <a:prstGeom prst="ellipse">
            <a:avLst/>
          </a:prstGeom>
          <a:solidFill>
            <a:srgbClr val="FF34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489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11015" y="216170"/>
            <a:ext cx="11790485" cy="64887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9" name="Group 47"/>
          <p:cNvGrpSpPr/>
          <p:nvPr/>
        </p:nvGrpSpPr>
        <p:grpSpPr>
          <a:xfrm>
            <a:off x="6452667" y="831127"/>
            <a:ext cx="5406122" cy="929270"/>
            <a:chOff x="644107" y="1330751"/>
            <a:chExt cx="3725972" cy="816221"/>
          </a:xfrm>
        </p:grpSpPr>
        <p:sp>
          <p:nvSpPr>
            <p:cNvPr id="60" name="Rounded Rectangle 48"/>
            <p:cNvSpPr/>
            <p:nvPr/>
          </p:nvSpPr>
          <p:spPr>
            <a:xfrm>
              <a:off x="644107" y="1384863"/>
              <a:ext cx="3725972" cy="762109"/>
            </a:xfrm>
            <a:prstGeom prst="roundRect">
              <a:avLst>
                <a:gd name="adj" fmla="val 5000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ounded Rectangle 49"/>
            <p:cNvSpPr/>
            <p:nvPr/>
          </p:nvSpPr>
          <p:spPr>
            <a:xfrm>
              <a:off x="644107" y="1330751"/>
              <a:ext cx="3725972" cy="762109"/>
            </a:xfrm>
            <a:prstGeom prst="roundRect">
              <a:avLst>
                <a:gd name="adj" fmla="val 50000"/>
              </a:avLst>
            </a:prstGeom>
            <a:solidFill>
              <a:srgbClr val="AC7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7" name="Oval 80"/>
          <p:cNvSpPr>
            <a:spLocks noChangeAspect="1"/>
          </p:cNvSpPr>
          <p:nvPr/>
        </p:nvSpPr>
        <p:spPr>
          <a:xfrm flipH="1">
            <a:off x="5001190" y="1595983"/>
            <a:ext cx="579038" cy="5624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b="1" dirty="0">
              <a:solidFill>
                <a:schemeClr val="accent4"/>
              </a:solidFill>
              <a:latin typeface="FontAwesome" pitchFamily="2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5247" y="313894"/>
            <a:ext cx="117904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ОБЩИЕ НАПРАВЛЕНИЯ РАЗВИТИЯ РУССКОГО ЯЗЫКА В СТРАНАХ ЛАТИНСКОЙ АМЕРИКИ </a:t>
            </a:r>
          </a:p>
        </p:txBody>
      </p:sp>
      <p:cxnSp>
        <p:nvCxnSpPr>
          <p:cNvPr id="18" name="Straight Connector 67"/>
          <p:cNvCxnSpPr/>
          <p:nvPr/>
        </p:nvCxnSpPr>
        <p:spPr>
          <a:xfrm flipV="1">
            <a:off x="5975321" y="1911710"/>
            <a:ext cx="20140" cy="4362104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89"/>
          <p:cNvGrpSpPr/>
          <p:nvPr/>
        </p:nvGrpSpPr>
        <p:grpSpPr>
          <a:xfrm flipH="1">
            <a:off x="402345" y="831126"/>
            <a:ext cx="5415581" cy="903880"/>
            <a:chOff x="644107" y="1330751"/>
            <a:chExt cx="3725972" cy="816221"/>
          </a:xfrm>
        </p:grpSpPr>
        <p:sp>
          <p:nvSpPr>
            <p:cNvPr id="34" name="Rounded Rectangle 90"/>
            <p:cNvSpPr/>
            <p:nvPr/>
          </p:nvSpPr>
          <p:spPr>
            <a:xfrm>
              <a:off x="644107" y="1384863"/>
              <a:ext cx="3725972" cy="762109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ounded Rectangle 91"/>
            <p:cNvSpPr/>
            <p:nvPr/>
          </p:nvSpPr>
          <p:spPr>
            <a:xfrm>
              <a:off x="644107" y="1330751"/>
              <a:ext cx="3725972" cy="762109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4" name="Oval 96"/>
          <p:cNvSpPr>
            <a:spLocks noChangeAspect="1"/>
          </p:cNvSpPr>
          <p:nvPr/>
        </p:nvSpPr>
        <p:spPr>
          <a:xfrm flipH="1">
            <a:off x="5108470" y="976212"/>
            <a:ext cx="579038" cy="5624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600" b="1" dirty="0">
              <a:solidFill>
                <a:schemeClr val="accent6"/>
              </a:solidFill>
              <a:latin typeface="FontAwesome" pitchFamily="2" charset="0"/>
            </a:endParaRPr>
          </a:p>
        </p:txBody>
      </p:sp>
      <p:sp>
        <p:nvSpPr>
          <p:cNvPr id="53" name="Freeform 5"/>
          <p:cNvSpPr>
            <a:spLocks noEditPoints="1"/>
          </p:cNvSpPr>
          <p:nvPr/>
        </p:nvSpPr>
        <p:spPr bwMode="auto">
          <a:xfrm>
            <a:off x="5263689" y="1117742"/>
            <a:ext cx="279400" cy="279400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255" y="135"/>
              </a:cxn>
              <a:cxn ang="0">
                <a:pos x="277" y="122"/>
              </a:cxn>
              <a:cxn ang="0">
                <a:pos x="303" y="116"/>
              </a:cxn>
              <a:cxn ang="0">
                <a:pos x="296" y="105"/>
              </a:cxn>
              <a:cxn ang="0">
                <a:pos x="278" y="89"/>
              </a:cxn>
              <a:cxn ang="0">
                <a:pos x="265" y="90"/>
              </a:cxn>
              <a:cxn ang="0">
                <a:pos x="256" y="82"/>
              </a:cxn>
              <a:cxn ang="0">
                <a:pos x="231" y="73"/>
              </a:cxn>
              <a:cxn ang="0">
                <a:pos x="234" y="98"/>
              </a:cxn>
              <a:cxn ang="0">
                <a:pos x="224" y="118"/>
              </a:cxn>
              <a:cxn ang="0">
                <a:pos x="205" y="103"/>
              </a:cxn>
              <a:cxn ang="0">
                <a:pos x="175" y="89"/>
              </a:cxn>
              <a:cxn ang="0">
                <a:pos x="183" y="68"/>
              </a:cxn>
              <a:cxn ang="0">
                <a:pos x="212" y="58"/>
              </a:cxn>
              <a:cxn ang="0">
                <a:pos x="207" y="47"/>
              </a:cxn>
              <a:cxn ang="0">
                <a:pos x="188" y="50"/>
              </a:cxn>
              <a:cxn ang="0">
                <a:pos x="168" y="37"/>
              </a:cxn>
              <a:cxn ang="0">
                <a:pos x="171" y="52"/>
              </a:cxn>
              <a:cxn ang="0">
                <a:pos x="157" y="52"/>
              </a:cxn>
              <a:cxn ang="0">
                <a:pos x="141" y="40"/>
              </a:cxn>
              <a:cxn ang="0">
                <a:pos x="126" y="47"/>
              </a:cxn>
              <a:cxn ang="0">
                <a:pos x="143" y="51"/>
              </a:cxn>
              <a:cxn ang="0">
                <a:pos x="131" y="58"/>
              </a:cxn>
              <a:cxn ang="0">
                <a:pos x="56" y="107"/>
              </a:cxn>
              <a:cxn ang="0">
                <a:pos x="65" y="118"/>
              </a:cxn>
              <a:cxn ang="0">
                <a:pos x="79" y="135"/>
              </a:cxn>
              <a:cxn ang="0">
                <a:pos x="74" y="158"/>
              </a:cxn>
              <a:cxn ang="0">
                <a:pos x="88" y="185"/>
              </a:cxn>
              <a:cxn ang="0">
                <a:pos x="108" y="214"/>
              </a:cxn>
              <a:cxn ang="0">
                <a:pos x="118" y="227"/>
              </a:cxn>
              <a:cxn ang="0">
                <a:pos x="105" y="197"/>
              </a:cxn>
              <a:cxn ang="0">
                <a:pos x="125" y="225"/>
              </a:cxn>
              <a:cxn ang="0">
                <a:pos x="150" y="255"/>
              </a:cxn>
              <a:cxn ang="0">
                <a:pos x="184" y="269"/>
              </a:cxn>
              <a:cxn ang="0">
                <a:pos x="213" y="290"/>
              </a:cxn>
              <a:cxn ang="0">
                <a:pos x="224" y="288"/>
              </a:cxn>
              <a:cxn ang="0">
                <a:pos x="212" y="268"/>
              </a:cxn>
              <a:cxn ang="0">
                <a:pos x="197" y="262"/>
              </a:cxn>
              <a:cxn ang="0">
                <a:pos x="194" y="239"/>
              </a:cxn>
              <a:cxn ang="0">
                <a:pos x="171" y="250"/>
              </a:cxn>
              <a:cxn ang="0">
                <a:pos x="168" y="210"/>
              </a:cxn>
              <a:cxn ang="0">
                <a:pos x="184" y="206"/>
              </a:cxn>
              <a:cxn ang="0">
                <a:pos x="196" y="202"/>
              </a:cxn>
              <a:cxn ang="0">
                <a:pos x="214" y="211"/>
              </a:cxn>
              <a:cxn ang="0">
                <a:pos x="221" y="205"/>
              </a:cxn>
              <a:cxn ang="0">
                <a:pos x="234" y="179"/>
              </a:cxn>
              <a:cxn ang="0">
                <a:pos x="233" y="171"/>
              </a:cxn>
              <a:cxn ang="0">
                <a:pos x="252" y="157"/>
              </a:cxn>
              <a:cxn ang="0">
                <a:pos x="266" y="143"/>
              </a:cxn>
              <a:cxn ang="0">
                <a:pos x="273" y="131"/>
              </a:cxn>
              <a:cxn ang="0">
                <a:pos x="255" y="135"/>
              </a:cxn>
              <a:cxn ang="0">
                <a:pos x="295" y="298"/>
              </a:cxn>
              <a:cxn ang="0">
                <a:pos x="272" y="288"/>
              </a:cxn>
              <a:cxn ang="0">
                <a:pos x="251" y="288"/>
              </a:cxn>
              <a:cxn ang="0">
                <a:pos x="236" y="286"/>
              </a:cxn>
              <a:cxn ang="0">
                <a:pos x="230" y="307"/>
              </a:cxn>
              <a:cxn ang="0">
                <a:pos x="223" y="335"/>
              </a:cxn>
              <a:cxn ang="0">
                <a:pos x="308" y="302"/>
              </a:cxn>
            </a:cxnLst>
            <a:rect l="0" t="0" r="r" b="b"/>
            <a:pathLst>
              <a:path w="384" h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solidFill>
            <a:srgbClr val="70AD47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7091913" y="858527"/>
            <a:ext cx="4841571" cy="863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Проведение мероприятий по развитию и популяризации русского языка и образования на русском языке </a:t>
            </a:r>
          </a:p>
        </p:txBody>
      </p:sp>
      <p:sp>
        <p:nvSpPr>
          <p:cNvPr id="66" name="Oval 96"/>
          <p:cNvSpPr>
            <a:spLocks noChangeAspect="1"/>
          </p:cNvSpPr>
          <p:nvPr/>
        </p:nvSpPr>
        <p:spPr>
          <a:xfrm flipH="1">
            <a:off x="6597567" y="971122"/>
            <a:ext cx="579038" cy="5624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600" b="1" dirty="0">
              <a:solidFill>
                <a:schemeClr val="accent6"/>
              </a:solidFill>
              <a:latin typeface="FontAwesome" pitchFamily="2" charset="0"/>
            </a:endParaRPr>
          </a:p>
        </p:txBody>
      </p:sp>
      <p:sp>
        <p:nvSpPr>
          <p:cNvPr id="67" name="Freeform 135"/>
          <p:cNvSpPr>
            <a:spLocks noEditPoints="1"/>
          </p:cNvSpPr>
          <p:nvPr/>
        </p:nvSpPr>
        <p:spPr bwMode="auto">
          <a:xfrm>
            <a:off x="6759839" y="1145851"/>
            <a:ext cx="250825" cy="234950"/>
          </a:xfrm>
          <a:custGeom>
            <a:avLst/>
            <a:gdLst/>
            <a:ahLst/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rgbClr val="AC75D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29545A7-640B-0494-587E-B6F815F0C259}"/>
              </a:ext>
            </a:extLst>
          </p:cNvPr>
          <p:cNvSpPr/>
          <p:nvPr/>
        </p:nvSpPr>
        <p:spPr>
          <a:xfrm>
            <a:off x="449643" y="847147"/>
            <a:ext cx="4682200" cy="863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1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Разработка современного учебно-методического комплекса (УМК) по РКИ  для стран Латинской Америки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707623-6F1C-8857-7F2F-1EB25C87F2D0}"/>
              </a:ext>
            </a:extLst>
          </p:cNvPr>
          <p:cNvSpPr txBox="1"/>
          <p:nvPr/>
        </p:nvSpPr>
        <p:spPr>
          <a:xfrm>
            <a:off x="6288324" y="1609816"/>
            <a:ext cx="5454033" cy="48156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</a:pPr>
            <a:endParaRPr lang="ru-RU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Проведение мероприятий </a:t>
            </a:r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повышению квалификации преподавателей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русского языка как иностранного стран Латинской Америки (серия семинаров, программа повышения квалификации)</a:t>
            </a:r>
          </a:p>
          <a:p>
            <a:pPr lvl="0" algn="just">
              <a:lnSpc>
                <a:spcPct val="107000"/>
              </a:lnSpc>
            </a:pPr>
            <a:endParaRPr lang="ru-RU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Разработка и реализация дополнительной общеобразовательной программы по русскому языку как иностранному </a:t>
            </a:r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сотрудников туристической сферы 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</a:t>
            </a:r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дополнительной общеобразовательной программы </a:t>
            </a:r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учащихся общеобразовательных организаций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стран Латинской Америки </a:t>
            </a:r>
          </a:p>
          <a:p>
            <a:pPr algn="just">
              <a:lnSpc>
                <a:spcPct val="107000"/>
              </a:lnSpc>
            </a:pPr>
            <a:endParaRPr lang="ru-RU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Организация и проведение </a:t>
            </a:r>
            <a:r>
              <a:rPr lang="ru-RU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мероприятий</a:t>
            </a: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направленных на популяризацию русского языка и культуры (открытые уроки РЯ, открытые лекции, недели русской культуры)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</a:pPr>
            <a:endParaRPr lang="ru-RU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B03C8F-1F40-5C26-FF79-FE905EBAEFAE}"/>
              </a:ext>
            </a:extLst>
          </p:cNvPr>
          <p:cNvSpPr txBox="1"/>
          <p:nvPr/>
        </p:nvSpPr>
        <p:spPr>
          <a:xfrm>
            <a:off x="542612" y="1926323"/>
            <a:ext cx="5144896" cy="4288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 образовательных организаций Кубы, Венесуэлы и Никарагуа поступают запросы </a:t>
            </a:r>
            <a:r>
              <a:rPr lang="ru-RU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 совместной разработке актуального </a:t>
            </a:r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УМК по русскому языку как иностранному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учитывающих </a:t>
            </a: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языковые и культурные особенности стран Латинской Америки;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</a:pPr>
            <a:endParaRPr lang="ru-RU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 созданию УМК будет привлечен </a:t>
            </a:r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совместный коллектив авторов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из Российской Федерации, Республики Куба и Боливарианской Республики Венесуэла </a:t>
            </a:r>
          </a:p>
          <a:p>
            <a:pPr lvl="0" algn="just">
              <a:lnSpc>
                <a:spcPct val="107000"/>
              </a:lnSpc>
            </a:pPr>
            <a:endParaRPr lang="ru-RU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Разработанный УМК (на уровни А1, А2) позволит охватить не только страны Латинской Америки, но и другие испаноязычные страны (в целом, </a:t>
            </a:r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более 30 стран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 </a:t>
            </a:r>
            <a:endParaRPr lang="ru-RU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</a:pPr>
            <a:endParaRPr lang="ru-RU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Равнобедренный треугольник 55">
            <a:extLst>
              <a:ext uri="{FF2B5EF4-FFF2-40B4-BE49-F238E27FC236}">
                <a16:creationId xmlns:a16="http://schemas.microsoft.com/office/drawing/2014/main" id="{CBE1EA20-20D6-8162-CC6A-C783AB975E4C}"/>
              </a:ext>
            </a:extLst>
          </p:cNvPr>
          <p:cNvSpPr/>
          <p:nvPr/>
        </p:nvSpPr>
        <p:spPr>
          <a:xfrm rot="5400000">
            <a:off x="199086" y="2205230"/>
            <a:ext cx="469982" cy="152400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945" tIns="38972" rIns="77945" bIns="38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534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Равнобедренный треугольник 55">
            <a:extLst>
              <a:ext uri="{FF2B5EF4-FFF2-40B4-BE49-F238E27FC236}">
                <a16:creationId xmlns:a16="http://schemas.microsoft.com/office/drawing/2014/main" id="{66BBCF35-0833-6C36-23DB-AD6F80B9D0A5}"/>
              </a:ext>
            </a:extLst>
          </p:cNvPr>
          <p:cNvSpPr/>
          <p:nvPr/>
        </p:nvSpPr>
        <p:spPr>
          <a:xfrm rot="5400000">
            <a:off x="199086" y="3736805"/>
            <a:ext cx="469982" cy="152400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945" tIns="38972" rIns="77945" bIns="38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534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Равнобедренный треугольник 55">
            <a:extLst>
              <a:ext uri="{FF2B5EF4-FFF2-40B4-BE49-F238E27FC236}">
                <a16:creationId xmlns:a16="http://schemas.microsoft.com/office/drawing/2014/main" id="{81B1D264-FA42-8779-D2AC-438F54F86DB3}"/>
              </a:ext>
            </a:extLst>
          </p:cNvPr>
          <p:cNvSpPr/>
          <p:nvPr/>
        </p:nvSpPr>
        <p:spPr>
          <a:xfrm rot="5400000">
            <a:off x="199086" y="5057997"/>
            <a:ext cx="469982" cy="152400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945" tIns="38972" rIns="77945" bIns="38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534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Равнобедренный треугольник 55">
            <a:extLst>
              <a:ext uri="{FF2B5EF4-FFF2-40B4-BE49-F238E27FC236}">
                <a16:creationId xmlns:a16="http://schemas.microsoft.com/office/drawing/2014/main" id="{97526E17-BC0A-1B67-DDB6-CCF40B446C17}"/>
              </a:ext>
            </a:extLst>
          </p:cNvPr>
          <p:cNvSpPr/>
          <p:nvPr/>
        </p:nvSpPr>
        <p:spPr>
          <a:xfrm rot="5400000">
            <a:off x="5990477" y="2107259"/>
            <a:ext cx="469982" cy="152400"/>
          </a:xfrm>
          <a:prstGeom prst="triangle">
            <a:avLst/>
          </a:prstGeom>
          <a:solidFill>
            <a:srgbClr val="AB7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945" tIns="38972" rIns="77945" bIns="38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534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Равнобедренный треугольник 55">
            <a:extLst>
              <a:ext uri="{FF2B5EF4-FFF2-40B4-BE49-F238E27FC236}">
                <a16:creationId xmlns:a16="http://schemas.microsoft.com/office/drawing/2014/main" id="{1BAF8334-FC4A-D565-E347-74D5775015FB}"/>
              </a:ext>
            </a:extLst>
          </p:cNvPr>
          <p:cNvSpPr/>
          <p:nvPr/>
        </p:nvSpPr>
        <p:spPr>
          <a:xfrm rot="5400000">
            <a:off x="5990477" y="3425616"/>
            <a:ext cx="469982" cy="152400"/>
          </a:xfrm>
          <a:prstGeom prst="triangle">
            <a:avLst/>
          </a:prstGeom>
          <a:solidFill>
            <a:srgbClr val="AB7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945" tIns="38972" rIns="77945" bIns="38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534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Равнобедренный треугольник 55">
            <a:extLst>
              <a:ext uri="{FF2B5EF4-FFF2-40B4-BE49-F238E27FC236}">
                <a16:creationId xmlns:a16="http://schemas.microsoft.com/office/drawing/2014/main" id="{783ABBA1-BFC1-739A-6464-A91BA0C1DB1E}"/>
              </a:ext>
            </a:extLst>
          </p:cNvPr>
          <p:cNvSpPr/>
          <p:nvPr/>
        </p:nvSpPr>
        <p:spPr>
          <a:xfrm rot="5400000">
            <a:off x="5986232" y="5290607"/>
            <a:ext cx="469982" cy="152400"/>
          </a:xfrm>
          <a:prstGeom prst="triangle">
            <a:avLst/>
          </a:prstGeom>
          <a:solidFill>
            <a:srgbClr val="AB7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945" tIns="38972" rIns="77945" bIns="38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534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16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97054" y="164152"/>
            <a:ext cx="11790485" cy="64887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3143091" y="4799937"/>
            <a:ext cx="58984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ctr">
              <a:spcAft>
                <a:spcPts val="0"/>
              </a:spcAft>
            </a:pPr>
            <a:r>
              <a:rPr lang="ru-RU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Спасибо за внимание!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9081306-E5EA-9132-0F2D-DB001FD8C7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" t="3356" r="3182" b="7327"/>
          <a:stretch/>
        </p:blipFill>
        <p:spPr>
          <a:xfrm>
            <a:off x="4963329" y="2005851"/>
            <a:ext cx="2501690" cy="2359283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2C29BB03-0FBE-3012-4B67-86033DFAA4DA}"/>
              </a:ext>
            </a:extLst>
          </p:cNvPr>
          <p:cNvSpPr txBox="1">
            <a:spLocks/>
          </p:cNvSpPr>
          <p:nvPr/>
        </p:nvSpPr>
        <p:spPr>
          <a:xfrm>
            <a:off x="4963329" y="1534843"/>
            <a:ext cx="6425054" cy="324875"/>
          </a:xfrm>
          <a:prstGeom prst="rect">
            <a:avLst/>
          </a:prstGeom>
          <a:ln>
            <a:noFill/>
            <a:prstDash val="sysDot"/>
          </a:ln>
        </p:spPr>
        <p:txBody>
          <a:bodyPr vert="horz" wrap="square" lIns="0" tIns="16933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lang="en-US" sz="2000" u="sng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https://centre-la.com</a:t>
            </a:r>
            <a:r>
              <a:rPr lang="ru-RU" sz="2000" u="sng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endParaRPr lang="ru-RU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D2F5A9A-851E-89A4-1DCB-84853730C829}"/>
              </a:ext>
            </a:extLst>
          </p:cNvPr>
          <p:cNvSpPr/>
          <p:nvPr/>
        </p:nvSpPr>
        <p:spPr>
          <a:xfrm>
            <a:off x="4448306" y="1134733"/>
            <a:ext cx="35317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Официальный сайт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9144719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5878</TotalTime>
  <Words>888</Words>
  <Application>Microsoft Office PowerPoint</Application>
  <PresentationFormat>Широкоэкранный</PresentationFormat>
  <Paragraphs>124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FontAwesome</vt:lpstr>
      <vt:lpstr>Liberation Sans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Николай</dc:creator>
  <cp:lastModifiedBy>Maria Tikhomirova</cp:lastModifiedBy>
  <cp:revision>75</cp:revision>
  <dcterms:created xsi:type="dcterms:W3CDTF">2022-11-25T09:23:01Z</dcterms:created>
  <dcterms:modified xsi:type="dcterms:W3CDTF">2024-04-17T12:26:56Z</dcterms:modified>
</cp:coreProperties>
</file>