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2">
  <p:sldMasterIdLst>
    <p:sldMasterId id="2147483648" r:id="rId1"/>
    <p:sldMasterId id="2147483661" r:id="rId2"/>
  </p:sldMasterIdLst>
  <p:notesMasterIdLst>
    <p:notesMasterId r:id="rId25"/>
  </p:notesMasterIdLst>
  <p:sldIdLst>
    <p:sldId id="256" r:id="rId3"/>
    <p:sldId id="278" r:id="rId4"/>
    <p:sldId id="318" r:id="rId5"/>
    <p:sldId id="260" r:id="rId6"/>
    <p:sldId id="303" r:id="rId7"/>
    <p:sldId id="319" r:id="rId8"/>
    <p:sldId id="320" r:id="rId9"/>
    <p:sldId id="321" r:id="rId10"/>
    <p:sldId id="304" r:id="rId11"/>
    <p:sldId id="305" r:id="rId12"/>
    <p:sldId id="322" r:id="rId13"/>
    <p:sldId id="323" r:id="rId14"/>
    <p:sldId id="325" r:id="rId15"/>
    <p:sldId id="306" r:id="rId16"/>
    <p:sldId id="327" r:id="rId17"/>
    <p:sldId id="326" r:id="rId18"/>
    <p:sldId id="307" r:id="rId19"/>
    <p:sldId id="328" r:id="rId20"/>
    <p:sldId id="329" r:id="rId21"/>
    <p:sldId id="271" r:id="rId22"/>
    <p:sldId id="330" r:id="rId23"/>
    <p:sldId id="272" r:id="rId24"/>
  </p:sldIdLst>
  <p:sldSz cx="9144000" cy="6858000" type="screen4x3"/>
  <p:notesSz cx="9926638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C9F86A26-C89A-2F48-8612-55579C7237FB}">
          <p14:sldIdLst>
            <p14:sldId id="256"/>
            <p14:sldId id="278"/>
            <p14:sldId id="318"/>
            <p14:sldId id="260"/>
            <p14:sldId id="303"/>
            <p14:sldId id="319"/>
            <p14:sldId id="320"/>
            <p14:sldId id="321"/>
            <p14:sldId id="304"/>
            <p14:sldId id="305"/>
            <p14:sldId id="322"/>
            <p14:sldId id="323"/>
            <p14:sldId id="325"/>
            <p14:sldId id="306"/>
            <p14:sldId id="327"/>
            <p14:sldId id="326"/>
            <p14:sldId id="307"/>
            <p14:sldId id="328"/>
            <p14:sldId id="329"/>
            <p14:sldId id="271"/>
            <p14:sldId id="330"/>
            <p14:sldId id="27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2F2"/>
    <a:srgbClr val="002060"/>
    <a:srgbClr val="BFD9EC"/>
    <a:srgbClr val="F3F3F3"/>
    <a:srgbClr val="FBFAFF"/>
    <a:srgbClr val="CBE1F1"/>
    <a:srgbClr val="FDFDFF"/>
    <a:srgbClr val="FFFFFF"/>
    <a:srgbClr val="D1EB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25" autoAdjust="0"/>
    <p:restoredTop sz="94703"/>
  </p:normalViewPr>
  <p:slideViewPr>
    <p:cSldViewPr>
      <p:cViewPr>
        <p:scale>
          <a:sx n="80" d="100"/>
          <a:sy n="80" d="100"/>
        </p:scale>
        <p:origin x="920" y="-2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Среднее значение (англ)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Лист1!$A$2:$A$15</c:f>
              <c:strCache>
                <c:ptCount val="14"/>
                <c:pt idx="0">
                  <c:v>Главная страница</c:v>
                </c:pt>
                <c:pt idx="1">
                  <c:v>Об университете</c:v>
                </c:pt>
                <c:pt idx="2">
                  <c:v>История</c:v>
                </c:pt>
                <c:pt idx="3">
                  <c:v>Поступление</c:v>
                </c:pt>
                <c:pt idx="4">
                  <c:v>Образовательные программы</c:v>
                </c:pt>
                <c:pt idx="5">
                  <c:v>Подразделения и факультеты</c:v>
                </c:pt>
                <c:pt idx="6">
                  <c:v>Наука и исследования</c:v>
                </c:pt>
                <c:pt idx="7">
                  <c:v>Руководство и сотрудники</c:v>
                </c:pt>
                <c:pt idx="8">
                  <c:v>Новости</c:v>
                </c:pt>
                <c:pt idx="9">
                  <c:v>Выпускники</c:v>
                </c:pt>
                <c:pt idx="10">
                  <c:v>Карьера</c:v>
                </c:pt>
                <c:pt idx="11">
                  <c:v>Социальная жизнь</c:v>
                </c:pt>
                <c:pt idx="12">
                  <c:v>Зарубежные партнеры</c:v>
                </c:pt>
                <c:pt idx="13">
                  <c:v>Основаные показатели</c:v>
                </c:pt>
              </c:strCache>
            </c:strRef>
          </c:cat>
          <c:val>
            <c:numRef>
              <c:f>Лист1!$B$2:$B$15</c:f>
              <c:numCache>
                <c:formatCode>0.00%</c:formatCode>
                <c:ptCount val="14"/>
                <c:pt idx="0">
                  <c:v>0.80900000000000005</c:v>
                </c:pt>
                <c:pt idx="1">
                  <c:v>0.92800000000000005</c:v>
                </c:pt>
                <c:pt idx="2">
                  <c:v>0.71399999999999997</c:v>
                </c:pt>
                <c:pt idx="3">
                  <c:v>0.52800000000000002</c:v>
                </c:pt>
                <c:pt idx="4">
                  <c:v>0.38500000000000001</c:v>
                </c:pt>
                <c:pt idx="5">
                  <c:v>0.2142</c:v>
                </c:pt>
                <c:pt idx="6">
                  <c:v>0.57099999999999995</c:v>
                </c:pt>
                <c:pt idx="7">
                  <c:v>0.35709999999999997</c:v>
                </c:pt>
                <c:pt idx="8">
                  <c:v>0.92800000000000005</c:v>
                </c:pt>
                <c:pt idx="9">
                  <c:v>0.33329999999999999</c:v>
                </c:pt>
                <c:pt idx="10" formatCode="0%">
                  <c:v>0.32</c:v>
                </c:pt>
                <c:pt idx="11">
                  <c:v>0.92800000000000005</c:v>
                </c:pt>
                <c:pt idx="12">
                  <c:v>0.64200000000000002</c:v>
                </c:pt>
                <c:pt idx="13" formatCode="0%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C44-4B8D-9989-C95B5529F9E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Среднее значение (рус)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Лист1!$A$2:$A$15</c:f>
              <c:strCache>
                <c:ptCount val="14"/>
                <c:pt idx="0">
                  <c:v>Главная страница</c:v>
                </c:pt>
                <c:pt idx="1">
                  <c:v>Об университете</c:v>
                </c:pt>
                <c:pt idx="2">
                  <c:v>История</c:v>
                </c:pt>
                <c:pt idx="3">
                  <c:v>Поступление</c:v>
                </c:pt>
                <c:pt idx="4">
                  <c:v>Образовательные программы</c:v>
                </c:pt>
                <c:pt idx="5">
                  <c:v>Подразделения и факультеты</c:v>
                </c:pt>
                <c:pt idx="6">
                  <c:v>Наука и исследования</c:v>
                </c:pt>
                <c:pt idx="7">
                  <c:v>Руководство и сотрудники</c:v>
                </c:pt>
                <c:pt idx="8">
                  <c:v>Новости</c:v>
                </c:pt>
                <c:pt idx="9">
                  <c:v>Выпускники</c:v>
                </c:pt>
                <c:pt idx="10">
                  <c:v>Карьера</c:v>
                </c:pt>
                <c:pt idx="11">
                  <c:v>Социальная жизнь</c:v>
                </c:pt>
                <c:pt idx="12">
                  <c:v>Зарубежные партнеры</c:v>
                </c:pt>
                <c:pt idx="13">
                  <c:v>Основаные показатели</c:v>
                </c:pt>
              </c:strCache>
            </c:strRef>
          </c:cat>
          <c:val>
            <c:numRef>
              <c:f>Лист1!$C$2:$C$15</c:f>
              <c:numCache>
                <c:formatCode>0.00%</c:formatCode>
                <c:ptCount val="14"/>
                <c:pt idx="0">
                  <c:v>0.72899999999999998</c:v>
                </c:pt>
                <c:pt idx="1">
                  <c:v>0.875</c:v>
                </c:pt>
                <c:pt idx="2">
                  <c:v>0.6875</c:v>
                </c:pt>
                <c:pt idx="3">
                  <c:v>0.6875</c:v>
                </c:pt>
                <c:pt idx="4">
                  <c:v>0.5625</c:v>
                </c:pt>
                <c:pt idx="5">
                  <c:v>0.3125</c:v>
                </c:pt>
                <c:pt idx="6">
                  <c:v>0.82799999999999996</c:v>
                </c:pt>
                <c:pt idx="7">
                  <c:v>0.46899999999999997</c:v>
                </c:pt>
                <c:pt idx="8" formatCode="0%">
                  <c:v>1</c:v>
                </c:pt>
                <c:pt idx="9">
                  <c:v>0.45800000000000002</c:v>
                </c:pt>
                <c:pt idx="10" formatCode="0%">
                  <c:v>0.5</c:v>
                </c:pt>
                <c:pt idx="11" formatCode="0%">
                  <c:v>1</c:v>
                </c:pt>
                <c:pt idx="12">
                  <c:v>0.625</c:v>
                </c:pt>
                <c:pt idx="13">
                  <c:v>0.875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C44-4B8D-9989-C95B5529F9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98922912"/>
        <c:axId val="298923304"/>
      </c:barChart>
      <c:catAx>
        <c:axId val="298922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98923304"/>
        <c:crosses val="autoZero"/>
        <c:auto val="1"/>
        <c:lblAlgn val="ctr"/>
        <c:lblOffset val="100"/>
        <c:noMultiLvlLbl val="0"/>
      </c:catAx>
      <c:valAx>
        <c:axId val="298923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98922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Среднее значение (англ)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Лист1!$A$2:$A$15</c:f>
              <c:strCache>
                <c:ptCount val="14"/>
                <c:pt idx="0">
                  <c:v>Главная страница</c:v>
                </c:pt>
                <c:pt idx="1">
                  <c:v>Об университете</c:v>
                </c:pt>
                <c:pt idx="2">
                  <c:v>История</c:v>
                </c:pt>
                <c:pt idx="3">
                  <c:v>Поступление</c:v>
                </c:pt>
                <c:pt idx="4">
                  <c:v>Образовательные программы</c:v>
                </c:pt>
                <c:pt idx="5">
                  <c:v>Подразделения и факультеты</c:v>
                </c:pt>
                <c:pt idx="6">
                  <c:v>Наука и исследования</c:v>
                </c:pt>
                <c:pt idx="7">
                  <c:v>Руководство и сотрудники</c:v>
                </c:pt>
                <c:pt idx="8">
                  <c:v>Новости</c:v>
                </c:pt>
                <c:pt idx="9">
                  <c:v>Выпускники</c:v>
                </c:pt>
                <c:pt idx="10">
                  <c:v>Карьера</c:v>
                </c:pt>
                <c:pt idx="11">
                  <c:v>Социальная жизнь</c:v>
                </c:pt>
                <c:pt idx="12">
                  <c:v>Зарубежные партнеры</c:v>
                </c:pt>
                <c:pt idx="13">
                  <c:v>Основаные показатели</c:v>
                </c:pt>
              </c:strCache>
            </c:strRef>
          </c:cat>
          <c:val>
            <c:numRef>
              <c:f>Лист1!$B$2:$B$15</c:f>
              <c:numCache>
                <c:formatCode>0.00%</c:formatCode>
                <c:ptCount val="14"/>
                <c:pt idx="0">
                  <c:v>0.55900000000000005</c:v>
                </c:pt>
                <c:pt idx="1">
                  <c:v>0.64500000000000002</c:v>
                </c:pt>
                <c:pt idx="2">
                  <c:v>0.435</c:v>
                </c:pt>
                <c:pt idx="3">
                  <c:v>0.33500000000000002</c:v>
                </c:pt>
                <c:pt idx="4">
                  <c:v>0.23200000000000001</c:v>
                </c:pt>
                <c:pt idx="5">
                  <c:v>3.2000000000000001E-2</c:v>
                </c:pt>
                <c:pt idx="6">
                  <c:v>0.33900000000000002</c:v>
                </c:pt>
                <c:pt idx="7">
                  <c:v>0.22600000000000001</c:v>
                </c:pt>
                <c:pt idx="8">
                  <c:v>0.74099999999999999</c:v>
                </c:pt>
                <c:pt idx="9">
                  <c:v>0.247</c:v>
                </c:pt>
                <c:pt idx="10">
                  <c:v>0.22600000000000001</c:v>
                </c:pt>
                <c:pt idx="11" formatCode="0%">
                  <c:v>0.87</c:v>
                </c:pt>
                <c:pt idx="12">
                  <c:v>0.53200000000000003</c:v>
                </c:pt>
                <c:pt idx="13">
                  <c:v>0.70899999999999996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CB4-443A-B2E0-168B22D0A1A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Среднее значение (рус)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Лист1!$A$2:$A$15</c:f>
              <c:strCache>
                <c:ptCount val="14"/>
                <c:pt idx="0">
                  <c:v>Главная страница</c:v>
                </c:pt>
                <c:pt idx="1">
                  <c:v>Об университете</c:v>
                </c:pt>
                <c:pt idx="2">
                  <c:v>История</c:v>
                </c:pt>
                <c:pt idx="3">
                  <c:v>Поступление</c:v>
                </c:pt>
                <c:pt idx="4">
                  <c:v>Образовательные программы</c:v>
                </c:pt>
                <c:pt idx="5">
                  <c:v>Подразделения и факультеты</c:v>
                </c:pt>
                <c:pt idx="6">
                  <c:v>Наука и исследования</c:v>
                </c:pt>
                <c:pt idx="7">
                  <c:v>Руководство и сотрудники</c:v>
                </c:pt>
                <c:pt idx="8">
                  <c:v>Новости</c:v>
                </c:pt>
                <c:pt idx="9">
                  <c:v>Выпускники</c:v>
                </c:pt>
                <c:pt idx="10">
                  <c:v>Карьера</c:v>
                </c:pt>
                <c:pt idx="11">
                  <c:v>Социальная жизнь</c:v>
                </c:pt>
                <c:pt idx="12">
                  <c:v>Зарубежные партнеры</c:v>
                </c:pt>
                <c:pt idx="13">
                  <c:v>Основаные показатели</c:v>
                </c:pt>
              </c:strCache>
            </c:strRef>
          </c:cat>
          <c:val>
            <c:numRef>
              <c:f>Лист1!$C$2:$C$15</c:f>
              <c:numCache>
                <c:formatCode>0.00%</c:formatCode>
                <c:ptCount val="14"/>
                <c:pt idx="0">
                  <c:v>0.436</c:v>
                </c:pt>
                <c:pt idx="1">
                  <c:v>0.57699999999999996</c:v>
                </c:pt>
                <c:pt idx="2">
                  <c:v>0.33300000000000002</c:v>
                </c:pt>
                <c:pt idx="3">
                  <c:v>0.54300000000000004</c:v>
                </c:pt>
                <c:pt idx="4" formatCode="0%">
                  <c:v>0.37</c:v>
                </c:pt>
                <c:pt idx="5" formatCode="0%">
                  <c:v>0.23</c:v>
                </c:pt>
                <c:pt idx="6">
                  <c:v>0.59599999999999997</c:v>
                </c:pt>
                <c:pt idx="7">
                  <c:v>0.24399999999999999</c:v>
                </c:pt>
                <c:pt idx="8" formatCode="0%">
                  <c:v>1</c:v>
                </c:pt>
                <c:pt idx="9">
                  <c:v>0.30759999999999998</c:v>
                </c:pt>
                <c:pt idx="10">
                  <c:v>0.26900000000000002</c:v>
                </c:pt>
                <c:pt idx="11">
                  <c:v>0.92300000000000004</c:v>
                </c:pt>
                <c:pt idx="12">
                  <c:v>0.3846</c:v>
                </c:pt>
                <c:pt idx="13">
                  <c:v>0.66600000000000004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CB4-443A-B2E0-168B22D0A1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98918600"/>
        <c:axId val="298924480"/>
      </c:barChart>
      <c:catAx>
        <c:axId val="298918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98924480"/>
        <c:crosses val="autoZero"/>
        <c:auto val="1"/>
        <c:lblAlgn val="ctr"/>
        <c:lblOffset val="100"/>
        <c:noMultiLvlLbl val="0"/>
      </c:catAx>
      <c:valAx>
        <c:axId val="298924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98918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Среднее значение (англ)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Лист1!$A$2:$A$15</c:f>
              <c:strCache>
                <c:ptCount val="14"/>
                <c:pt idx="0">
                  <c:v>Главная страница</c:v>
                </c:pt>
                <c:pt idx="1">
                  <c:v>Об университете</c:v>
                </c:pt>
                <c:pt idx="2">
                  <c:v>История</c:v>
                </c:pt>
                <c:pt idx="3">
                  <c:v>Поступление</c:v>
                </c:pt>
                <c:pt idx="4">
                  <c:v>Образовательные программы</c:v>
                </c:pt>
                <c:pt idx="5">
                  <c:v>Подразделения и факультеты </c:v>
                </c:pt>
                <c:pt idx="6">
                  <c:v>Наука и исследования</c:v>
                </c:pt>
                <c:pt idx="7">
                  <c:v>Руководство и сотрудники</c:v>
                </c:pt>
                <c:pt idx="8">
                  <c:v>Новости</c:v>
                </c:pt>
                <c:pt idx="9">
                  <c:v>Выпускники</c:v>
                </c:pt>
                <c:pt idx="10">
                  <c:v>Карьера</c:v>
                </c:pt>
                <c:pt idx="11">
                  <c:v>Социальная жизнь</c:v>
                </c:pt>
                <c:pt idx="12">
                  <c:v>Зарубежные партнеры</c:v>
                </c:pt>
                <c:pt idx="13">
                  <c:v>Основаные показатели </c:v>
                </c:pt>
              </c:strCache>
            </c:strRef>
          </c:cat>
          <c:val>
            <c:numRef>
              <c:f>Лист1!$B$2:$B$15</c:f>
              <c:numCache>
                <c:formatCode>0.00%</c:formatCode>
                <c:ptCount val="14"/>
                <c:pt idx="0">
                  <c:v>0.19439999999999999</c:v>
                </c:pt>
                <c:pt idx="1">
                  <c:v>0.35399999999999998</c:v>
                </c:pt>
                <c:pt idx="2">
                  <c:v>0.19800000000000001</c:v>
                </c:pt>
                <c:pt idx="3">
                  <c:v>0.1166</c:v>
                </c:pt>
                <c:pt idx="4">
                  <c:v>3.3300000000000003E-2</c:v>
                </c:pt>
                <c:pt idx="5" formatCode="0%">
                  <c:v>0</c:v>
                </c:pt>
                <c:pt idx="6">
                  <c:v>5.1999999999999998E-2</c:v>
                </c:pt>
                <c:pt idx="7">
                  <c:v>0.125</c:v>
                </c:pt>
                <c:pt idx="8">
                  <c:v>0.375</c:v>
                </c:pt>
                <c:pt idx="9">
                  <c:v>6.9400000000000003E-2</c:v>
                </c:pt>
                <c:pt idx="10">
                  <c:v>4.1599999999999998E-2</c:v>
                </c:pt>
                <c:pt idx="11">
                  <c:v>0.29099999999999998</c:v>
                </c:pt>
                <c:pt idx="12">
                  <c:v>0.20799999999999999</c:v>
                </c:pt>
                <c:pt idx="13">
                  <c:v>0.20799999999999999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9B7-45BF-BCD8-F7A8D2A3FB0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Среднее значение (рус)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Лист1!$A$2:$A$15</c:f>
              <c:strCache>
                <c:ptCount val="14"/>
                <c:pt idx="0">
                  <c:v>Главная страница</c:v>
                </c:pt>
                <c:pt idx="1">
                  <c:v>Об университете</c:v>
                </c:pt>
                <c:pt idx="2">
                  <c:v>История</c:v>
                </c:pt>
                <c:pt idx="3">
                  <c:v>Поступление</c:v>
                </c:pt>
                <c:pt idx="4">
                  <c:v>Образовательные программы</c:v>
                </c:pt>
                <c:pt idx="5">
                  <c:v>Подразделения и факультеты </c:v>
                </c:pt>
                <c:pt idx="6">
                  <c:v>Наука и исследования</c:v>
                </c:pt>
                <c:pt idx="7">
                  <c:v>Руководство и сотрудники</c:v>
                </c:pt>
                <c:pt idx="8">
                  <c:v>Новости</c:v>
                </c:pt>
                <c:pt idx="9">
                  <c:v>Выпускники</c:v>
                </c:pt>
                <c:pt idx="10">
                  <c:v>Карьера</c:v>
                </c:pt>
                <c:pt idx="11">
                  <c:v>Социальная жизнь</c:v>
                </c:pt>
                <c:pt idx="12">
                  <c:v>Зарубежные партнеры</c:v>
                </c:pt>
                <c:pt idx="13">
                  <c:v>Основаные показатели </c:v>
                </c:pt>
              </c:strCache>
            </c:strRef>
          </c:cat>
          <c:val>
            <c:numRef>
              <c:f>Лист1!$C$2:$C$15</c:f>
              <c:numCache>
                <c:formatCode>0.00%</c:formatCode>
                <c:ptCount val="14"/>
                <c:pt idx="0">
                  <c:v>0.19</c:v>
                </c:pt>
                <c:pt idx="1">
                  <c:v>0.42849999999999999</c:v>
                </c:pt>
                <c:pt idx="2">
                  <c:v>0.28570000000000001</c:v>
                </c:pt>
                <c:pt idx="3">
                  <c:v>0.32140000000000002</c:v>
                </c:pt>
                <c:pt idx="4">
                  <c:v>0.2142</c:v>
                </c:pt>
                <c:pt idx="5">
                  <c:v>0.42849999999999999</c:v>
                </c:pt>
                <c:pt idx="6">
                  <c:v>0.3392</c:v>
                </c:pt>
                <c:pt idx="7">
                  <c:v>0.1071</c:v>
                </c:pt>
                <c:pt idx="8" formatCode="0%">
                  <c:v>1</c:v>
                </c:pt>
                <c:pt idx="9">
                  <c:v>7.1400000000000005E-2</c:v>
                </c:pt>
                <c:pt idx="10">
                  <c:v>3.5700000000000003E-2</c:v>
                </c:pt>
                <c:pt idx="11">
                  <c:v>0.57140000000000002</c:v>
                </c:pt>
                <c:pt idx="12">
                  <c:v>0.2142</c:v>
                </c:pt>
                <c:pt idx="13">
                  <c:v>0.14280000000000001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9B7-45BF-BCD8-F7A8D2A3FB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98922128"/>
        <c:axId val="298924088"/>
      </c:barChart>
      <c:catAx>
        <c:axId val="298922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98924088"/>
        <c:crosses val="autoZero"/>
        <c:auto val="1"/>
        <c:lblAlgn val="ctr"/>
        <c:lblOffset val="100"/>
        <c:noMultiLvlLbl val="0"/>
      </c:catAx>
      <c:valAx>
        <c:axId val="298924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98922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2000" b="0" strike="noStrike" spc="-1">
                <a:latin typeface="Arial"/>
              </a:rPr>
              <a:t>Click to edit the notes format</a:t>
            </a:r>
          </a:p>
        </p:txBody>
      </p:sp>
      <p:sp>
        <p:nvSpPr>
          <p:cNvPr id="127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1400" b="0" strike="noStrike" spc="-1">
                <a:latin typeface="Times New Roman"/>
              </a:rPr>
              <a:t> </a:t>
            </a:r>
          </a:p>
        </p:txBody>
      </p:sp>
      <p:sp>
        <p:nvSpPr>
          <p:cNvPr id="128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ru-RU" sz="1400" b="0" strike="noStrike" spc="-1">
                <a:latin typeface="Times New Roman"/>
              </a:rPr>
              <a:t> </a:t>
            </a:r>
          </a:p>
        </p:txBody>
      </p:sp>
      <p:sp>
        <p:nvSpPr>
          <p:cNvPr id="129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ru-RU" sz="1400" b="0" strike="noStrike" spc="-1">
                <a:latin typeface="Times New Roman"/>
              </a:rPr>
              <a:t> </a:t>
            </a:r>
          </a:p>
        </p:txBody>
      </p:sp>
      <p:sp>
        <p:nvSpPr>
          <p:cNvPr id="130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FF48863F-E8B7-4E66-847B-27336ACF9968}" type="slidenum">
              <a:rPr lang="ru-RU" sz="1400" b="0" strike="noStrike" spc="-1">
                <a:latin typeface="Times New Roman"/>
              </a:rPr>
              <a:pPr algn="r"/>
              <a:t>‹#›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26260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287258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842206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192271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044386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43363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460764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075416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864005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372976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7317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2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F5481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rgbClr val="17375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45423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stomShape 1"/>
          <p:cNvSpPr/>
          <p:nvPr/>
        </p:nvSpPr>
        <p:spPr>
          <a:xfrm>
            <a:off x="0" y="0"/>
            <a:ext cx="9143640" cy="685764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PlaceHolder 2"/>
          <p:cNvSpPr>
            <a:spLocks noGrp="1"/>
          </p:cNvSpPr>
          <p:nvPr>
            <p:ph type="ftr"/>
          </p:nvPr>
        </p:nvSpPr>
        <p:spPr>
          <a:xfrm>
            <a:off x="3108960" y="6378120"/>
            <a:ext cx="2925720" cy="34272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57200" y="6378120"/>
            <a:ext cx="2102760" cy="342720"/>
          </a:xfrm>
          <a:prstGeom prst="rect">
            <a:avLst/>
          </a:prstGeom>
        </p:spPr>
        <p:txBody>
          <a:bodyPr lIns="0" tIns="0" rIns="0" bIns="0"/>
          <a:lstStyle/>
          <a:p>
            <a:pPr>
              <a:lnSpc>
                <a:spcPct val="100000"/>
              </a:lnSpc>
            </a:pPr>
            <a:fld id="{834AFAAF-38CD-4A18-A3BF-197C619A19AA}" type="datetime">
              <a:rPr lang="ru-RU" sz="1800" b="0" strike="noStrike" spc="-1">
                <a:solidFill>
                  <a:srgbClr val="B2B2B2"/>
                </a:solidFill>
                <a:latin typeface="Calibri"/>
              </a:rPr>
              <a:pPr>
                <a:lnSpc>
                  <a:spcPct val="100000"/>
                </a:lnSpc>
              </a:pPr>
              <a:t>13.11.2024</a:t>
            </a:fld>
            <a:endParaRPr lang="ru-RU" sz="18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83680" y="6378120"/>
            <a:ext cx="2102760" cy="342720"/>
          </a:xfrm>
          <a:prstGeom prst="rect">
            <a:avLst/>
          </a:prstGeom>
        </p:spPr>
        <p:txBody>
          <a:bodyPr lIns="0" tIns="0" rIns="0" bIns="0"/>
          <a:lstStyle/>
          <a:p>
            <a:pPr algn="r">
              <a:lnSpc>
                <a:spcPct val="100000"/>
              </a:lnSpc>
            </a:pPr>
            <a:fld id="{10A6FC03-90D8-4250-9E71-BD345C1B9C1C}" type="slidenum">
              <a:rPr lang="ru-RU" sz="1800" b="0" strike="noStrike" spc="-1">
                <a:solidFill>
                  <a:srgbClr val="B2B2B2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8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Click to edit the title text format</a:t>
            </a:r>
          </a:p>
        </p:txBody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1"/>
          <p:cNvSpPr/>
          <p:nvPr/>
        </p:nvSpPr>
        <p:spPr>
          <a:xfrm>
            <a:off x="0" y="0"/>
            <a:ext cx="9143640" cy="6857640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3" name="PlaceHolder 2"/>
          <p:cNvSpPr>
            <a:spLocks noGrp="1"/>
          </p:cNvSpPr>
          <p:nvPr>
            <p:ph type="title"/>
          </p:nvPr>
        </p:nvSpPr>
        <p:spPr>
          <a:xfrm>
            <a:off x="536040" y="464760"/>
            <a:ext cx="8071560" cy="79668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3200" b="0" strike="noStrike" spc="-1">
                <a:solidFill>
                  <a:srgbClr val="000000"/>
                </a:solidFill>
                <a:latin typeface="Calibri"/>
              </a:rPr>
              <a:t>Click to edit the title text format</a:t>
            </a:r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536040" y="1866600"/>
            <a:ext cx="8071920" cy="384840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500" b="0" strike="noStrike" spc="-1">
                <a:solidFill>
                  <a:srgbClr val="000000"/>
                </a:solidFill>
                <a:latin typeface="Calibri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500" b="0" strike="noStrike" spc="-1">
                <a:solidFill>
                  <a:srgbClr val="000000"/>
                </a:solidFill>
                <a:latin typeface="Calibri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500" b="0" strike="noStrike" spc="-1">
                <a:solidFill>
                  <a:srgbClr val="000000"/>
                </a:solidFill>
                <a:latin typeface="Calibri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500" b="0" strike="noStrike" spc="-1">
                <a:solidFill>
                  <a:srgbClr val="000000"/>
                </a:solidFill>
                <a:latin typeface="Calibri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500" b="0" strike="noStrike" spc="-1">
                <a:solidFill>
                  <a:srgbClr val="000000"/>
                </a:solidFill>
                <a:latin typeface="Calibri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500" b="0" strike="noStrike" spc="-1">
                <a:solidFill>
                  <a:srgbClr val="000000"/>
                </a:solidFill>
                <a:latin typeface="Calibri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500" b="0" strike="noStrike" spc="-1">
                <a:solidFill>
                  <a:srgbClr val="000000"/>
                </a:solidFill>
                <a:latin typeface="Calibri"/>
              </a:rPr>
              <a:t>Seventh Outline Level</a:t>
            </a:r>
          </a:p>
        </p:txBody>
      </p:sp>
      <p:sp>
        <p:nvSpPr>
          <p:cNvPr id="45" name="PlaceHolder 4"/>
          <p:cNvSpPr>
            <a:spLocks noGrp="1"/>
          </p:cNvSpPr>
          <p:nvPr>
            <p:ph type="ftr"/>
          </p:nvPr>
        </p:nvSpPr>
        <p:spPr>
          <a:xfrm>
            <a:off x="3108960" y="6378120"/>
            <a:ext cx="2925720" cy="34272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46" name="PlaceHolder 5"/>
          <p:cNvSpPr>
            <a:spLocks noGrp="1"/>
          </p:cNvSpPr>
          <p:nvPr>
            <p:ph type="dt"/>
          </p:nvPr>
        </p:nvSpPr>
        <p:spPr>
          <a:xfrm>
            <a:off x="457200" y="6378120"/>
            <a:ext cx="2102760" cy="342720"/>
          </a:xfrm>
          <a:prstGeom prst="rect">
            <a:avLst/>
          </a:prstGeom>
        </p:spPr>
        <p:txBody>
          <a:bodyPr lIns="0" tIns="0" rIns="0" bIns="0"/>
          <a:lstStyle/>
          <a:p>
            <a:pPr>
              <a:lnSpc>
                <a:spcPct val="100000"/>
              </a:lnSpc>
            </a:pPr>
            <a:fld id="{6A6D094E-93CB-4B63-A78E-151EEEAC866E}" type="datetime">
              <a:rPr lang="ru-RU" sz="1800" b="0" strike="noStrike" spc="-1">
                <a:solidFill>
                  <a:srgbClr val="B2B2B2"/>
                </a:solidFill>
                <a:latin typeface="Calibri"/>
              </a:rPr>
              <a:pPr>
                <a:lnSpc>
                  <a:spcPct val="100000"/>
                </a:lnSpc>
              </a:pPr>
              <a:t>13.11.2024</a:t>
            </a:fld>
            <a:endParaRPr lang="ru-RU" sz="1800" b="0" strike="noStrike" spc="-1">
              <a:latin typeface="Times New Roman"/>
            </a:endParaRPr>
          </a:p>
        </p:txBody>
      </p:sp>
      <p:sp>
        <p:nvSpPr>
          <p:cNvPr id="47" name="PlaceHolder 6"/>
          <p:cNvSpPr>
            <a:spLocks noGrp="1"/>
          </p:cNvSpPr>
          <p:nvPr>
            <p:ph type="sldNum"/>
          </p:nvPr>
        </p:nvSpPr>
        <p:spPr>
          <a:xfrm>
            <a:off x="6583680" y="6378120"/>
            <a:ext cx="2102760" cy="342720"/>
          </a:xfrm>
          <a:prstGeom prst="rect">
            <a:avLst/>
          </a:prstGeom>
        </p:spPr>
        <p:txBody>
          <a:bodyPr lIns="0" tIns="0" rIns="0" bIns="0"/>
          <a:lstStyle/>
          <a:p>
            <a:pPr algn="r">
              <a:lnSpc>
                <a:spcPct val="100000"/>
              </a:lnSpc>
            </a:pPr>
            <a:fld id="{7B7BEAC7-2A7F-45E2-9E99-9048CB075458}" type="slidenum">
              <a:rPr lang="ru-RU" sz="1800" b="0" strike="noStrike" spc="-1">
                <a:solidFill>
                  <a:srgbClr val="B2B2B2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8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87" r:id="rId13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ussiancouncil.ru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ustomShape 1"/>
          <p:cNvSpPr/>
          <p:nvPr/>
        </p:nvSpPr>
        <p:spPr>
          <a:xfrm>
            <a:off x="0" y="0"/>
            <a:ext cx="9143640" cy="68576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ru-RU"/>
          </a:p>
        </p:txBody>
      </p:sp>
      <p:sp>
        <p:nvSpPr>
          <p:cNvPr id="132" name="CustomShape 2"/>
          <p:cNvSpPr/>
          <p:nvPr/>
        </p:nvSpPr>
        <p:spPr>
          <a:xfrm>
            <a:off x="3704588" y="3140968"/>
            <a:ext cx="5286412" cy="1644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algn="l"/>
            <a:endParaRPr lang="ru-RU" sz="24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R="7070" algn="l"/>
            <a:r>
              <a:rPr lang="ru-RU" sz="2400" b="1" i="0" u="none" strike="noStrike" baseline="0" dirty="0">
                <a:solidFill>
                  <a:srgbClr val="15365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Электронная интернационализация</a:t>
            </a:r>
            <a:r>
              <a:rPr lang="ru-RU" sz="2400" b="1" i="0" u="none" strike="noStrike" baseline="0" dirty="0" smtClean="0">
                <a:solidFill>
                  <a:srgbClr val="15365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b="1" i="0" u="none" strike="noStrike" baseline="0" dirty="0">
                <a:solidFill>
                  <a:srgbClr val="15365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интернет-ресурсы </a:t>
            </a:r>
          </a:p>
          <a:p>
            <a:pPr marR="7070" algn="l"/>
            <a:r>
              <a:rPr lang="ru-RU" sz="2400" b="1" i="0" u="none" strike="noStrike" baseline="0" dirty="0">
                <a:solidFill>
                  <a:srgbClr val="15365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российских </a:t>
            </a:r>
            <a:r>
              <a:rPr lang="ru-RU" sz="2400" b="1" i="0" u="none" strike="noStrike" baseline="0" dirty="0" smtClean="0">
                <a:solidFill>
                  <a:srgbClr val="15365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университетов (2024 </a:t>
            </a:r>
            <a:r>
              <a:rPr lang="ru-RU" sz="2400" b="1" i="0" u="none" strike="noStrike" baseline="0" dirty="0">
                <a:solidFill>
                  <a:srgbClr val="15365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г.)</a:t>
            </a:r>
          </a:p>
          <a:p>
            <a:pPr marR="7070" algn="l"/>
            <a:endParaRPr lang="ru-RU" sz="1800" b="1" i="0" u="none" strike="noStrike" baseline="0" dirty="0">
              <a:solidFill>
                <a:srgbClr val="15365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7070" algn="l"/>
            <a:r>
              <a:rPr lang="ru-RU" sz="1600" b="1" dirty="0">
                <a:solidFill>
                  <a:srgbClr val="15365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14 но</a:t>
            </a:r>
            <a:r>
              <a:rPr lang="ru-RU" sz="1600" b="1" dirty="0">
                <a:solidFill>
                  <a:srgbClr val="15365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ября </a:t>
            </a:r>
            <a:r>
              <a:rPr lang="ru-RU" sz="1600" b="1" dirty="0" smtClean="0">
                <a:solidFill>
                  <a:srgbClr val="15365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1600" b="1" dirty="0">
                <a:solidFill>
                  <a:srgbClr val="15365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1600" b="1" dirty="0" smtClean="0">
                <a:solidFill>
                  <a:srgbClr val="15365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b="1" dirty="0">
              <a:solidFill>
                <a:srgbClr val="15365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" name="CustomShape 3"/>
          <p:cNvSpPr/>
          <p:nvPr/>
        </p:nvSpPr>
        <p:spPr>
          <a:xfrm>
            <a:off x="152280" y="5334120"/>
            <a:ext cx="8838720" cy="54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12600" algn="ctr">
              <a:lnSpc>
                <a:spcPct val="100000"/>
              </a:lnSpc>
            </a:pPr>
            <a:r>
              <a:rPr lang="ru-RU" sz="3600" strike="noStrike" spc="-4" dirty="0" smtClean="0">
                <a:solidFill>
                  <a:srgbClr val="FFFFFF"/>
                </a:solidFill>
                <a:latin typeface="Fira Sans" panose="020B0503050000020004" pitchFamily="34" charset="0"/>
                <a:ea typeface="Lucida Grande"/>
              </a:rPr>
              <a:t>О</a:t>
            </a:r>
            <a:r>
              <a:rPr lang="ru-RU" sz="3600" strike="noStrike" spc="-1" dirty="0" smtClean="0">
                <a:solidFill>
                  <a:srgbClr val="FFFFFF"/>
                </a:solidFill>
                <a:latin typeface="Fira Sans" panose="020B0503050000020004" pitchFamily="34" charset="0"/>
                <a:ea typeface="Lucida Grande"/>
              </a:rPr>
              <a:t>тк</a:t>
            </a:r>
            <a:r>
              <a:rPr lang="ru-RU" sz="3600" strike="noStrike" spc="-4" dirty="0" smtClean="0">
                <a:solidFill>
                  <a:srgbClr val="FFFFFF"/>
                </a:solidFill>
                <a:latin typeface="Fira Sans" panose="020B0503050000020004" pitchFamily="34" charset="0"/>
                <a:ea typeface="Lucida Grande"/>
              </a:rPr>
              <a:t>рыв</a:t>
            </a:r>
            <a:r>
              <a:rPr lang="ru-RU" sz="3600" strike="noStrike" spc="-1" dirty="0" smtClean="0">
                <a:solidFill>
                  <a:srgbClr val="FFFFFF"/>
                </a:solidFill>
                <a:latin typeface="Fira Sans" panose="020B0503050000020004" pitchFamily="34" charset="0"/>
                <a:ea typeface="Lucida Grande"/>
              </a:rPr>
              <a:t>а</a:t>
            </a:r>
            <a:r>
              <a:rPr lang="ru-RU" sz="3600" strike="noStrike" spc="-49" dirty="0" smtClean="0">
                <a:solidFill>
                  <a:srgbClr val="FFFFFF"/>
                </a:solidFill>
                <a:latin typeface="Fira Sans" panose="020B0503050000020004" pitchFamily="34" charset="0"/>
                <a:ea typeface="Lucida Grande"/>
              </a:rPr>
              <a:t>е</a:t>
            </a:r>
            <a:r>
              <a:rPr lang="ru-RU" sz="3600" strike="noStrike" spc="-1" dirty="0" smtClean="0">
                <a:solidFill>
                  <a:srgbClr val="FFFFFF"/>
                </a:solidFill>
                <a:latin typeface="Fira Sans" panose="020B0503050000020004" pitchFamily="34" charset="0"/>
                <a:ea typeface="Lucida Grande"/>
              </a:rPr>
              <a:t>м</a:t>
            </a:r>
            <a:r>
              <a:rPr lang="ru-RU" sz="3600" strike="noStrike" spc="4" dirty="0" smtClean="0">
                <a:solidFill>
                  <a:srgbClr val="FFFFFF"/>
                </a:solidFill>
                <a:latin typeface="Fira Sans" panose="020B0503050000020004" pitchFamily="34" charset="0"/>
                <a:ea typeface="Lucida Grande"/>
              </a:rPr>
              <a:t> </a:t>
            </a:r>
            <a:r>
              <a:rPr lang="ru-RU" sz="3600" strike="noStrike" spc="-4" dirty="0">
                <a:solidFill>
                  <a:srgbClr val="FFFFFF"/>
                </a:solidFill>
                <a:latin typeface="Fira Sans" panose="020B0503050000020004" pitchFamily="34" charset="0"/>
                <a:ea typeface="Lucida Grande"/>
              </a:rPr>
              <a:t>о</a:t>
            </a:r>
            <a:r>
              <a:rPr lang="ru-RU" sz="3600" strike="noStrike" spc="-1" dirty="0">
                <a:solidFill>
                  <a:srgbClr val="FFFFFF"/>
                </a:solidFill>
                <a:latin typeface="Fira Sans" panose="020B0503050000020004" pitchFamily="34" charset="0"/>
                <a:ea typeface="Lucida Grande"/>
              </a:rPr>
              <a:t>к</a:t>
            </a:r>
            <a:r>
              <a:rPr lang="ru-RU" sz="3600" strike="noStrike" spc="-4" dirty="0">
                <a:solidFill>
                  <a:srgbClr val="FFFFFF"/>
                </a:solidFill>
                <a:latin typeface="Fira Sans" panose="020B0503050000020004" pitchFamily="34" charset="0"/>
                <a:ea typeface="Lucida Grande"/>
              </a:rPr>
              <a:t>н</a:t>
            </a:r>
            <a:r>
              <a:rPr lang="ru-RU" sz="3600" strike="noStrike" spc="-1" dirty="0">
                <a:solidFill>
                  <a:srgbClr val="FFFFFF"/>
                </a:solidFill>
                <a:latin typeface="Fira Sans" panose="020B0503050000020004" pitchFamily="34" charset="0"/>
                <a:ea typeface="Lucida Grande"/>
              </a:rPr>
              <a:t>о в </a:t>
            </a:r>
            <a:r>
              <a:rPr lang="ru-RU" sz="3600" strike="noStrike" spc="-89" dirty="0">
                <a:solidFill>
                  <a:srgbClr val="FFFFFF"/>
                </a:solidFill>
                <a:latin typeface="Fira Sans" panose="020B0503050000020004" pitchFamily="34" charset="0"/>
                <a:ea typeface="Lucida Grande"/>
              </a:rPr>
              <a:t>г</a:t>
            </a:r>
            <a:r>
              <a:rPr lang="ru-RU" sz="3600" strike="noStrike" spc="-43" dirty="0">
                <a:solidFill>
                  <a:srgbClr val="FFFFFF"/>
                </a:solidFill>
                <a:latin typeface="Fira Sans" panose="020B0503050000020004" pitchFamily="34" charset="0"/>
                <a:ea typeface="Lucida Grande"/>
              </a:rPr>
              <a:t>л</a:t>
            </a:r>
            <a:r>
              <a:rPr lang="ru-RU" sz="3600" strike="noStrike" spc="-4" dirty="0">
                <a:solidFill>
                  <a:srgbClr val="FFFFFF"/>
                </a:solidFill>
                <a:latin typeface="Fira Sans" panose="020B0503050000020004" pitchFamily="34" charset="0"/>
                <a:ea typeface="Lucida Grande"/>
              </a:rPr>
              <a:t>об</a:t>
            </a:r>
            <a:r>
              <a:rPr lang="ru-RU" sz="3600" strike="noStrike" spc="-1" dirty="0">
                <a:solidFill>
                  <a:srgbClr val="FFFFFF"/>
                </a:solidFill>
                <a:latin typeface="Fira Sans" panose="020B0503050000020004" pitchFamily="34" charset="0"/>
                <a:ea typeface="Lucida Grande"/>
              </a:rPr>
              <a:t>а</a:t>
            </a:r>
            <a:r>
              <a:rPr lang="ru-RU" sz="3600" strike="noStrike" spc="4" dirty="0">
                <a:solidFill>
                  <a:srgbClr val="FFFFFF"/>
                </a:solidFill>
                <a:latin typeface="Fira Sans" panose="020B0503050000020004" pitchFamily="34" charset="0"/>
                <a:ea typeface="Lucida Grande"/>
              </a:rPr>
              <a:t>л</a:t>
            </a:r>
            <a:r>
              <a:rPr lang="ru-RU" sz="3600" strike="noStrike" spc="-9" dirty="0">
                <a:solidFill>
                  <a:srgbClr val="FFFFFF"/>
                </a:solidFill>
                <a:latin typeface="Fira Sans" panose="020B0503050000020004" pitchFamily="34" charset="0"/>
                <a:ea typeface="Lucida Grande"/>
              </a:rPr>
              <a:t>ь</a:t>
            </a:r>
            <a:r>
              <a:rPr lang="ru-RU" sz="3600" strike="noStrike" spc="-4" dirty="0">
                <a:solidFill>
                  <a:srgbClr val="FFFFFF"/>
                </a:solidFill>
                <a:latin typeface="Fira Sans" panose="020B0503050000020004" pitchFamily="34" charset="0"/>
                <a:ea typeface="Lucida Grande"/>
              </a:rPr>
              <a:t>ны</a:t>
            </a:r>
            <a:r>
              <a:rPr lang="ru-RU" sz="3600" strike="noStrike" spc="-1" dirty="0">
                <a:solidFill>
                  <a:srgbClr val="FFFFFF"/>
                </a:solidFill>
                <a:latin typeface="Fira Sans" panose="020B0503050000020004" pitchFamily="34" charset="0"/>
                <a:ea typeface="Lucida Grande"/>
              </a:rPr>
              <a:t>й м</a:t>
            </a:r>
            <a:r>
              <a:rPr lang="ru-RU" sz="3600" strike="noStrike" spc="-9" dirty="0">
                <a:solidFill>
                  <a:srgbClr val="FFFFFF"/>
                </a:solidFill>
                <a:latin typeface="Fira Sans" panose="020B0503050000020004" pitchFamily="34" charset="0"/>
                <a:ea typeface="Lucida Grande"/>
              </a:rPr>
              <a:t>и</a:t>
            </a:r>
            <a:r>
              <a:rPr lang="ru-RU" sz="3600" strike="noStrike" spc="-4" dirty="0">
                <a:solidFill>
                  <a:srgbClr val="FFFFFF"/>
                </a:solidFill>
                <a:latin typeface="Fira Sans" panose="020B0503050000020004" pitchFamily="34" charset="0"/>
                <a:ea typeface="Lucida Grande"/>
              </a:rPr>
              <a:t>р!</a:t>
            </a:r>
            <a:endParaRPr lang="ru-RU" sz="3600" strike="noStrike" spc="-1" dirty="0">
              <a:latin typeface="Fira Sans" panose="020B05030500000200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-224010" y="690157"/>
            <a:ext cx="9368010" cy="553310"/>
          </a:xfrm>
          <a:prstGeom prst="rect">
            <a:avLst/>
          </a:prstGeom>
        </p:spPr>
        <p:txBody>
          <a:bodyPr vert="horz" wrap="square" lIns="0" tIns="136479" rIns="0" bIns="0" rtlCol="0">
            <a:spAutoFit/>
          </a:bodyPr>
          <a:lstStyle/>
          <a:p>
            <a:pPr marL="216000" algn="r">
              <a:lnSpc>
                <a:spcPct val="100000"/>
              </a:lnSpc>
            </a:pPr>
            <a:r>
              <a:rPr lang="ru-RU" sz="2700" kern="1200" spc="-25" dirty="0">
                <a:solidFill>
                  <a:srgbClr val="17375E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     Группа «Догоняющие</a:t>
            </a:r>
            <a:r>
              <a:rPr lang="ru-RU" sz="2700" kern="1200" spc="-25" dirty="0" smtClean="0">
                <a:solidFill>
                  <a:srgbClr val="17375E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» англоязычного рейтинга</a:t>
            </a:r>
            <a:endParaRPr sz="2700" kern="1200" spc="-25" dirty="0">
              <a:solidFill>
                <a:srgbClr val="17375E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97537" y="1268760"/>
            <a:ext cx="7146463" cy="18124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Рейтинг англоязычных сайтов российских университетов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второй группы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5600" marR="5080" indent="-342900" algn="just">
              <a:lnSpc>
                <a:spcPts val="2810"/>
              </a:lnSpc>
              <a:buClr>
                <a:srgbClr val="1F497D"/>
              </a:buClr>
              <a:buFont typeface="Wingdings" panose="05000000000000000000" pitchFamily="2" charset="2"/>
              <a:buChar char="§"/>
              <a:tabLst>
                <a:tab pos="355600" algn="l"/>
              </a:tabLst>
            </a:pP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5080" indent="-342900" algn="just">
              <a:lnSpc>
                <a:spcPts val="2810"/>
              </a:lnSpc>
              <a:buClr>
                <a:srgbClr val="1F497D"/>
              </a:buClr>
              <a:buFont typeface="Wingdings"/>
              <a:buChar char=""/>
              <a:tabLst>
                <a:tab pos="355600" algn="l"/>
              </a:tabLst>
            </a:pPr>
            <a:endParaRPr sz="2600" dirty="0">
              <a:latin typeface="Fira Sans" panose="020B0503050000020004" pitchFamily="34" charset="0"/>
              <a:cs typeface="Arial"/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="" xmlns:a16="http://schemas.microsoft.com/office/drawing/2014/main" id="{536337C3-5626-6931-FA10-17901E8364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8032568"/>
              </p:ext>
            </p:extLst>
          </p:nvPr>
        </p:nvGraphicFramePr>
        <p:xfrm>
          <a:off x="107504" y="1844825"/>
          <a:ext cx="4608513" cy="5036131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3384376">
                  <a:extLst>
                    <a:ext uri="{9D8B030D-6E8A-4147-A177-3AD203B41FA5}">
                      <a16:colId xmlns="" xmlns:a16="http://schemas.microsoft.com/office/drawing/2014/main" val="1485903871"/>
                    </a:ext>
                  </a:extLst>
                </a:gridCol>
                <a:gridCol w="576064">
                  <a:extLst>
                    <a:ext uri="{9D8B030D-6E8A-4147-A177-3AD203B41FA5}">
                      <a16:colId xmlns="" xmlns:a16="http://schemas.microsoft.com/office/drawing/2014/main" val="1551328670"/>
                    </a:ext>
                  </a:extLst>
                </a:gridCol>
                <a:gridCol w="648073">
                  <a:extLst>
                    <a:ext uri="{9D8B030D-6E8A-4147-A177-3AD203B41FA5}">
                      <a16:colId xmlns="" xmlns:a16="http://schemas.microsoft.com/office/drawing/2014/main" val="312431718"/>
                    </a:ext>
                  </a:extLst>
                </a:gridCol>
              </a:tblGrid>
              <a:tr h="4320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университета</a:t>
                      </a:r>
                      <a:endParaRPr lang="ru-RU" sz="9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604" marR="416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кол-во баллов</a:t>
                      </a:r>
                      <a:endParaRPr lang="ru-RU" sz="9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604" marR="416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Позиция в </a:t>
                      </a:r>
                      <a:r>
                        <a:rPr lang="ru-RU" sz="9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рейтинге</a:t>
                      </a:r>
                      <a:endParaRPr lang="ru-RU" sz="9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604" marR="41604" marT="0" marB="0"/>
                </a:tc>
                <a:extLst>
                  <a:ext uri="{0D108BD9-81ED-4DB2-BD59-A6C34878D82A}">
                    <a16:rowId xmlns="" xmlns:a16="http://schemas.microsoft.com/office/drawing/2014/main" val="2659930862"/>
                  </a:ext>
                </a:extLst>
              </a:tr>
              <a:tr h="228732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Сибирский федеральный университет (СФУ)</a:t>
                      </a:r>
                      <a:endParaRPr lang="ru-RU" sz="900" b="1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604" marR="41604" marT="0" marB="0"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</a:t>
                      </a:r>
                      <a:endParaRPr lang="ru-RU" sz="9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604" marR="41604" marT="0" marB="0" anchor="b"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604" marR="41604" marT="0" marB="0" anchor="b"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46538702"/>
                  </a:ext>
                </a:extLst>
              </a:tr>
              <a:tr h="2760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Российский экономический университет</a:t>
                      </a:r>
                      <a:r>
                        <a:rPr lang="ru-RU" sz="900" b="1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имени Г.В. Плеханова (РЭУ им. Г.В. Плеханова)</a:t>
                      </a:r>
                      <a:endParaRPr lang="ru-RU" sz="9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604" marR="416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</a:t>
                      </a:r>
                      <a:endParaRPr lang="ru-RU" sz="9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604" marR="4160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604" marR="41604" marT="0" marB="0" anchor="b"/>
                </a:tc>
                <a:extLst>
                  <a:ext uri="{0D108BD9-81ED-4DB2-BD59-A6C34878D82A}">
                    <a16:rowId xmlns="" xmlns:a16="http://schemas.microsoft.com/office/drawing/2014/main" val="2453495793"/>
                  </a:ext>
                </a:extLst>
              </a:tr>
              <a:tr h="2003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Южный федеральный университет (ЮФУ)</a:t>
                      </a:r>
                      <a:endParaRPr lang="ru-RU" sz="9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604" marR="41604" marT="0" marB="0"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</a:t>
                      </a:r>
                      <a:endParaRPr lang="ru-RU" sz="9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604" marR="41604" marT="0" marB="0" anchor="b"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604" marR="41604" marT="0" marB="0" anchor="b"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05590012"/>
                  </a:ext>
                </a:extLst>
              </a:tr>
              <a:tr h="1332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Дальневосточный федеральный университет (ДВФУ)</a:t>
                      </a:r>
                      <a:endParaRPr lang="ru-RU" sz="9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604" marR="416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</a:t>
                      </a:r>
                      <a:endParaRPr lang="ru-RU" sz="9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604" marR="4160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604" marR="41604" marT="0" marB="0" anchor="b"/>
                </a:tc>
                <a:extLst>
                  <a:ext uri="{0D108BD9-81ED-4DB2-BD59-A6C34878D82A}">
                    <a16:rowId xmlns="" xmlns:a16="http://schemas.microsoft.com/office/drawing/2014/main" val="4233912185"/>
                  </a:ext>
                </a:extLst>
              </a:tr>
              <a:tr h="2003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Тюменский государственный</a:t>
                      </a:r>
                      <a:r>
                        <a:rPr lang="ru-RU" sz="9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университет (</a:t>
                      </a:r>
                      <a:r>
                        <a:rPr lang="ru-RU" sz="900" baseline="0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ТюмГУ</a:t>
                      </a:r>
                      <a:r>
                        <a:rPr lang="ru-RU" sz="9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04" marR="41604" marT="0" marB="0"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</a:t>
                      </a:r>
                      <a:endParaRPr lang="ru-RU" sz="9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604" marR="41604" marT="0" marB="0" anchor="b"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604" marR="41604" marT="0" marB="0" anchor="b"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51363237"/>
                  </a:ext>
                </a:extLst>
              </a:tr>
              <a:tr h="2760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Финансовый университет при Правительстве Российской Федерации</a:t>
                      </a:r>
                      <a:endParaRPr lang="ru-RU" sz="9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604" marR="416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</a:t>
                      </a:r>
                      <a:endParaRPr lang="ru-RU" sz="9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604" marR="4160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604" marR="41604" marT="0" marB="0" anchor="b"/>
                </a:tc>
                <a:extLst>
                  <a:ext uri="{0D108BD9-81ED-4DB2-BD59-A6C34878D82A}">
                    <a16:rowId xmlns="" xmlns:a16="http://schemas.microsoft.com/office/drawing/2014/main" val="3539800023"/>
                  </a:ext>
                </a:extLst>
              </a:tr>
              <a:tr h="2760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Национальный исследовательский ядерный университет «МИФИ» (НИЯУ МИФИ)</a:t>
                      </a:r>
                      <a:endParaRPr lang="ru-RU" sz="9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604" marR="41604" marT="0" marB="0"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</a:t>
                      </a:r>
                      <a:endParaRPr lang="ru-RU" sz="9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604" marR="41604" marT="0" marB="0" anchor="b"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  <a:endParaRPr lang="ru-RU" sz="9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604" marR="41604" marT="0" marB="0" anchor="b"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9527576"/>
                  </a:ext>
                </a:extLst>
              </a:tr>
              <a:tr h="2760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Иркутский национальный исследовательский технический университет (ИРНИТУ)</a:t>
                      </a:r>
                      <a:endParaRPr lang="ru-RU" sz="9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604" marR="416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</a:t>
                      </a:r>
                      <a:endParaRPr lang="ru-RU" sz="9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604" marR="4160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  <a:endParaRPr lang="ru-RU" sz="9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604" marR="41604" marT="0" marB="0" anchor="b"/>
                </a:tc>
                <a:extLst>
                  <a:ext uri="{0D108BD9-81ED-4DB2-BD59-A6C34878D82A}">
                    <a16:rowId xmlns="" xmlns:a16="http://schemas.microsoft.com/office/drawing/2014/main" val="1203129191"/>
                  </a:ext>
                </a:extLst>
              </a:tr>
              <a:tr h="1332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Санкт-Петербургский государственный университет (СПбГУ)</a:t>
                      </a:r>
                      <a:endParaRPr lang="ru-RU" sz="9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604" marR="41604" marT="0" marB="0"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</a:t>
                      </a:r>
                      <a:endParaRPr lang="ru-RU" sz="9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604" marR="41604" marT="0" marB="0" anchor="b"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  <a:endParaRPr lang="ru-RU" sz="9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604" marR="41604" marT="0" marB="0" anchor="b"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34067001"/>
                  </a:ext>
                </a:extLst>
              </a:tr>
              <a:tr h="2946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Тамбовский государственный университет имени Г.Р. Державина</a:t>
                      </a:r>
                      <a:endParaRPr lang="ru-RU" sz="9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604" marR="41604" marT="0" marB="0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</a:t>
                      </a:r>
                      <a:endParaRPr lang="ru-RU" sz="9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604" marR="41604" marT="0" marB="0" anchor="b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  <a:endParaRPr lang="ru-RU" sz="9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604" marR="41604" marT="0" marB="0" anchor="b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568560476"/>
                  </a:ext>
                </a:extLst>
              </a:tr>
              <a:tr h="1332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Казанский (Приволжский) федеральный университет (КФУ)</a:t>
                      </a:r>
                      <a:endParaRPr lang="ru-RU" sz="9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604" marR="4160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</a:t>
                      </a:r>
                      <a:endParaRPr lang="ru-RU" sz="9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604" marR="4160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9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604" marR="4160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58468597"/>
                  </a:ext>
                </a:extLst>
              </a:tr>
              <a:tr h="208431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Сибирский государственный медицинский университет</a:t>
                      </a:r>
                    </a:p>
                  </a:txBody>
                  <a:tcPr marL="41604" marR="41604" marT="0" marB="0"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</a:t>
                      </a:r>
                      <a:endParaRPr lang="ru-RU" sz="9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604" marR="41604" marT="0" marB="0" anchor="b"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9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604" marR="41604" marT="0" marB="0" anchor="b">
                    <a:lnT>
                      <a:noFill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2920171202"/>
                  </a:ext>
                </a:extLst>
              </a:tr>
              <a:tr h="2058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Воронежский государственный университет</a:t>
                      </a:r>
                      <a:endParaRPr lang="ru-RU" sz="9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604" marR="41604" marT="0" marB="0"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</a:t>
                      </a:r>
                      <a:endParaRPr lang="ru-RU" sz="9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604" marR="41604" marT="0" marB="0" anchor="b"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9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604" marR="41604" marT="0" marB="0" anchor="b"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28426044"/>
                  </a:ext>
                </a:extLst>
              </a:tr>
              <a:tr h="2140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Новосибирский государственный</a:t>
                      </a:r>
                      <a:r>
                        <a:rPr lang="ru-RU" sz="900" b="1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технический университет</a:t>
                      </a:r>
                      <a:endParaRPr lang="ru-RU" sz="9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604" marR="416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</a:t>
                      </a:r>
                      <a:endParaRPr lang="ru-RU" sz="9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604" marR="4160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9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604" marR="41604" marT="0" marB="0" anchor="b"/>
                </a:tc>
                <a:extLst>
                  <a:ext uri="{0D108BD9-81ED-4DB2-BD59-A6C34878D82A}">
                    <a16:rowId xmlns="" xmlns:a16="http://schemas.microsoft.com/office/drawing/2014/main" val="4138670528"/>
                  </a:ext>
                </a:extLst>
              </a:tr>
              <a:tr h="4188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Национальный</a:t>
                      </a:r>
                      <a:r>
                        <a:rPr lang="ru-RU" sz="900" b="1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исследовательский Нижегородский государственный университет имени Н.И. Лобачевского (ННГУ им. Н.И. Лобачевского)</a:t>
                      </a:r>
                      <a:endParaRPr lang="ru-RU" sz="9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604" marR="41604" marT="0" marB="0"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</a:t>
                      </a:r>
                      <a:endParaRPr lang="ru-RU" sz="9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604" marR="41604" marT="0" marB="0" anchor="b"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</a:t>
                      </a:r>
                      <a:endParaRPr lang="ru-RU" sz="9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604" marR="41604" marT="0" marB="0" anchor="b"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22539490"/>
                  </a:ext>
                </a:extLst>
              </a:tr>
              <a:tr h="3454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Российский государственный университет нефти и газа имени И.М. Губкина (РГУНГ)</a:t>
                      </a:r>
                      <a:endParaRPr lang="ru-RU" sz="9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604" marR="41604" marT="0" marB="0">
                    <a:solidFill>
                      <a:srgbClr val="FBFA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</a:t>
                      </a:r>
                      <a:endParaRPr lang="ru-RU" sz="9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604" marR="41604" marT="0" marB="0" anchor="b">
                    <a:solidFill>
                      <a:srgbClr val="FBFA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</a:t>
                      </a:r>
                      <a:endParaRPr lang="ru-RU" sz="9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604" marR="41604" marT="0" marB="0" anchor="b">
                    <a:solidFill>
                      <a:srgbClr val="FBFAFF">
                        <a:alpha val="20000"/>
                      </a:srgb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Балтийский федеральный университет имени И. Канта (БФУ им. И. Канта)</a:t>
                      </a:r>
                      <a:endParaRPr lang="ru-RU" sz="9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604" marR="41604" marT="0" marB="0"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</a:t>
                      </a:r>
                      <a:endParaRPr lang="ru-RU" sz="9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604" marR="41604" marT="0" marB="0" anchor="b"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</a:t>
                      </a:r>
                      <a:endParaRPr lang="ru-RU" sz="9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604" marR="41604" marT="0" marB="0" anchor="b">
                    <a:solidFill>
                      <a:srgbClr val="0070C0">
                        <a:alpha val="20000"/>
                      </a:srgb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Российский национальный исследовательский медицинский университет имени Н.И. Пирогова (РНИМУ)</a:t>
                      </a:r>
                      <a:endParaRPr lang="ru-RU" sz="9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604" marR="41604" marT="0" marB="0">
                    <a:solidFill>
                      <a:srgbClr val="FBFA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</a:t>
                      </a:r>
                      <a:endParaRPr lang="ru-RU" sz="9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604" marR="41604" marT="0" marB="0" anchor="b">
                    <a:solidFill>
                      <a:srgbClr val="FBFA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</a:t>
                      </a:r>
                      <a:endParaRPr lang="ru-RU" sz="9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604" marR="41604" marT="0" marB="0" anchor="b">
                    <a:solidFill>
                      <a:srgbClr val="FBFAFF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Таблица 5">
            <a:extLst>
              <a:ext uri="{FF2B5EF4-FFF2-40B4-BE49-F238E27FC236}">
                <a16:creationId xmlns="" xmlns:a16="http://schemas.microsoft.com/office/drawing/2014/main" id="{8E841A5F-B874-62A9-7B53-4073F5D801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6280314"/>
              </p:ext>
            </p:extLst>
          </p:nvPr>
        </p:nvGraphicFramePr>
        <p:xfrm>
          <a:off x="4716016" y="1844824"/>
          <a:ext cx="4320481" cy="3823565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3140742">
                  <a:extLst>
                    <a:ext uri="{9D8B030D-6E8A-4147-A177-3AD203B41FA5}">
                      <a16:colId xmlns="" xmlns:a16="http://schemas.microsoft.com/office/drawing/2014/main" val="1968882060"/>
                    </a:ext>
                  </a:extLst>
                </a:gridCol>
                <a:gridCol w="653976">
                  <a:extLst>
                    <a:ext uri="{9D8B030D-6E8A-4147-A177-3AD203B41FA5}">
                      <a16:colId xmlns="" xmlns:a16="http://schemas.microsoft.com/office/drawing/2014/main" val="2645926747"/>
                    </a:ext>
                  </a:extLst>
                </a:gridCol>
                <a:gridCol w="525763">
                  <a:extLst>
                    <a:ext uri="{9D8B030D-6E8A-4147-A177-3AD203B41FA5}">
                      <a16:colId xmlns="" xmlns:a16="http://schemas.microsoft.com/office/drawing/2014/main" val="3405471296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Санкт-Петербургский</a:t>
                      </a:r>
                      <a:r>
                        <a:rPr lang="ru-RU" sz="900" b="1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государственный электротехнический университет «ЛЭТИ» имени В.И. Ульянова (Ленина)</a:t>
                      </a:r>
                      <a:endParaRPr lang="ru-RU" sz="9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727" marR="497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</a:t>
                      </a:r>
                      <a:endParaRPr lang="ru-RU" sz="9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727" marR="497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</a:t>
                      </a:r>
                      <a:endParaRPr lang="ru-RU" sz="9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727" marR="49727" marT="0" marB="0" anchor="b"/>
                </a:tc>
              </a:tr>
              <a:tr h="1364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Владивостокский государственный университет экономики и сервиса (ВГУЭС)</a:t>
                      </a:r>
                      <a:endParaRPr lang="ru-RU" sz="9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727" marR="49727" marT="0" marB="0">
                    <a:solidFill>
                      <a:srgbClr val="CCE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</a:t>
                      </a:r>
                      <a:endParaRPr lang="ru-RU" sz="9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727" marR="49727" marT="0" marB="0" anchor="b">
                    <a:solidFill>
                      <a:srgbClr val="CCE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</a:t>
                      </a:r>
                      <a:endParaRPr lang="ru-RU" sz="9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727" marR="49727" marT="0" marB="0" anchor="b">
                    <a:solidFill>
                      <a:srgbClr val="CCE2F2"/>
                    </a:solidFill>
                  </a:tcPr>
                </a:tc>
              </a:tr>
              <a:tr h="1364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Санкт-Петербургский горный университет (СПГУ)</a:t>
                      </a:r>
                      <a:endParaRPr lang="ru-RU" sz="9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727" marR="497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</a:t>
                      </a:r>
                      <a:endParaRPr lang="ru-RU" sz="9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727" marR="497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</a:t>
                      </a:r>
                      <a:endParaRPr lang="ru-RU" sz="9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727" marR="49727" marT="0" marB="0" anchor="b"/>
                </a:tc>
                <a:extLst>
                  <a:ext uri="{0D108BD9-81ED-4DB2-BD59-A6C34878D82A}">
                    <a16:rowId xmlns="" xmlns:a16="http://schemas.microsoft.com/office/drawing/2014/main" val="121712996"/>
                  </a:ext>
                </a:extLst>
              </a:tr>
              <a:tr h="2786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Московский политехнический университет</a:t>
                      </a:r>
                      <a:endParaRPr lang="ru-RU" sz="9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727" marR="49727" marT="0" marB="0"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</a:t>
                      </a:r>
                      <a:endParaRPr lang="ru-RU" sz="9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727" marR="49727" marT="0" marB="0" anchor="b"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</a:t>
                      </a:r>
                      <a:endParaRPr lang="ru-RU" sz="9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727" marR="49727" marT="0" marB="0" anchor="b"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93023622"/>
                  </a:ext>
                </a:extLst>
              </a:tr>
              <a:tr h="2736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Северо-Кавказский федеральный университет (СКФУ)</a:t>
                      </a:r>
                      <a:endParaRPr lang="ru-RU" sz="9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727" marR="497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</a:t>
                      </a:r>
                      <a:endParaRPr lang="ru-RU" sz="9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727" marR="497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</a:t>
                      </a:r>
                      <a:endParaRPr lang="ru-RU" sz="9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727" marR="49727" marT="0" marB="0" anchor="b"/>
                </a:tc>
                <a:extLst>
                  <a:ext uri="{0D108BD9-81ED-4DB2-BD59-A6C34878D82A}">
                    <a16:rowId xmlns="" xmlns:a16="http://schemas.microsoft.com/office/drawing/2014/main" val="972108290"/>
                  </a:ext>
                </a:extLst>
              </a:tr>
              <a:tr h="2736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Белгородский государственный национальный исследовательский университет (</a:t>
                      </a:r>
                      <a:r>
                        <a:rPr lang="ru-RU" sz="900" b="1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БелГУ</a:t>
                      </a:r>
                      <a:r>
                        <a:rPr lang="ru-RU" sz="9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ru-RU" sz="9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727" marR="49727" marT="0" marB="0"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</a:t>
                      </a:r>
                      <a:endParaRPr lang="ru-RU" sz="9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727" marR="49727" marT="0" marB="0" anchor="b"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</a:t>
                      </a:r>
                      <a:endParaRPr lang="ru-RU" sz="9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727" marR="49727" marT="0" marB="0" anchor="b"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9814654"/>
                  </a:ext>
                </a:extLst>
              </a:tr>
              <a:tr h="273606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Первый Московский государственный медицинский университет имени И.М. Сеченова Минздрава России</a:t>
                      </a:r>
                    </a:p>
                  </a:txBody>
                  <a:tcPr marL="49727" marR="497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</a:t>
                      </a:r>
                      <a:endParaRPr lang="ru-RU" sz="9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727" marR="497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</a:t>
                      </a:r>
                      <a:endParaRPr lang="ru-RU" sz="9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727" marR="49727" marT="0" marB="0" anchor="b"/>
                </a:tc>
                <a:extLst>
                  <a:ext uri="{0D108BD9-81ED-4DB2-BD59-A6C34878D82A}">
                    <a16:rowId xmlns="" xmlns:a16="http://schemas.microsoft.com/office/drawing/2014/main" val="127145058"/>
                  </a:ext>
                </a:extLst>
              </a:tr>
              <a:tr h="2736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Самарский национальный исследовательский университет имени академика С.П. Королёва</a:t>
                      </a:r>
                      <a:endParaRPr lang="ru-RU" sz="9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727" marR="49727" marT="0" marB="0"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</a:t>
                      </a:r>
                      <a:endParaRPr lang="ru-RU" sz="9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727" marR="49727" marT="0" marB="0" anchor="b"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</a:t>
                      </a:r>
                      <a:endParaRPr lang="ru-RU" sz="9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727" marR="49727" marT="0" marB="0" anchor="b"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64533621"/>
                  </a:ext>
                </a:extLst>
              </a:tr>
              <a:tr h="1307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Московский</a:t>
                      </a:r>
                      <a:r>
                        <a:rPr lang="ru-RU" sz="900" b="1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государственный технический университет имени Н.Э. Баумана (национальный исследовательский университет) (МГТУ им. Баумана)</a:t>
                      </a:r>
                      <a:endParaRPr lang="ru-RU" sz="9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727" marR="497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</a:t>
                      </a:r>
                      <a:endParaRPr lang="ru-RU" sz="9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727" marR="497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</a:t>
                      </a:r>
                      <a:endParaRPr lang="ru-RU" sz="9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727" marR="49727" marT="0" marB="0" anchor="b"/>
                </a:tc>
                <a:extLst>
                  <a:ext uri="{0D108BD9-81ED-4DB2-BD59-A6C34878D82A}">
                    <a16:rowId xmlns="" xmlns:a16="http://schemas.microsoft.com/office/drawing/2014/main" val="1561166998"/>
                  </a:ext>
                </a:extLst>
              </a:tr>
              <a:tr h="1307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Российский</a:t>
                      </a:r>
                      <a:r>
                        <a:rPr lang="ru-RU" sz="900" b="1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университет транспорта (МИИТ)</a:t>
                      </a:r>
                      <a:endParaRPr lang="ru-RU" sz="9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727" marR="49727" marT="0" marB="0"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</a:t>
                      </a:r>
                      <a:endParaRPr lang="ru-RU" sz="9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727" marR="49727" marT="0" marB="0" anchor="b"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</a:t>
                      </a:r>
                      <a:endParaRPr lang="ru-RU" sz="9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727" marR="49727" marT="0" marB="0" anchor="b"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48912952"/>
                  </a:ext>
                </a:extLst>
              </a:tr>
              <a:tr h="1337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Казанский национальный исследовательский технологический университет (КНИТУ)</a:t>
                      </a:r>
                      <a:endParaRPr lang="ru-RU" sz="9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727" marR="497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</a:t>
                      </a:r>
                      <a:endParaRPr lang="ru-RU" sz="9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727" marR="497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</a:t>
                      </a:r>
                      <a:endParaRPr lang="ru-RU" sz="9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727" marR="49727" marT="0" marB="0" anchor="b"/>
                </a:tc>
                <a:extLst>
                  <a:ext uri="{0D108BD9-81ED-4DB2-BD59-A6C34878D82A}">
                    <a16:rowId xmlns="" xmlns:a16="http://schemas.microsoft.com/office/drawing/2014/main" val="1187590230"/>
                  </a:ext>
                </a:extLst>
              </a:tr>
              <a:tr h="1337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Российский институт театрального искусства – ГИТИС</a:t>
                      </a:r>
                      <a:endParaRPr lang="ru-RU" sz="9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727" marR="49727" marT="0" marB="0">
                    <a:solidFill>
                      <a:srgbClr val="CBE1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</a:t>
                      </a:r>
                      <a:endParaRPr lang="ru-RU" sz="9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727" marR="49727" marT="0" marB="0" anchor="b">
                    <a:solidFill>
                      <a:srgbClr val="CBE1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</a:t>
                      </a:r>
                      <a:endParaRPr lang="ru-RU" sz="9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727" marR="49727" marT="0" marB="0" anchor="b">
                    <a:solidFill>
                      <a:srgbClr val="CBE1F1"/>
                    </a:solidFill>
                  </a:tcPr>
                </a:tc>
              </a:tr>
              <a:tr h="2736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Пермский государственный национальный исследовательский университет (ПГНИУ)</a:t>
                      </a:r>
                      <a:endParaRPr lang="ru-RU" sz="9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727" marR="49727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</a:t>
                      </a:r>
                      <a:endParaRPr lang="ru-RU" sz="9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727" marR="49727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</a:t>
                      </a:r>
                      <a:endParaRPr lang="ru-RU" sz="9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727" marR="49727" marT="0" marB="0" anchor="b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857618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778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6992" y="764704"/>
            <a:ext cx="8071560" cy="432048"/>
          </a:xfrm>
        </p:spPr>
        <p:txBody>
          <a:bodyPr/>
          <a:lstStyle/>
          <a:p>
            <a:pPr algn="r"/>
            <a:r>
              <a:rPr lang="ru-RU" sz="2700" kern="1200" spc="-25" dirty="0">
                <a:solidFill>
                  <a:srgbClr val="1737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</a:t>
            </a:r>
            <a:r>
              <a:rPr lang="ru-RU" sz="2700" kern="1200" spc="-25" dirty="0" smtClean="0">
                <a:solidFill>
                  <a:srgbClr val="1737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«Догоняющие» русскоязычного </a:t>
            </a:r>
            <a:r>
              <a:rPr lang="ru-RU" sz="2700" kern="1200" spc="-25" dirty="0">
                <a:solidFill>
                  <a:srgbClr val="1737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рейтинга</a:t>
            </a:r>
            <a:endParaRPr lang="ru-RU" sz="27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700808"/>
            <a:ext cx="8784976" cy="5157192"/>
          </a:xfrm>
        </p:spPr>
        <p:txBody>
          <a:bodyPr/>
          <a:lstStyle/>
          <a:p>
            <a:pPr marL="355600" marR="5080" indent="-342900" algn="just">
              <a:lnSpc>
                <a:spcPts val="2810"/>
              </a:lnSpc>
              <a:buClr>
                <a:srgbClr val="1F497D"/>
              </a:buClr>
              <a:buFont typeface="Wingdings" panose="05000000000000000000" pitchFamily="2" charset="2"/>
              <a:buChar char="§"/>
              <a:tabLst>
                <a:tab pos="355600" algn="l"/>
              </a:tabLst>
            </a:pP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вторую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группу вошли </a:t>
            </a: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39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университетов.</a:t>
            </a:r>
          </a:p>
          <a:p>
            <a:pPr marL="12700" marR="5080" algn="just">
              <a:lnSpc>
                <a:spcPts val="2810"/>
              </a:lnSpc>
              <a:buClr>
                <a:srgbClr val="1F497D"/>
              </a:buClr>
              <a:tabLst>
                <a:tab pos="355600" algn="l"/>
              </a:tabLst>
            </a:pPr>
            <a:endParaRPr 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5080" indent="-342900" algn="just">
              <a:lnSpc>
                <a:spcPts val="2810"/>
              </a:lnSpc>
              <a:buClr>
                <a:srgbClr val="1F497D"/>
              </a:buClr>
              <a:buFont typeface="Wingdings" panose="05000000000000000000" pitchFamily="2" charset="2"/>
              <a:buChar char="§"/>
              <a:tabLst>
                <a:tab pos="355600" algn="l"/>
              </a:tabLst>
            </a:pP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 показатель по степени </a:t>
            </a:r>
            <a:r>
              <a:rPr lang="ru-RU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заполненности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всех разделов составил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45,29%.</a:t>
            </a:r>
            <a:endParaRPr 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 algn="just">
              <a:lnSpc>
                <a:spcPts val="2810"/>
              </a:lnSpc>
              <a:buClr>
                <a:srgbClr val="1F497D"/>
              </a:buClr>
              <a:tabLst>
                <a:tab pos="355600" algn="l"/>
              </a:tabLst>
            </a:pPr>
            <a:endParaRPr 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5080" indent="-342900" algn="just">
              <a:lnSpc>
                <a:spcPts val="2810"/>
              </a:lnSpc>
              <a:buClr>
                <a:srgbClr val="1F497D"/>
              </a:buClr>
              <a:buFont typeface="Wingdings" panose="05000000000000000000" pitchFamily="2" charset="2"/>
              <a:buChar char="§"/>
              <a:tabLst>
                <a:tab pos="355600" algn="l"/>
              </a:tabLst>
            </a:pP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наибольшей степени заполнены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блоки «Новости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(100%) и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жизнь» (92,3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%).</a:t>
            </a:r>
          </a:p>
          <a:p>
            <a:pPr marL="12700" marR="5080" algn="just">
              <a:lnSpc>
                <a:spcPts val="2810"/>
              </a:lnSpc>
              <a:buClr>
                <a:srgbClr val="1F497D"/>
              </a:buClr>
              <a:tabLst>
                <a:tab pos="355600" algn="l"/>
              </a:tabLst>
            </a:pPr>
            <a:endParaRPr 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5080" indent="-342900" algn="just">
              <a:lnSpc>
                <a:spcPts val="2810"/>
              </a:lnSpc>
              <a:buClr>
                <a:srgbClr val="1F497D"/>
              </a:buClr>
              <a:buFont typeface="Wingdings" panose="05000000000000000000" pitchFamily="2" charset="2"/>
              <a:buChar char="§"/>
              <a:tabLst>
                <a:tab pos="355600" algn="l"/>
              </a:tabLst>
            </a:pP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Наименее заполненным остается раздел «Подразделения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факультеты»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(23%). Приближены результаты блоков «Руководство и сотрудники» (24,4%) и «Карьера» (26,9%).</a:t>
            </a:r>
          </a:p>
          <a:p>
            <a:pPr marL="355600" marR="5080" indent="-342900" algn="just">
              <a:lnSpc>
                <a:spcPts val="2810"/>
              </a:lnSpc>
              <a:buClr>
                <a:srgbClr val="1F497D"/>
              </a:buClr>
              <a:buFont typeface="Wingdings" panose="05000000000000000000" pitchFamily="2" charset="2"/>
              <a:buChar char="§"/>
              <a:tabLst>
                <a:tab pos="355600" algn="l"/>
              </a:tabLst>
            </a:pPr>
            <a:endParaRPr 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5080" indent="-342900" algn="just">
              <a:lnSpc>
                <a:spcPts val="2810"/>
              </a:lnSpc>
              <a:buClr>
                <a:srgbClr val="1F497D"/>
              </a:buClr>
              <a:buFont typeface="Wingdings" panose="05000000000000000000" pitchFamily="2" charset="2"/>
              <a:buChar char="§"/>
              <a:tabLst>
                <a:tab pos="355600" algn="l"/>
              </a:tabLst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и в случае с сайтами на английском языке, между вузами группы «догоняющих» наблюдается минимальный разрыв.</a:t>
            </a:r>
            <a:endParaRPr 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65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-80392" y="686614"/>
            <a:ext cx="9252520" cy="553310"/>
          </a:xfrm>
          <a:prstGeom prst="rect">
            <a:avLst/>
          </a:prstGeom>
        </p:spPr>
        <p:txBody>
          <a:bodyPr vert="horz" wrap="square" lIns="0" tIns="136479" rIns="0" bIns="0" rtlCol="0">
            <a:spAutoFit/>
          </a:bodyPr>
          <a:lstStyle/>
          <a:p>
            <a:pPr marL="216000" algn="r">
              <a:lnSpc>
                <a:spcPct val="100000"/>
              </a:lnSpc>
            </a:pPr>
            <a:r>
              <a:rPr lang="ru-RU" sz="2700" kern="1200" spc="-25" dirty="0">
                <a:solidFill>
                  <a:srgbClr val="17375E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     Группа «Догоняющие</a:t>
            </a:r>
            <a:r>
              <a:rPr lang="ru-RU" sz="2700" kern="1200" spc="-25" dirty="0" smtClean="0">
                <a:solidFill>
                  <a:srgbClr val="17375E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» русскоязычного рейтинга</a:t>
            </a:r>
            <a:endParaRPr sz="2700" kern="1200" spc="-25" dirty="0">
              <a:solidFill>
                <a:srgbClr val="17375E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97537" y="1239924"/>
            <a:ext cx="7146463" cy="18124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4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Рейтинг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русскоязычных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сайтов российских университетов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второй группы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5600" marR="5080" indent="-342900" algn="just">
              <a:lnSpc>
                <a:spcPts val="2810"/>
              </a:lnSpc>
              <a:buClr>
                <a:srgbClr val="1F497D"/>
              </a:buClr>
              <a:buFont typeface="Wingdings" panose="05000000000000000000" pitchFamily="2" charset="2"/>
              <a:buChar char="§"/>
              <a:tabLst>
                <a:tab pos="355600" algn="l"/>
              </a:tabLst>
            </a:pP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5080" indent="-342900" algn="just">
              <a:lnSpc>
                <a:spcPts val="2810"/>
              </a:lnSpc>
              <a:buClr>
                <a:srgbClr val="1F497D"/>
              </a:buClr>
              <a:buFont typeface="Wingdings"/>
              <a:buChar char=""/>
              <a:tabLst>
                <a:tab pos="355600" algn="l"/>
              </a:tabLst>
            </a:pPr>
            <a:endParaRPr sz="2600" dirty="0">
              <a:latin typeface="Fira Sans" panose="020B0503050000020004" pitchFamily="34" charset="0"/>
              <a:cs typeface="Arial"/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="" xmlns:a16="http://schemas.microsoft.com/office/drawing/2014/main" id="{536337C3-5626-6931-FA10-17901E8364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73328"/>
              </p:ext>
            </p:extLst>
          </p:nvPr>
        </p:nvGraphicFramePr>
        <p:xfrm>
          <a:off x="107504" y="1772816"/>
          <a:ext cx="4608513" cy="5088129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3384376">
                  <a:extLst>
                    <a:ext uri="{9D8B030D-6E8A-4147-A177-3AD203B41FA5}">
                      <a16:colId xmlns="" xmlns:a16="http://schemas.microsoft.com/office/drawing/2014/main" val="1485903871"/>
                    </a:ext>
                  </a:extLst>
                </a:gridCol>
                <a:gridCol w="504056">
                  <a:extLst>
                    <a:ext uri="{9D8B030D-6E8A-4147-A177-3AD203B41FA5}">
                      <a16:colId xmlns="" xmlns:a16="http://schemas.microsoft.com/office/drawing/2014/main" val="1551328670"/>
                    </a:ext>
                  </a:extLst>
                </a:gridCol>
                <a:gridCol w="720081">
                  <a:extLst>
                    <a:ext uri="{9D8B030D-6E8A-4147-A177-3AD203B41FA5}">
                      <a16:colId xmlns="" xmlns:a16="http://schemas.microsoft.com/office/drawing/2014/main" val="312431718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университета</a:t>
                      </a:r>
                      <a:endParaRPr lang="ru-RU" sz="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604" marR="416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кол-во баллов</a:t>
                      </a:r>
                      <a:endParaRPr lang="ru-RU" sz="8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604" marR="416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Позиция в </a:t>
                      </a:r>
                      <a:r>
                        <a:rPr lang="ru-RU" sz="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рейтинге</a:t>
                      </a:r>
                      <a:endParaRPr lang="ru-RU" sz="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604" marR="41604" marT="0" marB="0"/>
                </a:tc>
                <a:extLst>
                  <a:ext uri="{0D108BD9-81ED-4DB2-BD59-A6C34878D82A}">
                    <a16:rowId xmlns="" xmlns:a16="http://schemas.microsoft.com/office/drawing/2014/main" val="2659930862"/>
                  </a:ext>
                </a:extLst>
              </a:tr>
              <a:tr h="2916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Национальный</a:t>
                      </a:r>
                      <a:r>
                        <a:rPr lang="ru-RU" sz="8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исследовательский технологический университет «</a:t>
                      </a:r>
                      <a:r>
                        <a:rPr lang="ru-RU" sz="800" baseline="0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МИСиС</a:t>
                      </a:r>
                      <a:r>
                        <a:rPr lang="ru-RU" sz="8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</a:txBody>
                  <a:tcPr marL="41604" marR="41604" marT="0" marB="0"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</a:t>
                      </a:r>
                      <a:endParaRPr lang="ru-RU" sz="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604" marR="41604" marT="0" marB="0" anchor="b"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  <a:endParaRPr lang="ru-RU" sz="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604" marR="41604" marT="0" marB="0" anchor="b"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46538702"/>
                  </a:ext>
                </a:extLst>
              </a:tr>
              <a:tr h="2754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Российский экономический университет</a:t>
                      </a:r>
                      <a:r>
                        <a:rPr lang="ru-RU" sz="800" b="1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имени Г.В. Плеханова (РЭУ им. Г.В. Плеханова)</a:t>
                      </a:r>
                      <a:endParaRPr lang="ru-RU" sz="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604" marR="416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</a:t>
                      </a:r>
                      <a:endParaRPr lang="ru-RU" sz="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604" marR="4160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  <a:endParaRPr lang="ru-RU" sz="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604" marR="41604" marT="0" marB="0" anchor="b"/>
                </a:tc>
                <a:extLst>
                  <a:ext uri="{0D108BD9-81ED-4DB2-BD59-A6C34878D82A}">
                    <a16:rowId xmlns="" xmlns:a16="http://schemas.microsoft.com/office/drawing/2014/main" val="2453495793"/>
                  </a:ext>
                </a:extLst>
              </a:tr>
              <a:tr h="2916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Владивостокский государственный университет экономики и сервиса (ВГУЭС)</a:t>
                      </a:r>
                      <a:endParaRPr lang="ru-RU" sz="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604" marR="41604" marT="0" marB="0"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</a:t>
                      </a:r>
                      <a:endParaRPr lang="ru-RU" sz="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604" marR="41604" marT="0" marB="0" anchor="b"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  <a:endParaRPr lang="ru-RU" sz="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604" marR="41604" marT="0" marB="0" anchor="b"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05590012"/>
                  </a:ext>
                </a:extLst>
              </a:tr>
              <a:tr h="1397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Московский политехнический университет</a:t>
                      </a:r>
                      <a:endParaRPr lang="ru-RU" sz="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604" marR="416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</a:t>
                      </a:r>
                      <a:endParaRPr lang="ru-RU" sz="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604" marR="4160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  <a:endParaRPr lang="ru-RU" sz="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604" marR="41604" marT="0" marB="0" anchor="b"/>
                </a:tc>
                <a:extLst>
                  <a:ext uri="{0D108BD9-81ED-4DB2-BD59-A6C34878D82A}">
                    <a16:rowId xmlns="" xmlns:a16="http://schemas.microsoft.com/office/drawing/2014/main" val="4233912185"/>
                  </a:ext>
                </a:extLst>
              </a:tr>
              <a:tr h="2916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Московский государственный университет имени М.В. Ломоносова (МГУ</a:t>
                      </a:r>
                      <a:r>
                        <a:rPr lang="ru-RU" sz="8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им. М.В. Ломоносова)</a:t>
                      </a:r>
                      <a:endParaRPr lang="ru-RU" sz="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04" marR="41604" marT="0" marB="0"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</a:t>
                      </a:r>
                      <a:endParaRPr lang="ru-RU" sz="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604" marR="41604" marT="0" marB="0" anchor="b"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604" marR="41604" marT="0" marB="0" anchor="b"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51363237"/>
                  </a:ext>
                </a:extLst>
              </a:tr>
              <a:tr h="2754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Национальный исследовательский Московский энергетический</a:t>
                      </a:r>
                      <a:r>
                        <a:rPr lang="ru-RU" sz="800" b="1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университет (МЭИ)</a:t>
                      </a:r>
                      <a:endParaRPr lang="ru-RU" sz="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604" marR="416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</a:t>
                      </a:r>
                      <a:endParaRPr lang="ru-RU" sz="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604" marR="4160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604" marR="41604" marT="0" marB="0" anchor="b"/>
                </a:tc>
                <a:extLst>
                  <a:ext uri="{0D108BD9-81ED-4DB2-BD59-A6C34878D82A}">
                    <a16:rowId xmlns="" xmlns:a16="http://schemas.microsoft.com/office/drawing/2014/main" val="3539800023"/>
                  </a:ext>
                </a:extLst>
              </a:tr>
              <a:tr h="2754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Южно-Уральский</a:t>
                      </a:r>
                      <a:r>
                        <a:rPr lang="ru-RU" sz="8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государственный университет (</a:t>
                      </a:r>
                      <a:r>
                        <a:rPr lang="ru-RU" sz="800" baseline="0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ЮУрГУ</a:t>
                      </a:r>
                      <a:r>
                        <a:rPr lang="ru-RU" sz="8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04" marR="41604" marT="0" marB="0"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</a:t>
                      </a:r>
                      <a:endParaRPr lang="ru-RU" sz="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604" marR="41604" marT="0" marB="0" anchor="b"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604" marR="41604" marT="0" marB="0" anchor="b"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9527576"/>
                  </a:ext>
                </a:extLst>
              </a:tr>
              <a:tr h="2754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Национальный</a:t>
                      </a:r>
                      <a:r>
                        <a:rPr lang="ru-RU" sz="800" b="1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исследовательский университет «Московский институт электронной техники» (МИЭТ)</a:t>
                      </a:r>
                      <a:endParaRPr lang="ru-RU" sz="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604" marR="416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</a:t>
                      </a:r>
                      <a:endParaRPr lang="ru-RU" sz="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604" marR="4160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604" marR="41604" marT="0" marB="0" anchor="b"/>
                </a:tc>
                <a:extLst>
                  <a:ext uri="{0D108BD9-81ED-4DB2-BD59-A6C34878D82A}">
                    <a16:rowId xmlns="" xmlns:a16="http://schemas.microsoft.com/office/drawing/2014/main" val="1203129191"/>
                  </a:ext>
                </a:extLst>
              </a:tr>
              <a:tr h="2732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Санкт-Петербургский</a:t>
                      </a:r>
                      <a:r>
                        <a:rPr lang="ru-RU" sz="800" b="1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государственный электротехнический университет «ЛЭТИ» имени В.И. Ульянова (Ленина)</a:t>
                      </a:r>
                      <a:endParaRPr lang="ru-RU" sz="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604" marR="41604" marT="0" marB="0"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</a:t>
                      </a:r>
                      <a:endParaRPr lang="ru-RU" sz="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604" marR="41604" marT="0" marB="0" anchor="b"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</a:t>
                      </a:r>
                      <a:endParaRPr lang="ru-RU" sz="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604" marR="41604" marT="0" marB="0" anchor="b"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34067001"/>
                  </a:ext>
                </a:extLst>
              </a:tr>
              <a:tr h="2960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Санкт-Петербургский политехнический</a:t>
                      </a:r>
                      <a:r>
                        <a:rPr lang="ru-RU" sz="800" b="1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университет Петра Великого (</a:t>
                      </a:r>
                      <a:r>
                        <a:rPr lang="ru-RU" sz="800" b="1" baseline="0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СПбПУ</a:t>
                      </a:r>
                      <a:r>
                        <a:rPr lang="ru-RU" sz="800" b="1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ru-RU" sz="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604" marR="41604" marT="0" marB="0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</a:t>
                      </a:r>
                      <a:endParaRPr lang="ru-RU" sz="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604" marR="41604" marT="0" marB="0" anchor="b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</a:t>
                      </a:r>
                      <a:endParaRPr lang="ru-RU" sz="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604" marR="41604" marT="0" marB="0" anchor="b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568560476"/>
                  </a:ext>
                </a:extLst>
              </a:tr>
              <a:tr h="1377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Дальневосточный федеральный университет (ДВФУ)</a:t>
                      </a:r>
                      <a:endParaRPr lang="ru-RU" sz="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604" marR="4160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</a:t>
                      </a:r>
                      <a:endParaRPr lang="ru-RU" sz="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604" marR="4160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604" marR="4160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58468597"/>
                  </a:ext>
                </a:extLst>
              </a:tr>
              <a:tr h="201023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Санкт-Петербургский</a:t>
                      </a:r>
                      <a:r>
                        <a:rPr lang="ru-RU" sz="800" b="1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государственный университет (СПбГУ)</a:t>
                      </a:r>
                      <a:endParaRPr lang="ru-RU" sz="800" b="1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604" marR="41604" marT="0" marB="0"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</a:t>
                      </a:r>
                      <a:endParaRPr lang="ru-RU" sz="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604" marR="41604" marT="0" marB="0" anchor="b"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604" marR="41604" marT="0" marB="0" anchor="b">
                    <a:lnT>
                      <a:noFill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2920171202"/>
                  </a:ext>
                </a:extLst>
              </a:tr>
              <a:tr h="2732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Северо-Восточный федеральный университет имени М.К. </a:t>
                      </a:r>
                      <a:r>
                        <a:rPr lang="ru-RU" sz="800" b="1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Аммосова</a:t>
                      </a:r>
                      <a:r>
                        <a:rPr lang="ru-RU" sz="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(СВФУ им.</a:t>
                      </a:r>
                      <a:r>
                        <a:rPr lang="ru-RU" sz="800" b="1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М.К. </a:t>
                      </a:r>
                      <a:r>
                        <a:rPr lang="ru-RU" sz="800" b="1" baseline="0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Аммосова</a:t>
                      </a:r>
                      <a:r>
                        <a:rPr lang="ru-RU" sz="800" b="1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604" marR="41604" marT="0" marB="0"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</a:t>
                      </a:r>
                      <a:endParaRPr lang="ru-RU" sz="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604" marR="41604" marT="0" marB="0" anchor="b"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604" marR="41604" marT="0" marB="0" anchor="b"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28426044"/>
                  </a:ext>
                </a:extLst>
              </a:tr>
              <a:tr h="2064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Южный федеральный университет</a:t>
                      </a:r>
                      <a:r>
                        <a:rPr lang="ru-RU" sz="800" b="1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(ЮФУ)</a:t>
                      </a:r>
                      <a:endParaRPr lang="ru-RU" sz="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604" marR="416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</a:t>
                      </a:r>
                      <a:endParaRPr lang="ru-RU" sz="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604" marR="4160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604" marR="41604" marT="0" marB="0" anchor="b"/>
                </a:tc>
                <a:extLst>
                  <a:ext uri="{0D108BD9-81ED-4DB2-BD59-A6C34878D82A}">
                    <a16:rowId xmlns="" xmlns:a16="http://schemas.microsoft.com/office/drawing/2014/main" val="4138670528"/>
                  </a:ext>
                </a:extLst>
              </a:tr>
              <a:tr h="2727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Национальный исследовательский ядерный университет «МИФИ» (НИЯУ МИФИ)</a:t>
                      </a:r>
                      <a:endParaRPr lang="ru-RU" sz="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604" marR="41604" marT="0" marB="0"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</a:t>
                      </a:r>
                      <a:endParaRPr lang="ru-RU" sz="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604" marR="41604" marT="0" marB="0" anchor="b"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</a:t>
                      </a:r>
                      <a:endParaRPr lang="ru-RU" sz="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604" marR="41604" marT="0" marB="0" anchor="b"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22539490"/>
                  </a:ext>
                </a:extLst>
              </a:tr>
              <a:tr h="2051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Тамбовский государственный университет</a:t>
                      </a:r>
                      <a:r>
                        <a:rPr lang="ru-RU" sz="800" b="1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имени Г.Р. Державина </a:t>
                      </a:r>
                      <a:endParaRPr lang="ru-RU" sz="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604" marR="41604" marT="0" marB="0">
                    <a:solidFill>
                      <a:srgbClr val="FDFD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</a:t>
                      </a:r>
                      <a:endParaRPr lang="ru-RU" sz="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604" marR="41604" marT="0" marB="0" anchor="b">
                    <a:solidFill>
                      <a:srgbClr val="FDFD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</a:t>
                      </a:r>
                      <a:endParaRPr lang="ru-RU" sz="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604" marR="41604" marT="0" marB="0" anchor="b">
                    <a:solidFill>
                      <a:srgbClr val="FDFDFF"/>
                    </a:solidFill>
                  </a:tcPr>
                </a:tc>
              </a:tr>
              <a:tr h="2051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Казанский</a:t>
                      </a:r>
                      <a:r>
                        <a:rPr lang="ru-RU" sz="800" b="1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национальный исследовательский технический университет имени А.Н. Туполева (КАИ им. А.Н. Туполева)</a:t>
                      </a:r>
                      <a:endParaRPr lang="ru-RU" sz="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604" marR="41604" marT="0" marB="0"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</a:t>
                      </a:r>
                      <a:endParaRPr lang="ru-RU" sz="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604" marR="41604" marT="0" marB="0" anchor="b"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</a:t>
                      </a:r>
                      <a:endParaRPr lang="ru-RU" sz="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604" marR="41604" marT="0" marB="0" anchor="b">
                    <a:solidFill>
                      <a:srgbClr val="0070C0">
                        <a:alpha val="20000"/>
                      </a:srgbClr>
                    </a:solidFill>
                  </a:tcPr>
                </a:tc>
              </a:tr>
              <a:tr h="2051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Российский государственный университет нефти и газа имени И.М. Губкина (РГУНГ)</a:t>
                      </a:r>
                      <a:endParaRPr lang="ru-RU" sz="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604" marR="41604" marT="0" marB="0">
                    <a:solidFill>
                      <a:srgbClr val="FDFD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</a:t>
                      </a:r>
                      <a:endParaRPr lang="ru-RU" sz="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604" marR="41604" marT="0" marB="0" anchor="b">
                    <a:solidFill>
                      <a:srgbClr val="FDFD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</a:t>
                      </a:r>
                      <a:endParaRPr lang="ru-RU" sz="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604" marR="41604" marT="0" marB="0" anchor="b">
                    <a:solidFill>
                      <a:srgbClr val="FDFDFF"/>
                    </a:solidFill>
                  </a:tcPr>
                </a:tc>
              </a:tr>
              <a:tr h="2012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Казанский (Приволжский) федеральный университет (КФУ)</a:t>
                      </a:r>
                      <a:endParaRPr lang="ru-RU" sz="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604" marR="41604" marT="0" marB="0"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</a:t>
                      </a:r>
                      <a:endParaRPr lang="ru-RU" sz="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604" marR="41604" marT="0" marB="0" anchor="b"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</a:t>
                      </a:r>
                      <a:endParaRPr lang="ru-RU" sz="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604" marR="41604" marT="0" marB="0" anchor="b">
                    <a:solidFill>
                      <a:srgbClr val="0070C0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Таблица 5">
            <a:extLst>
              <a:ext uri="{FF2B5EF4-FFF2-40B4-BE49-F238E27FC236}">
                <a16:creationId xmlns="" xmlns:a16="http://schemas.microsoft.com/office/drawing/2014/main" id="{8E841A5F-B874-62A9-7B53-4073F5D801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0495079"/>
              </p:ext>
            </p:extLst>
          </p:nvPr>
        </p:nvGraphicFramePr>
        <p:xfrm>
          <a:off x="4716016" y="1772816"/>
          <a:ext cx="4320481" cy="4961077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3168352">
                  <a:extLst>
                    <a:ext uri="{9D8B030D-6E8A-4147-A177-3AD203B41FA5}">
                      <a16:colId xmlns="" xmlns:a16="http://schemas.microsoft.com/office/drawing/2014/main" val="1968882060"/>
                    </a:ext>
                  </a:extLst>
                </a:gridCol>
                <a:gridCol w="626366">
                  <a:extLst>
                    <a:ext uri="{9D8B030D-6E8A-4147-A177-3AD203B41FA5}">
                      <a16:colId xmlns="" xmlns:a16="http://schemas.microsoft.com/office/drawing/2014/main" val="2645926747"/>
                    </a:ext>
                  </a:extLst>
                </a:gridCol>
                <a:gridCol w="525763">
                  <a:extLst>
                    <a:ext uri="{9D8B030D-6E8A-4147-A177-3AD203B41FA5}">
                      <a16:colId xmlns="" xmlns:a16="http://schemas.microsoft.com/office/drawing/2014/main" val="3405471296"/>
                    </a:ext>
                  </a:extLst>
                </a:gridCol>
              </a:tblGrid>
              <a:tr h="3315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Национальный</a:t>
                      </a:r>
                      <a:r>
                        <a:rPr lang="ru-RU" sz="800" b="1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исследовательский Нижегородский государственный университет имени Н.И. Лобачевского (ННГУ им. Н.И. Лобачевского)</a:t>
                      </a:r>
                      <a:endParaRPr lang="ru-RU" sz="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727" marR="497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</a:t>
                      </a:r>
                      <a:endParaRPr lang="ru-RU" sz="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727" marR="497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</a:t>
                      </a:r>
                      <a:endParaRPr lang="ru-RU" sz="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727" marR="49727" marT="0" marB="0" anchor="b"/>
                </a:tc>
              </a:tr>
              <a:tr h="1445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Северо-Кавказский федеральный университет (СКФУ)</a:t>
                      </a:r>
                      <a:endParaRPr lang="ru-RU" sz="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727" marR="49727" marT="0" marB="0">
                    <a:solidFill>
                      <a:srgbClr val="CCE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</a:t>
                      </a:r>
                      <a:endParaRPr lang="ru-RU" sz="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727" marR="49727" marT="0" marB="0" anchor="b">
                    <a:solidFill>
                      <a:srgbClr val="CCE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</a:t>
                      </a:r>
                      <a:endParaRPr lang="ru-RU" sz="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727" marR="49727" marT="0" marB="0" anchor="b">
                    <a:solidFill>
                      <a:srgbClr val="CCE2F2"/>
                    </a:solidFill>
                  </a:tcPr>
                </a:tc>
              </a:tr>
              <a:tr h="2891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Самарский национальный исследовательский университет имени академика С.П. Королёва</a:t>
                      </a:r>
                      <a:endParaRPr lang="ru-RU" sz="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727" marR="497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</a:t>
                      </a:r>
                      <a:endParaRPr lang="ru-RU" sz="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727" marR="497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</a:t>
                      </a:r>
                      <a:endParaRPr lang="ru-RU" sz="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727" marR="49727" marT="0" marB="0" anchor="b"/>
                </a:tc>
                <a:extLst>
                  <a:ext uri="{0D108BD9-81ED-4DB2-BD59-A6C34878D82A}">
                    <a16:rowId xmlns="" xmlns:a16="http://schemas.microsoft.com/office/drawing/2014/main" val="121712996"/>
                  </a:ext>
                </a:extLst>
              </a:tr>
              <a:tr h="2891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Российский государственный аграрный университет — МСХА имени К.А. Тимирязева</a:t>
                      </a:r>
                      <a:endParaRPr lang="ru-RU" sz="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727" marR="49727" marT="0" marB="0"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</a:t>
                      </a:r>
                      <a:endParaRPr lang="ru-RU" sz="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727" marR="49727" marT="0" marB="0" anchor="b"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</a:t>
                      </a:r>
                      <a:endParaRPr lang="ru-RU" sz="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727" marR="49727" marT="0" marB="0" anchor="b"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93023622"/>
                  </a:ext>
                </a:extLst>
              </a:tr>
              <a:tr h="2561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Российский институт театрального искусства – ГИТИС</a:t>
                      </a:r>
                      <a:endParaRPr lang="ru-RU" sz="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727" marR="497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</a:t>
                      </a:r>
                      <a:endParaRPr lang="ru-RU" sz="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727" marR="497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</a:t>
                      </a:r>
                      <a:endParaRPr lang="ru-RU" sz="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727" marR="49727" marT="0" marB="0" anchor="b"/>
                </a:tc>
                <a:extLst>
                  <a:ext uri="{0D108BD9-81ED-4DB2-BD59-A6C34878D82A}">
                    <a16:rowId xmlns="" xmlns:a16="http://schemas.microsoft.com/office/drawing/2014/main" val="972108290"/>
                  </a:ext>
                </a:extLst>
              </a:tr>
              <a:tr h="1768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Новосибирский государственный</a:t>
                      </a:r>
                      <a:r>
                        <a:rPr lang="ru-RU" sz="800" b="1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технический университет</a:t>
                      </a:r>
                      <a:endParaRPr lang="ru-RU" sz="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727" marR="49727" marT="0" marB="0"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</a:t>
                      </a:r>
                      <a:endParaRPr lang="ru-RU" sz="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727" marR="49727" marT="0" marB="0" anchor="b"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</a:t>
                      </a:r>
                      <a:endParaRPr lang="ru-RU" sz="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727" marR="49727" marT="0" marB="0" anchor="b"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9814654"/>
                  </a:ext>
                </a:extLst>
              </a:tr>
              <a:tr h="289176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Первый Московский государственный медицинский университет имени И.М. Сеченова Минздрава России</a:t>
                      </a:r>
                    </a:p>
                  </a:txBody>
                  <a:tcPr marL="49727" marR="497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</a:t>
                      </a:r>
                      <a:endParaRPr lang="ru-RU" sz="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727" marR="497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</a:t>
                      </a:r>
                      <a:endParaRPr lang="ru-RU" sz="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727" marR="49727" marT="0" marB="0" anchor="b"/>
                </a:tc>
                <a:extLst>
                  <a:ext uri="{0D108BD9-81ED-4DB2-BD59-A6C34878D82A}">
                    <a16:rowId xmlns="" xmlns:a16="http://schemas.microsoft.com/office/drawing/2014/main" val="127145058"/>
                  </a:ext>
                </a:extLst>
              </a:tr>
              <a:tr h="1513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Московский городской педагогический университет (МГПУ)</a:t>
                      </a:r>
                      <a:endParaRPr lang="ru-RU" sz="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27" marR="49727" marT="0" marB="0"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</a:t>
                      </a:r>
                      <a:endParaRPr lang="ru-RU" sz="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727" marR="49727" marT="0" marB="0" anchor="b"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</a:t>
                      </a:r>
                      <a:endParaRPr lang="ru-RU" sz="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727" marR="49727" marT="0" marB="0" anchor="b"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64533621"/>
                  </a:ext>
                </a:extLst>
              </a:tr>
              <a:tr h="1904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Российский</a:t>
                      </a:r>
                      <a:r>
                        <a:rPr lang="ru-RU" sz="800" b="1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университет транспорта (МИИТ)</a:t>
                      </a:r>
                      <a:endParaRPr lang="ru-RU" sz="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727" marR="497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</a:t>
                      </a:r>
                      <a:endParaRPr lang="ru-RU" sz="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727" marR="497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</a:t>
                      </a:r>
                      <a:endParaRPr lang="ru-RU" sz="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727" marR="49727" marT="0" marB="0" anchor="b"/>
                </a:tc>
                <a:extLst>
                  <a:ext uri="{0D108BD9-81ED-4DB2-BD59-A6C34878D82A}">
                    <a16:rowId xmlns="" xmlns:a16="http://schemas.microsoft.com/office/drawing/2014/main" val="1561166998"/>
                  </a:ext>
                </a:extLst>
              </a:tr>
              <a:tr h="2891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Московский государственный лингвистический университет (МГЛУ)</a:t>
                      </a:r>
                      <a:endParaRPr lang="ru-RU" sz="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727" marR="49727" marT="0" marB="0"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</a:t>
                      </a:r>
                      <a:endParaRPr lang="ru-RU" sz="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727" marR="49727" marT="0" marB="0" anchor="b"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</a:t>
                      </a:r>
                      <a:endParaRPr lang="ru-RU" sz="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727" marR="49727" marT="0" marB="0" anchor="b"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48912952"/>
                  </a:ext>
                </a:extLst>
              </a:tr>
              <a:tr h="2891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Пермский национальный исследовательский</a:t>
                      </a:r>
                      <a:r>
                        <a:rPr lang="ru-RU" sz="800" b="1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политехнический университет (ПНИПУ)</a:t>
                      </a:r>
                      <a:endParaRPr lang="ru-RU" sz="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727" marR="497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</a:t>
                      </a:r>
                      <a:endParaRPr lang="ru-RU" sz="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727" marR="497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</a:t>
                      </a:r>
                      <a:endParaRPr lang="ru-RU" sz="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727" marR="49727" marT="0" marB="0" anchor="b"/>
                </a:tc>
                <a:extLst>
                  <a:ext uri="{0D108BD9-81ED-4DB2-BD59-A6C34878D82A}">
                    <a16:rowId xmlns="" xmlns:a16="http://schemas.microsoft.com/office/drawing/2014/main" val="1187590230"/>
                  </a:ext>
                </a:extLst>
              </a:tr>
              <a:tr h="269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Иркутский национальный исследовательский технический университет (ИРНИТУ)</a:t>
                      </a:r>
                      <a:endParaRPr lang="ru-RU" sz="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727" marR="49727" marT="0" marB="0">
                    <a:solidFill>
                      <a:srgbClr val="CBE1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</a:t>
                      </a:r>
                      <a:endParaRPr lang="ru-RU" sz="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727" marR="49727" marT="0" marB="0" anchor="b">
                    <a:solidFill>
                      <a:srgbClr val="CBE1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</a:t>
                      </a:r>
                      <a:endParaRPr lang="ru-RU" sz="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727" marR="49727" marT="0" marB="0" anchor="b">
                    <a:solidFill>
                      <a:srgbClr val="CBE1F1"/>
                    </a:solidFill>
                  </a:tcPr>
                </a:tc>
              </a:tr>
              <a:tr h="2775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Балтийский федеральный университет имени И. Канта (БФУ им. И. Канта)</a:t>
                      </a:r>
                      <a:endParaRPr lang="ru-RU" sz="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727" marR="49727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</a:t>
                      </a:r>
                      <a:endParaRPr lang="ru-RU" sz="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727" marR="49727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</a:t>
                      </a:r>
                      <a:endParaRPr lang="ru-RU" sz="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727" marR="49727" marT="0" marB="0" anchor="b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857618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Сибирский</a:t>
                      </a:r>
                      <a:r>
                        <a:rPr lang="ru-RU" sz="800" b="1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федеральный университет (СФУ)</a:t>
                      </a:r>
                      <a:endParaRPr lang="ru-RU" sz="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727" marR="49727" marT="0" marB="0">
                    <a:solidFill>
                      <a:srgbClr val="CCE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</a:t>
                      </a:r>
                      <a:endParaRPr lang="ru-RU" sz="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727" marR="49727" marT="0" marB="0" anchor="b">
                    <a:solidFill>
                      <a:srgbClr val="CCE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</a:t>
                      </a:r>
                      <a:endParaRPr lang="ru-RU" sz="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727" marR="49727" marT="0" marB="0" anchor="b">
                    <a:solidFill>
                      <a:srgbClr val="CCE2F2"/>
                    </a:solidFill>
                  </a:tcPr>
                </a:tc>
              </a:tr>
              <a:tr h="2952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Белгородский государственный национальный исследовательский университет (</a:t>
                      </a:r>
                      <a:r>
                        <a:rPr lang="ru-RU" sz="800" b="1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БелГУ</a:t>
                      </a:r>
                      <a:r>
                        <a:rPr lang="ru-RU" sz="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ru-RU" sz="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727" marR="49727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</a:t>
                      </a:r>
                      <a:endParaRPr lang="ru-RU" sz="9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727" marR="49727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</a:t>
                      </a:r>
                      <a:endParaRPr lang="ru-RU" sz="9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727" marR="49727" marT="0" marB="0" anchor="b">
                    <a:solidFill>
                      <a:srgbClr val="FFFFFF"/>
                    </a:solidFill>
                  </a:tcPr>
                </a:tc>
              </a:tr>
              <a:tr h="2952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Кубанский государственный</a:t>
                      </a:r>
                      <a:r>
                        <a:rPr lang="ru-RU" sz="800" b="1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аграрный университет имени И.Т. Трубилина  </a:t>
                      </a:r>
                      <a:endParaRPr lang="ru-RU" sz="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727" marR="49727" marT="0" marB="0">
                    <a:solidFill>
                      <a:srgbClr val="CCE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</a:t>
                      </a:r>
                      <a:endParaRPr lang="ru-RU" sz="9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727" marR="49727" marT="0" marB="0" anchor="b">
                    <a:solidFill>
                      <a:srgbClr val="CCE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</a:t>
                      </a:r>
                      <a:endParaRPr lang="ru-RU" sz="9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727" marR="49727" marT="0" marB="0" anchor="b">
                    <a:solidFill>
                      <a:srgbClr val="CCE2F2"/>
                    </a:solidFill>
                  </a:tcPr>
                </a:tc>
              </a:tr>
              <a:tr h="1626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Институт кинематографии имени С.А. Герасимова</a:t>
                      </a:r>
                      <a:endParaRPr lang="ru-RU" sz="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727" marR="49727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</a:t>
                      </a:r>
                      <a:endParaRPr lang="ru-RU" sz="9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727" marR="49727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</a:t>
                      </a:r>
                      <a:endParaRPr lang="ru-RU" sz="9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727" marR="49727" marT="0" marB="0" anchor="b">
                    <a:solidFill>
                      <a:srgbClr val="FFFFFF"/>
                    </a:solidFill>
                  </a:tcPr>
                </a:tc>
              </a:tr>
              <a:tr h="2931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Северный (Арктический)</a:t>
                      </a:r>
                      <a:r>
                        <a:rPr lang="ru-RU" sz="800" b="1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федеральный университет имени М.В. Ломоносова (САФУ)</a:t>
                      </a:r>
                      <a:endParaRPr lang="ru-RU" sz="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727" marR="49727" marT="0" marB="0">
                    <a:solidFill>
                      <a:srgbClr val="CCE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</a:t>
                      </a:r>
                      <a:endParaRPr lang="ru-RU" sz="9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727" marR="49727" marT="0" marB="0" anchor="b">
                    <a:solidFill>
                      <a:srgbClr val="CCE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</a:t>
                      </a:r>
                      <a:endParaRPr lang="ru-RU" sz="9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727" marR="49727" marT="0" marB="0" anchor="b">
                    <a:solidFill>
                      <a:srgbClr val="CCE2F2"/>
                    </a:solidFill>
                  </a:tcPr>
                </a:tc>
              </a:tr>
              <a:tr h="1846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Байкальский государственный университет (БГУ)</a:t>
                      </a:r>
                      <a:endParaRPr lang="ru-RU" sz="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727" marR="49727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</a:t>
                      </a:r>
                      <a:endParaRPr lang="ru-RU" sz="9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727" marR="49727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</a:t>
                      </a:r>
                      <a:endParaRPr lang="ru-RU" sz="9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727" marR="49727" marT="0" marB="0" anchor="b">
                    <a:solidFill>
                      <a:srgbClr val="FFFFFF"/>
                    </a:solidFill>
                  </a:tcPr>
                </a:tc>
              </a:tr>
              <a:tr h="2925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Национальный исследовательский Московский государственный строительный университет</a:t>
                      </a:r>
                      <a:r>
                        <a:rPr lang="ru-RU" sz="800" b="1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(МГСУ)</a:t>
                      </a:r>
                      <a:endParaRPr lang="ru-RU" sz="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727" marR="49727" marT="0" marB="0">
                    <a:solidFill>
                      <a:srgbClr val="CCE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</a:t>
                      </a:r>
                      <a:endParaRPr lang="ru-RU" sz="9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727" marR="49727" marT="0" marB="0" anchor="b">
                    <a:solidFill>
                      <a:srgbClr val="CCE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</a:t>
                      </a:r>
                      <a:endParaRPr lang="ru-RU" sz="9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727" marR="49727" marT="0" marB="0" anchor="b">
                    <a:solidFill>
                      <a:srgbClr val="CCE2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539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3741" y="476191"/>
            <a:ext cx="8071560" cy="796680"/>
          </a:xfrm>
        </p:spPr>
        <p:txBody>
          <a:bodyPr/>
          <a:lstStyle/>
          <a:p>
            <a:pPr algn="r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Степень заполнения отдельных блоков на англо- и русскоязычных сайтах вузов</a:t>
            </a:r>
            <a:b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5796136" y="1340768"/>
            <a:ext cx="3240360" cy="5400600"/>
          </a:xfrm>
        </p:spPr>
        <p:txBody>
          <a:bodyPr/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усскоязычные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сайты опередили англоязычные по среднему показателю по степени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заполненности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всех разделов на 6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,5%;</a:t>
            </a:r>
          </a:p>
          <a:p>
            <a:pPr algn="just"/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Наибольший разрыв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в разделе «Новости», где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русскоязычный портал опережает англоязычный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%;</a:t>
            </a:r>
          </a:p>
          <a:p>
            <a:pPr algn="just"/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Наименьший разрыв – в блоке «Руководство и сотрудники»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разницей в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1,8% в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пользу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русскоязычных сайтов.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10664" y="104427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5696" y="1551856"/>
            <a:ext cx="5554416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График 2. Степень заполнения отдельных элементов разделов сайта университетами — «</a:t>
            </a:r>
            <a:r>
              <a:rPr lang="ru-RU" alt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догоняющими</a:t>
            </a: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англоязычного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русскоязычного рейтинга (</a:t>
            </a:r>
            <a:r>
              <a:rPr lang="ru-RU" alt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вторая</a:t>
            </a: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группа) (в процентах)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126602973"/>
              </p:ext>
            </p:extLst>
          </p:nvPr>
        </p:nvGraphicFramePr>
        <p:xfrm>
          <a:off x="25696" y="3029184"/>
          <a:ext cx="6058472" cy="38288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7319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620688"/>
            <a:ext cx="9144000" cy="553310"/>
          </a:xfrm>
          <a:prstGeom prst="rect">
            <a:avLst/>
          </a:prstGeom>
        </p:spPr>
        <p:txBody>
          <a:bodyPr vert="horz" wrap="square" lIns="0" tIns="136479" rIns="0" bIns="0" rtlCol="0">
            <a:spAutoFit/>
          </a:bodyPr>
          <a:lstStyle/>
          <a:p>
            <a:pPr marL="216000" algn="r">
              <a:lnSpc>
                <a:spcPct val="100000"/>
              </a:lnSpc>
            </a:pPr>
            <a:r>
              <a:rPr lang="ru-RU" sz="2700" kern="1200" spc="-25" dirty="0">
                <a:solidFill>
                  <a:srgbClr val="17375E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   </a:t>
            </a:r>
            <a:r>
              <a:rPr lang="ru-RU" sz="2700" kern="1200" spc="-25" dirty="0" smtClean="0">
                <a:solidFill>
                  <a:srgbClr val="1737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«Отстающие» </a:t>
            </a:r>
            <a:r>
              <a:rPr lang="ru-RU" sz="2700" kern="1200" spc="-25" dirty="0">
                <a:solidFill>
                  <a:srgbClr val="1737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англоязычного рейтинга</a:t>
            </a:r>
            <a:endParaRPr sz="2700" kern="1200" spc="-25" dirty="0">
              <a:solidFill>
                <a:srgbClr val="17375E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23528" y="1828800"/>
            <a:ext cx="8431906" cy="43088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 algn="just">
              <a:lnSpc>
                <a:spcPts val="2810"/>
              </a:lnSpc>
              <a:buClr>
                <a:srgbClr val="1F497D"/>
              </a:buClr>
              <a:buFont typeface="Wingdings" panose="05000000000000000000" pitchFamily="2" charset="2"/>
              <a:buChar char="§"/>
              <a:tabLst>
                <a:tab pos="355600" algn="l"/>
              </a:tabLst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третью группу вошли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университета.</a:t>
            </a:r>
          </a:p>
          <a:p>
            <a:pPr marL="12700" marR="5080" algn="just">
              <a:lnSpc>
                <a:spcPts val="2810"/>
              </a:lnSpc>
              <a:buClr>
                <a:srgbClr val="1F497D"/>
              </a:buClr>
              <a:tabLst>
                <a:tab pos="355600" algn="l"/>
              </a:tabLst>
            </a:pP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5080" indent="-342900" algn="just">
              <a:lnSpc>
                <a:spcPts val="2810"/>
              </a:lnSpc>
              <a:buClr>
                <a:srgbClr val="1F497D"/>
              </a:buClr>
              <a:buFont typeface="Wingdings" panose="05000000000000000000" pitchFamily="2" charset="2"/>
              <a:buChar char="§"/>
              <a:tabLst>
                <a:tab pos="355600" algn="l"/>
              </a:tabLst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 показатель по степени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заполненности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всех разделов составил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13,54%.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 algn="just">
              <a:lnSpc>
                <a:spcPts val="2810"/>
              </a:lnSpc>
              <a:buClr>
                <a:srgbClr val="1F497D"/>
              </a:buClr>
              <a:tabLst>
                <a:tab pos="355600" algn="l"/>
              </a:tabLst>
            </a:pP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5080" indent="-342900" algn="just">
              <a:lnSpc>
                <a:spcPts val="2810"/>
              </a:lnSpc>
              <a:buClr>
                <a:srgbClr val="1F497D"/>
              </a:buClr>
              <a:buFont typeface="Wingdings" panose="05000000000000000000" pitchFamily="2" charset="2"/>
              <a:buChar char="§"/>
              <a:tabLst>
                <a:tab pos="355600" algn="l"/>
              </a:tabLst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наибольшей степени заполнены блоки «Новости»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(37,5%)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университете» (35,4%).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 algn="just">
              <a:lnSpc>
                <a:spcPts val="2810"/>
              </a:lnSpc>
              <a:buClr>
                <a:srgbClr val="1F497D"/>
              </a:buClr>
              <a:tabLst>
                <a:tab pos="355600" algn="l"/>
              </a:tabLst>
            </a:pP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5080" indent="-342900" algn="just">
              <a:lnSpc>
                <a:spcPts val="2810"/>
              </a:lnSpc>
              <a:buClr>
                <a:srgbClr val="1F497D"/>
              </a:buClr>
              <a:buFont typeface="Wingdings" panose="05000000000000000000" pitchFamily="2" charset="2"/>
              <a:buChar char="§"/>
              <a:tabLst>
                <a:tab pos="355600" algn="l"/>
              </a:tabLst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Наименее высокую степень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заполненности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продемонстрировали разделы «Подразделения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факультеты»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(0%) и «Образовательные программы» (3,33%).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5080" indent="-342900" algn="just">
              <a:lnSpc>
                <a:spcPts val="2810"/>
              </a:lnSpc>
              <a:buClr>
                <a:srgbClr val="1F497D"/>
              </a:buClr>
              <a:buFont typeface="Wingdings" panose="05000000000000000000" pitchFamily="2" charset="2"/>
              <a:buChar char="§"/>
              <a:tabLst>
                <a:tab pos="355600" algn="l"/>
              </a:tabLst>
            </a:pP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5080" indent="-342900" algn="just">
              <a:lnSpc>
                <a:spcPts val="2810"/>
              </a:lnSpc>
              <a:buClr>
                <a:srgbClr val="1F497D"/>
              </a:buClr>
              <a:buFont typeface="Wingdings" panose="05000000000000000000" pitchFamily="2" charset="2"/>
              <a:buChar char="§"/>
              <a:tabLst>
                <a:tab pos="355600" algn="l"/>
              </a:tabLst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последнем месте рейтинга расположились 8 вузов, которые не обладают англоязычной версией сайтов. </a:t>
            </a:r>
            <a:endParaRPr sz="2600" dirty="0">
              <a:latin typeface="Fira Sans" panose="020B0503050000020004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0539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692696"/>
            <a:ext cx="9144000" cy="553310"/>
          </a:xfrm>
          <a:prstGeom prst="rect">
            <a:avLst/>
          </a:prstGeom>
        </p:spPr>
        <p:txBody>
          <a:bodyPr vert="horz" wrap="square" lIns="0" tIns="136479" rIns="0" bIns="0" rtlCol="0">
            <a:spAutoFit/>
          </a:bodyPr>
          <a:lstStyle/>
          <a:p>
            <a:pPr marL="216000" algn="r">
              <a:lnSpc>
                <a:spcPct val="100000"/>
              </a:lnSpc>
            </a:pPr>
            <a:r>
              <a:rPr lang="ru-RU" sz="2700" kern="1200" spc="-25" dirty="0">
                <a:solidFill>
                  <a:srgbClr val="17375E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     Группа «Отстающие</a:t>
            </a:r>
            <a:r>
              <a:rPr lang="ru-RU" sz="2700" kern="1200" spc="-25" dirty="0" smtClean="0">
                <a:solidFill>
                  <a:srgbClr val="17375E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» англоязычного рейтинга</a:t>
            </a:r>
            <a:endParaRPr sz="2700" kern="1200" spc="-25" dirty="0">
              <a:solidFill>
                <a:srgbClr val="17375E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88786" y="1340768"/>
            <a:ext cx="7128792" cy="18124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Рейтинг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англоязычных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сайтов российских университетов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третьей группы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5600" marR="5080" indent="-342900" algn="just">
              <a:lnSpc>
                <a:spcPts val="2810"/>
              </a:lnSpc>
              <a:buClr>
                <a:srgbClr val="1F497D"/>
              </a:buClr>
              <a:buFont typeface="Wingdings" panose="05000000000000000000" pitchFamily="2" charset="2"/>
              <a:buChar char="§"/>
              <a:tabLst>
                <a:tab pos="355600" algn="l"/>
              </a:tabLst>
            </a:pP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5080" indent="-342900" algn="just">
              <a:lnSpc>
                <a:spcPts val="2810"/>
              </a:lnSpc>
              <a:buClr>
                <a:srgbClr val="1F497D"/>
              </a:buClr>
              <a:buFont typeface="Wingdings"/>
              <a:buChar char=""/>
              <a:tabLst>
                <a:tab pos="355600" algn="l"/>
              </a:tabLst>
            </a:pPr>
            <a:endParaRPr sz="2600" dirty="0">
              <a:latin typeface="Fira Sans" panose="020B0503050000020004" pitchFamily="34" charset="0"/>
              <a:cs typeface="Arial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="" xmlns:a16="http://schemas.microsoft.com/office/drawing/2014/main" id="{2F754BB7-4EA7-BBED-56CB-48088A01A5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8384854"/>
              </p:ext>
            </p:extLst>
          </p:nvPr>
        </p:nvGraphicFramePr>
        <p:xfrm>
          <a:off x="107504" y="2060848"/>
          <a:ext cx="4608512" cy="4885340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3049000">
                  <a:extLst>
                    <a:ext uri="{9D8B030D-6E8A-4147-A177-3AD203B41FA5}">
                      <a16:colId xmlns="" xmlns:a16="http://schemas.microsoft.com/office/drawing/2014/main" val="3147125908"/>
                    </a:ext>
                  </a:extLst>
                </a:gridCol>
                <a:gridCol w="779756">
                  <a:extLst>
                    <a:ext uri="{9D8B030D-6E8A-4147-A177-3AD203B41FA5}">
                      <a16:colId xmlns="" xmlns:a16="http://schemas.microsoft.com/office/drawing/2014/main" val="1722689845"/>
                    </a:ext>
                  </a:extLst>
                </a:gridCol>
                <a:gridCol w="779756">
                  <a:extLst>
                    <a:ext uri="{9D8B030D-6E8A-4147-A177-3AD203B41FA5}">
                      <a16:colId xmlns="" xmlns:a16="http://schemas.microsoft.com/office/drawing/2014/main" val="2461265948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Название университета</a:t>
                      </a:r>
                    </a:p>
                  </a:txBody>
                  <a:tcPr marL="47016" marR="470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Общее кол-во баллов</a:t>
                      </a:r>
                    </a:p>
                  </a:txBody>
                  <a:tcPr marL="47016" marR="470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Позиция в рейтинге</a:t>
                      </a:r>
                    </a:p>
                  </a:txBody>
                  <a:tcPr marL="47016" marR="47016" marT="0" marB="0"/>
                </a:tc>
                <a:extLst>
                  <a:ext uri="{0D108BD9-81ED-4DB2-BD59-A6C34878D82A}">
                    <a16:rowId xmlns="" xmlns:a16="http://schemas.microsoft.com/office/drawing/2014/main" val="3648109013"/>
                  </a:ext>
                </a:extLst>
              </a:tr>
              <a:tr h="282505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Саратовский государственный</a:t>
                      </a:r>
                      <a:r>
                        <a:rPr lang="ru-RU" sz="1000" b="1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университет имени Н.Г. Чернышевского (СГУ)</a:t>
                      </a:r>
                      <a:endParaRPr lang="ru-RU" sz="1000" b="1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016" marR="47016" marT="0" marB="0"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016" marR="47016" marT="0" marB="0" anchor="b"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016" marR="47016" marT="0" marB="0" anchor="b"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38423367"/>
                  </a:ext>
                </a:extLst>
              </a:tr>
              <a:tr h="2448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Северо-Восточный федеральный университет имени М.К. </a:t>
                      </a:r>
                      <a:r>
                        <a:rPr lang="ru-RU" sz="1000" b="1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Аммосова</a:t>
                      </a: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(СВФУ им.</a:t>
                      </a:r>
                      <a:r>
                        <a:rPr lang="ru-RU" sz="1000" b="1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М.К. </a:t>
                      </a:r>
                      <a:r>
                        <a:rPr lang="ru-RU" sz="1000" b="1" baseline="0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Аммосова</a:t>
                      </a:r>
                      <a:r>
                        <a:rPr lang="ru-RU" sz="1000" b="1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016" marR="470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016" marR="470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016" marR="47016" marT="0" marB="0" anchor="b"/>
                </a:tc>
                <a:extLst>
                  <a:ext uri="{0D108BD9-81ED-4DB2-BD59-A6C34878D82A}">
                    <a16:rowId xmlns="" xmlns:a16="http://schemas.microsoft.com/office/drawing/2014/main" val="1940470091"/>
                  </a:ext>
                </a:extLst>
              </a:tr>
              <a:tr h="2842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Национальный исследовательский Московский энергетический</a:t>
                      </a:r>
                      <a:r>
                        <a:rPr lang="ru-RU" sz="1000" b="1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университет (МЭИ)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016" marR="47016" marT="0" marB="0"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016" marR="47016" marT="0" marB="0" anchor="b"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016" marR="47016" marT="0" marB="0" anchor="b"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74801844"/>
                  </a:ext>
                </a:extLst>
              </a:tr>
              <a:tr h="2885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Национальный</a:t>
                      </a:r>
                      <a:r>
                        <a:rPr lang="ru-RU" sz="1000" b="1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исследовательский университет «Московский институт электронной техники» (МИЭТ)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016" marR="470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016" marR="470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016" marR="47016" marT="0" marB="0" anchor="b"/>
                </a:tc>
                <a:extLst>
                  <a:ext uri="{0D108BD9-81ED-4DB2-BD59-A6C34878D82A}">
                    <a16:rowId xmlns="" xmlns:a16="http://schemas.microsoft.com/office/drawing/2014/main" val="4068089616"/>
                  </a:ext>
                </a:extLst>
              </a:tr>
              <a:tr h="2825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Московский государственный университет имени М.В. Ломоносова (МГУ</a:t>
                      </a:r>
                      <a:r>
                        <a:rPr lang="ru-RU" sz="10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им. М.В. Ломоносова)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016" marR="47016" marT="0" marB="0"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016" marR="47016" marT="0" marB="0" anchor="b"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016" marR="47016" marT="0" marB="0" anchor="b"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22847037"/>
                  </a:ext>
                </a:extLst>
              </a:tr>
              <a:tr h="1975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Московский государственный лингвистический университет (МГЛУ)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016" marR="470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016" marR="470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016" marR="47016" marT="0" marB="0" anchor="b"/>
                </a:tc>
                <a:extLst>
                  <a:ext uri="{0D108BD9-81ED-4DB2-BD59-A6C34878D82A}">
                    <a16:rowId xmlns="" xmlns:a16="http://schemas.microsoft.com/office/drawing/2014/main" val="3061492775"/>
                  </a:ext>
                </a:extLst>
              </a:tr>
              <a:tr h="2291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Байкальский государственный университет (БГУ)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016" marR="47016" marT="0" marB="0"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016" marR="47016" marT="0" marB="0" anchor="b"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016" marR="47016" marT="0" marB="0" anchor="b"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30382941"/>
                  </a:ext>
                </a:extLst>
              </a:tr>
              <a:tr h="1442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Российский государственный аграрный университет — МСХА имени К.А. Тимирязева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016" marR="470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016" marR="470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016" marR="47016" marT="0" marB="0" anchor="b"/>
                </a:tc>
                <a:extLst>
                  <a:ext uri="{0D108BD9-81ED-4DB2-BD59-A6C34878D82A}">
                    <a16:rowId xmlns="" xmlns:a16="http://schemas.microsoft.com/office/drawing/2014/main" val="148769871"/>
                  </a:ext>
                </a:extLst>
              </a:tr>
              <a:tr h="2448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Пермский национальный исследовательский</a:t>
                      </a:r>
                      <a:r>
                        <a:rPr lang="ru-RU" sz="1000" b="1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политехнический университет (ПНИПУ)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016" marR="47016" marT="0" marB="0"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016" marR="47016" marT="0" marB="0" anchor="b"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016" marR="47016" marT="0" marB="0" anchor="b"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06276158"/>
                  </a:ext>
                </a:extLst>
              </a:tr>
              <a:tr h="282505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Казанский</a:t>
                      </a:r>
                      <a:r>
                        <a:rPr lang="ru-RU" sz="1000" b="1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национальный исследовательский технический университет имени А.Н. Туполева (КАИ им. А.Н. Туполева)</a:t>
                      </a:r>
                      <a:endParaRPr lang="ru-RU" sz="1000" b="1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016" marR="470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016" marR="470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016" marR="47016" marT="0" marB="0" anchor="b"/>
                </a:tc>
                <a:extLst>
                  <a:ext uri="{0D108BD9-81ED-4DB2-BD59-A6C34878D82A}">
                    <a16:rowId xmlns="" xmlns:a16="http://schemas.microsoft.com/office/drawing/2014/main" val="1162855949"/>
                  </a:ext>
                </a:extLst>
              </a:tr>
              <a:tr h="2448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Российский государственный гуманитарный университет (РГГУ)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016" marR="47016" marT="0" marB="0"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016" marR="47016" marT="0" marB="0" anchor="b"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016" marR="47016" marT="0" marB="0" anchor="b"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16169782"/>
                  </a:ext>
                </a:extLst>
              </a:tr>
              <a:tr h="2448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Национальный исследовательский Мордовский государственный университет имени Н.П. Огарева (НИ МГУ)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016" marR="470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016" marR="470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016" marR="47016" marT="0" marB="0" anchor="b"/>
                </a:tc>
                <a:extLst>
                  <a:ext uri="{0D108BD9-81ED-4DB2-BD59-A6C34878D82A}">
                    <a16:rowId xmlns="" xmlns:a16="http://schemas.microsoft.com/office/drawing/2014/main" val="97432828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="" xmlns:a16="http://schemas.microsoft.com/office/drawing/2014/main" id="{2F754BB7-4EA7-BBED-56CB-48088A01A58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716016" y="2060849"/>
          <a:ext cx="4401562" cy="4859628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2912082">
                  <a:extLst>
                    <a:ext uri="{9D8B030D-6E8A-4147-A177-3AD203B41FA5}">
                      <a16:colId xmlns="" xmlns:a16="http://schemas.microsoft.com/office/drawing/2014/main" val="3147125908"/>
                    </a:ext>
                  </a:extLst>
                </a:gridCol>
                <a:gridCol w="744740">
                  <a:extLst>
                    <a:ext uri="{9D8B030D-6E8A-4147-A177-3AD203B41FA5}">
                      <a16:colId xmlns="" xmlns:a16="http://schemas.microsoft.com/office/drawing/2014/main" val="1722689845"/>
                    </a:ext>
                  </a:extLst>
                </a:gridCol>
                <a:gridCol w="744740">
                  <a:extLst>
                    <a:ext uri="{9D8B030D-6E8A-4147-A177-3AD203B41FA5}">
                      <a16:colId xmlns="" xmlns:a16="http://schemas.microsoft.com/office/drawing/2014/main" val="2461265948"/>
                    </a:ext>
                  </a:extLst>
                </a:gridCol>
              </a:tblGrid>
              <a:tr h="3360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Кубанский государственный</a:t>
                      </a:r>
                      <a:r>
                        <a:rPr lang="ru-RU" sz="1000" b="1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аграрный университет имени И.Т. Трубилина  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016" marR="47016" marT="0" marB="0"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016" marR="47016" marT="0" marB="0" anchor="b"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016" marR="47016" marT="0" marB="0" anchor="b">
                    <a:solidFill>
                      <a:srgbClr val="0070C0">
                        <a:alpha val="20000"/>
                      </a:srgbClr>
                    </a:solidFill>
                  </a:tcPr>
                </a:tc>
              </a:tr>
              <a:tr h="526896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Национальный исследовательский Московский государственный строительный университет</a:t>
                      </a:r>
                      <a:r>
                        <a:rPr lang="ru-RU" sz="1000" b="1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(МГСУ)</a:t>
                      </a:r>
                      <a:endParaRPr lang="ru-RU" sz="1000" b="1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016" marR="47016" marT="0" marB="0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016" marR="47016" marT="0" marB="0" anchor="b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016" marR="47016" marT="0" marB="0" anchor="b"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3360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Московская государственная консерватория имени П.И. Чайковского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016" marR="47016" marT="0" marB="0"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016" marR="47016" marT="0" marB="0" anchor="b"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016" marR="47016" marT="0" marB="0" anchor="b"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38423367"/>
                  </a:ext>
                </a:extLst>
              </a:tr>
              <a:tr h="336033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Академия русского</a:t>
                      </a:r>
                      <a:r>
                        <a:rPr lang="ru-RU" sz="1000" b="1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балета имени А.Я. Вагановой</a:t>
                      </a:r>
                      <a:endParaRPr lang="ru-RU" sz="1000" b="1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016" marR="47016" marT="0" marB="0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016" marR="47016" marT="0" marB="0" anchor="b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016" marR="47016" marT="0" marB="0" anchor="b"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0470091"/>
                  </a:ext>
                </a:extLst>
              </a:tr>
              <a:tr h="3147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Саратовский</a:t>
                      </a:r>
                      <a:r>
                        <a:rPr lang="ru-RU" sz="1000" b="1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государственный аграрный университет имени Н.И. Вавилова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016" marR="47016" marT="0" marB="0"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016" marR="47016" marT="0" marB="0" anchor="b"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016" marR="47016" marT="0" marB="0" anchor="b"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74801844"/>
                  </a:ext>
                </a:extLst>
              </a:tr>
              <a:tr h="3147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Российская академия музыки</a:t>
                      </a:r>
                      <a:r>
                        <a:rPr lang="ru-RU" sz="1000" b="1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(РАМ) имени Гнесиных 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016" marR="47016" marT="0" marB="0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016" marR="47016" marT="0" marB="0" anchor="b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016" marR="47016" marT="0" marB="0" anchor="b"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68089616"/>
                  </a:ext>
                </a:extLst>
              </a:tr>
              <a:tr h="6860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Санкт-Петербургский национальный исследовательский Академический университет имени Ж.И. Алфёрова Российской академии наук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016" marR="47016" marT="0" marB="0"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016" marR="47016" marT="0" marB="0" anchor="b"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016" marR="47016" marT="0" marB="0" anchor="b"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22847037"/>
                  </a:ext>
                </a:extLst>
              </a:tr>
              <a:tr h="3360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Институт кинематографии имени С.А. Герасимова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016" marR="47016" marT="0" marB="0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016" marR="47016" marT="0" marB="0" anchor="b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016" marR="47016" marT="0" marB="0" anchor="b"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61492775"/>
                  </a:ext>
                </a:extLst>
              </a:tr>
              <a:tr h="3360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Художественный</a:t>
                      </a:r>
                      <a:r>
                        <a:rPr lang="ru-RU" sz="1000" b="1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институт имени В.И. Сурикова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016" marR="47016" marT="0" marB="0"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016" marR="47016" marT="0" marB="0" anchor="b"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016" marR="47016" marT="0" marB="0" anchor="b"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30382941"/>
                  </a:ext>
                </a:extLst>
              </a:tr>
              <a:tr h="3360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Московский физико-технический институт (МФТИ)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016" marR="47016" marT="0" marB="0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016" marR="47016" marT="0" marB="0" anchor="b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016" marR="47016" marT="0" marB="0" anchor="b"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8769871"/>
                  </a:ext>
                </a:extLst>
              </a:tr>
              <a:tr h="511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Российская академия народного хозяйства и государственной службы при Президенте Российской Федерации (</a:t>
                      </a:r>
                      <a:r>
                        <a:rPr lang="ru-RU" sz="1000" b="1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РАНХиГС</a:t>
                      </a: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016" marR="47016" marT="0" marB="0"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016" marR="47016" marT="0" marB="0" anchor="b"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016" marR="47016" marT="0" marB="0" anchor="b"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06276158"/>
                  </a:ext>
                </a:extLst>
              </a:tr>
              <a:tr h="336033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Саратовский государственный</a:t>
                      </a:r>
                      <a:r>
                        <a:rPr lang="ru-RU" sz="1000" b="1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университет имени Н.Г. Чернышевского (СГУ)</a:t>
                      </a:r>
                      <a:endParaRPr lang="ru-RU" sz="1000" b="1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016" marR="47016" marT="0" marB="0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016" marR="47016" marT="0" marB="0" anchor="b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016" marR="47016" marT="0" marB="0" anchor="b"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628559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91974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620688"/>
            <a:ext cx="9144000" cy="553310"/>
          </a:xfrm>
          <a:prstGeom prst="rect">
            <a:avLst/>
          </a:prstGeom>
        </p:spPr>
        <p:txBody>
          <a:bodyPr vert="horz" wrap="square" lIns="0" tIns="136479" rIns="0" bIns="0" rtlCol="0">
            <a:spAutoFit/>
          </a:bodyPr>
          <a:lstStyle/>
          <a:p>
            <a:pPr marL="216000" algn="r">
              <a:lnSpc>
                <a:spcPct val="100000"/>
              </a:lnSpc>
            </a:pPr>
            <a:r>
              <a:rPr lang="ru-RU" sz="2700" kern="1200" spc="-25" dirty="0">
                <a:solidFill>
                  <a:srgbClr val="17375E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   </a:t>
            </a:r>
            <a:r>
              <a:rPr lang="ru-RU" sz="2700" kern="1200" spc="-25" dirty="0" smtClean="0">
                <a:solidFill>
                  <a:srgbClr val="1737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«Отстающие» русскоязычного </a:t>
            </a:r>
            <a:r>
              <a:rPr lang="ru-RU" sz="2700" kern="1200" spc="-25" dirty="0">
                <a:solidFill>
                  <a:srgbClr val="1737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рейтинга</a:t>
            </a:r>
            <a:endParaRPr sz="2700" kern="1200" spc="-25" dirty="0">
              <a:solidFill>
                <a:srgbClr val="17375E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23528" y="1828800"/>
            <a:ext cx="8431906" cy="43088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 algn="just">
              <a:lnSpc>
                <a:spcPts val="2810"/>
              </a:lnSpc>
              <a:buClr>
                <a:srgbClr val="1F497D"/>
              </a:buClr>
              <a:buFont typeface="Wingdings" panose="05000000000000000000" pitchFamily="2" charset="2"/>
              <a:buChar char="§"/>
              <a:tabLst>
                <a:tab pos="355600" algn="l"/>
              </a:tabLst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третью группу вошли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университетов.  </a:t>
            </a:r>
          </a:p>
          <a:p>
            <a:pPr marL="12700" marR="5080" algn="just">
              <a:lnSpc>
                <a:spcPts val="2810"/>
              </a:lnSpc>
              <a:buClr>
                <a:srgbClr val="1F497D"/>
              </a:buClr>
              <a:tabLst>
                <a:tab pos="355600" algn="l"/>
              </a:tabLst>
            </a:pP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5080" indent="-342900" algn="just">
              <a:lnSpc>
                <a:spcPts val="2810"/>
              </a:lnSpc>
              <a:buClr>
                <a:srgbClr val="1F497D"/>
              </a:buClr>
              <a:buFont typeface="Wingdings" panose="05000000000000000000" pitchFamily="2" charset="2"/>
              <a:buChar char="§"/>
              <a:tabLst>
                <a:tab pos="355600" algn="l"/>
              </a:tabLst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 показатель по степени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заполненности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всех разделов составил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25,99%.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 algn="just">
              <a:lnSpc>
                <a:spcPts val="2810"/>
              </a:lnSpc>
              <a:buClr>
                <a:srgbClr val="1F497D"/>
              </a:buClr>
              <a:tabLst>
                <a:tab pos="355600" algn="l"/>
              </a:tabLst>
            </a:pP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5080" indent="-342900" algn="just">
              <a:lnSpc>
                <a:spcPts val="2810"/>
              </a:lnSpc>
              <a:buClr>
                <a:srgbClr val="1F497D"/>
              </a:buClr>
              <a:buFont typeface="Wingdings" panose="05000000000000000000" pitchFamily="2" charset="2"/>
              <a:buChar char="§"/>
              <a:tabLst>
                <a:tab pos="355600" algn="l"/>
              </a:tabLst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наибольшей степени заполнены блоки «Новости»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(100%) и «Социальная жизнь» (57,14%).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 algn="just">
              <a:lnSpc>
                <a:spcPts val="2810"/>
              </a:lnSpc>
              <a:buClr>
                <a:srgbClr val="1F497D"/>
              </a:buClr>
              <a:tabLst>
                <a:tab pos="355600" algn="l"/>
              </a:tabLst>
            </a:pP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5080" indent="-342900" algn="just">
              <a:lnSpc>
                <a:spcPts val="2810"/>
              </a:lnSpc>
              <a:buClr>
                <a:srgbClr val="1F497D"/>
              </a:buClr>
              <a:buFont typeface="Wingdings" panose="05000000000000000000" pitchFamily="2" charset="2"/>
              <a:buChar char="§"/>
              <a:tabLst>
                <a:tab pos="355600" algn="l"/>
              </a:tabLst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Наименее высокую степень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заполненности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продемонстрировали разделы «Карьера» (3,57%) и «Выпускники» (7,14%).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 algn="just">
              <a:lnSpc>
                <a:spcPts val="2810"/>
              </a:lnSpc>
              <a:buClr>
                <a:srgbClr val="1F497D"/>
              </a:buClr>
              <a:tabLst>
                <a:tab pos="355600" algn="l"/>
              </a:tabLst>
            </a:pP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5080" indent="-342900" algn="just">
              <a:lnSpc>
                <a:spcPts val="2810"/>
              </a:lnSpc>
              <a:buClr>
                <a:srgbClr val="1F497D"/>
              </a:buClr>
              <a:buFont typeface="Wingdings" panose="05000000000000000000" pitchFamily="2" charset="2"/>
              <a:buChar char="§"/>
              <a:tabLst>
                <a:tab pos="355600" algn="l"/>
              </a:tabLst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Характерной чертой рейтинга русскоязычных сайтов стало отсутствие вузов, набравших 0 баллов. </a:t>
            </a:r>
            <a:endParaRPr sz="2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6440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692696"/>
            <a:ext cx="9144000" cy="553310"/>
          </a:xfrm>
          <a:prstGeom prst="rect">
            <a:avLst/>
          </a:prstGeom>
        </p:spPr>
        <p:txBody>
          <a:bodyPr vert="horz" wrap="square" lIns="0" tIns="136479" rIns="0" bIns="0" rtlCol="0">
            <a:spAutoFit/>
          </a:bodyPr>
          <a:lstStyle/>
          <a:p>
            <a:pPr marL="216000" algn="r">
              <a:lnSpc>
                <a:spcPct val="100000"/>
              </a:lnSpc>
            </a:pPr>
            <a:r>
              <a:rPr lang="ru-RU" sz="2700" kern="1200" spc="-25" dirty="0">
                <a:solidFill>
                  <a:srgbClr val="17375E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     Группа «Отстающие</a:t>
            </a:r>
            <a:r>
              <a:rPr lang="ru-RU" sz="2700" kern="1200" spc="-25" dirty="0" smtClean="0">
                <a:solidFill>
                  <a:srgbClr val="17375E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» русскоязычного рейтинга</a:t>
            </a:r>
            <a:endParaRPr sz="2700" kern="1200" spc="-25" dirty="0">
              <a:solidFill>
                <a:srgbClr val="17375E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88786" y="1340768"/>
            <a:ext cx="7128792" cy="18124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6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Рейтинг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русскоязычных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сайтов российских университетов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третьей группы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5600" marR="5080" indent="-342900" algn="just">
              <a:lnSpc>
                <a:spcPts val="2810"/>
              </a:lnSpc>
              <a:buClr>
                <a:srgbClr val="1F497D"/>
              </a:buClr>
              <a:buFont typeface="Wingdings" panose="05000000000000000000" pitchFamily="2" charset="2"/>
              <a:buChar char="§"/>
              <a:tabLst>
                <a:tab pos="355600" algn="l"/>
              </a:tabLst>
            </a:pP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5080" indent="-342900" algn="just">
              <a:lnSpc>
                <a:spcPts val="2810"/>
              </a:lnSpc>
              <a:buClr>
                <a:srgbClr val="1F497D"/>
              </a:buClr>
              <a:buFont typeface="Wingdings"/>
              <a:buChar char=""/>
              <a:tabLst>
                <a:tab pos="355600" algn="l"/>
              </a:tabLst>
            </a:pPr>
            <a:endParaRPr sz="2600" dirty="0">
              <a:latin typeface="Fira Sans" panose="020B0503050000020004" pitchFamily="34" charset="0"/>
              <a:cs typeface="Arial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="" xmlns:a16="http://schemas.microsoft.com/office/drawing/2014/main" id="{2F754BB7-4EA7-BBED-56CB-48088A01A5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579529"/>
              </p:ext>
            </p:extLst>
          </p:nvPr>
        </p:nvGraphicFramePr>
        <p:xfrm>
          <a:off x="827584" y="1916832"/>
          <a:ext cx="7848872" cy="4878107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5340470">
                  <a:extLst>
                    <a:ext uri="{9D8B030D-6E8A-4147-A177-3AD203B41FA5}">
                      <a16:colId xmlns="" xmlns:a16="http://schemas.microsoft.com/office/drawing/2014/main" val="3147125908"/>
                    </a:ext>
                  </a:extLst>
                </a:gridCol>
                <a:gridCol w="1294660">
                  <a:extLst>
                    <a:ext uri="{9D8B030D-6E8A-4147-A177-3AD203B41FA5}">
                      <a16:colId xmlns="" xmlns:a16="http://schemas.microsoft.com/office/drawing/2014/main" val="1722689845"/>
                    </a:ext>
                  </a:extLst>
                </a:gridCol>
                <a:gridCol w="1213742">
                  <a:extLst>
                    <a:ext uri="{9D8B030D-6E8A-4147-A177-3AD203B41FA5}">
                      <a16:colId xmlns="" xmlns:a16="http://schemas.microsoft.com/office/drawing/2014/main" val="2461265948"/>
                    </a:ext>
                  </a:extLst>
                </a:gridCol>
              </a:tblGrid>
              <a:tr h="3867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Название университета</a:t>
                      </a:r>
                    </a:p>
                  </a:txBody>
                  <a:tcPr marL="47016" marR="470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Общее кол-во баллов</a:t>
                      </a:r>
                    </a:p>
                  </a:txBody>
                  <a:tcPr marL="47016" marR="470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Позиция в рейтинге</a:t>
                      </a:r>
                    </a:p>
                  </a:txBody>
                  <a:tcPr marL="47016" marR="47016" marT="0" marB="0"/>
                </a:tc>
                <a:extLst>
                  <a:ext uri="{0D108BD9-81ED-4DB2-BD59-A6C34878D82A}">
                    <a16:rowId xmlns="" xmlns:a16="http://schemas.microsoft.com/office/drawing/2014/main" val="3648109013"/>
                  </a:ext>
                </a:extLst>
              </a:tr>
              <a:tr h="3765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Северный (Арктический)</a:t>
                      </a:r>
                      <a:r>
                        <a:rPr lang="ru-RU" sz="1100" b="1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федеральный университет имени М.В. Ломоносова (САФУ)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016" marR="47016" marT="0" marB="0"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016" marR="47016" marT="0" marB="0" anchor="b"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016" marR="47016" marT="0" marB="0" anchor="b"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38423367"/>
                  </a:ext>
                </a:extLst>
              </a:tr>
              <a:tr h="35035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Казанский национальный исследовательский технологический университет (КНИТУ)</a:t>
                      </a:r>
                    </a:p>
                  </a:txBody>
                  <a:tcPr marL="47016" marR="470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016" marR="470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016" marR="47016" marT="0" marB="0" anchor="b"/>
                </a:tc>
                <a:extLst>
                  <a:ext uri="{0D108BD9-81ED-4DB2-BD59-A6C34878D82A}">
                    <a16:rowId xmlns="" xmlns:a16="http://schemas.microsoft.com/office/drawing/2014/main" val="1940470091"/>
                  </a:ext>
                </a:extLst>
              </a:tr>
              <a:tr h="3765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Пермский государственный национальный исследовательский университет (ПГНИУ)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016" marR="47016" marT="0" marB="0"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016" marR="47016" marT="0" marB="0" anchor="b"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016" marR="47016" marT="0" marB="0" anchor="b"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74801844"/>
                  </a:ext>
                </a:extLst>
              </a:tr>
              <a:tr h="3765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Санкт-Петербургский национальный исследовательский Академический университет имени Ж.И. Алфёрова Российской академии наук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016" marR="470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016" marR="470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016" marR="47016" marT="0" marB="0" anchor="b"/>
                </a:tc>
                <a:extLst>
                  <a:ext uri="{0D108BD9-81ED-4DB2-BD59-A6C34878D82A}">
                    <a16:rowId xmlns="" xmlns:a16="http://schemas.microsoft.com/office/drawing/2014/main" val="4068089616"/>
                  </a:ext>
                </a:extLst>
              </a:tr>
              <a:tr h="3034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Воронежский государственный университет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016" marR="47016" marT="0" marB="0"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016" marR="47016" marT="0" marB="0" anchor="b"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016" marR="47016" marT="0" marB="0" anchor="b"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22847037"/>
                  </a:ext>
                </a:extLst>
              </a:tr>
              <a:tr h="2121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Московская государственная консерватория имени П.И. Чайковского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016" marR="470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016" marR="470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016" marR="47016" marT="0" marB="0" anchor="b"/>
                </a:tc>
                <a:extLst>
                  <a:ext uri="{0D108BD9-81ED-4DB2-BD59-A6C34878D82A}">
                    <a16:rowId xmlns="" xmlns:a16="http://schemas.microsoft.com/office/drawing/2014/main" val="3061492775"/>
                  </a:ext>
                </a:extLst>
              </a:tr>
              <a:tr h="246156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Российский государственный гуманитарный университет (РГГУ)</a:t>
                      </a:r>
                    </a:p>
                  </a:txBody>
                  <a:tcPr marL="47016" marR="47016" marT="0" marB="0"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016" marR="47016" marT="0" marB="0" anchor="b"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016" marR="47016" marT="0" marB="0" anchor="b"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30382941"/>
                  </a:ext>
                </a:extLst>
              </a:tr>
              <a:tr h="3765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Национальный исследовательский Мордовский государственный университет имени Н.П. Огарева (НИ МГУ)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016" marR="470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016" marR="470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016" marR="47016" marT="0" marB="0" anchor="b"/>
                </a:tc>
                <a:extLst>
                  <a:ext uri="{0D108BD9-81ED-4DB2-BD59-A6C34878D82A}">
                    <a16:rowId xmlns="" xmlns:a16="http://schemas.microsoft.com/office/drawing/2014/main" val="148769871"/>
                  </a:ext>
                </a:extLst>
              </a:tr>
              <a:tr h="3765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Российская академия народного хозяйства и государственной службы при Президенте Российской Федерации (</a:t>
                      </a:r>
                      <a:r>
                        <a:rPr lang="ru-RU" sz="1100" b="1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РАНХиГС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016" marR="47016" marT="0" marB="0"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016" marR="47016" marT="0" marB="0" anchor="b"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016" marR="47016" marT="0" marB="0" anchor="b"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06276158"/>
                  </a:ext>
                </a:extLst>
              </a:tr>
              <a:tr h="3034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Российская академия музыки</a:t>
                      </a:r>
                      <a:r>
                        <a:rPr lang="ru-RU" sz="1100" b="1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(РАМ) имени Гнесиных 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016" marR="470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016" marR="470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016" marR="47016" marT="0" marB="0" anchor="b"/>
                </a:tc>
                <a:extLst>
                  <a:ext uri="{0D108BD9-81ED-4DB2-BD59-A6C34878D82A}">
                    <a16:rowId xmlns="" xmlns:a16="http://schemas.microsoft.com/office/drawing/2014/main" val="1162855949"/>
                  </a:ext>
                </a:extLst>
              </a:tr>
              <a:tr h="3503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Саратовский</a:t>
                      </a:r>
                      <a:r>
                        <a:rPr lang="ru-RU" sz="1100" b="1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государственный аграрный университет имени Н.И. Вавилова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016" marR="47016" marT="0" marB="0"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016" marR="47016" marT="0" marB="0" anchor="b"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016" marR="47016" marT="0" marB="0" anchor="b"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16169782"/>
                  </a:ext>
                </a:extLst>
              </a:tr>
              <a:tr h="2630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Московский физико-технический институт (МФТИ)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016" marR="470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016" marR="470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016" marR="47016" marT="0" marB="0" anchor="b"/>
                </a:tc>
                <a:extLst>
                  <a:ext uri="{0D108BD9-81ED-4DB2-BD59-A6C34878D82A}">
                    <a16:rowId xmlns="" xmlns:a16="http://schemas.microsoft.com/office/drawing/2014/main" val="97432828"/>
                  </a:ext>
                </a:extLst>
              </a:tr>
              <a:tr h="263021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Академия русского</a:t>
                      </a:r>
                      <a:r>
                        <a:rPr lang="ru-RU" sz="1100" b="1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балета имени А.Я. Вагановой</a:t>
                      </a:r>
                      <a:endParaRPr lang="ru-RU" sz="1100" b="1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016" marR="47016" marT="0" marB="0">
                    <a:solidFill>
                      <a:srgbClr val="BFD9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016" marR="47016" marT="0" marB="0" anchor="b">
                    <a:solidFill>
                      <a:srgbClr val="BFD9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016" marR="47016" marT="0" marB="0" anchor="b">
                    <a:solidFill>
                      <a:srgbClr val="BFD9EC"/>
                    </a:solidFill>
                  </a:tcPr>
                </a:tc>
              </a:tr>
              <a:tr h="2630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Художественный</a:t>
                      </a:r>
                      <a:r>
                        <a:rPr lang="ru-RU" sz="1100" b="1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институт имени В.И. Сурикова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016" marR="470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016" marR="470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016" marR="47016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47529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2440" y="544088"/>
            <a:ext cx="8071560" cy="796680"/>
          </a:xfrm>
        </p:spPr>
        <p:txBody>
          <a:bodyPr/>
          <a:lstStyle/>
          <a:p>
            <a:pPr algn="r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Степень заполнения отдельных блоков на англо- и русскоязычных сайтах вузов</a:t>
            </a:r>
            <a:b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5796136" y="1340768"/>
            <a:ext cx="3240360" cy="5400600"/>
          </a:xfrm>
        </p:spPr>
        <p:txBody>
          <a:bodyPr/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усскоязычные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сайты опередили англоязычные по среднему показателю по степени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заполненности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всех разделов на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12,45%;</a:t>
            </a:r>
          </a:p>
          <a:p>
            <a:pPr algn="just"/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Наибольший разрыв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в разделе «Новости», где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русскоязычный портал опережает англоязычный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62,5%;</a:t>
            </a:r>
          </a:p>
          <a:p>
            <a:pPr algn="just"/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Наименьший разрыв – в блоке «Выпускники»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разницей в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0,2% в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пользу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русскоязычных сайтов.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10664" y="104427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5696" y="1551856"/>
            <a:ext cx="5554416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График </a:t>
            </a:r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Степень заполнения отдельных элементов разделов сайта университетами — «</a:t>
            </a:r>
            <a:r>
              <a:rPr lang="ru-RU" alt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отстающими</a:t>
            </a: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англоязычного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русскоязычного рейтинга (</a:t>
            </a:r>
            <a:r>
              <a:rPr lang="ru-RU" alt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третья</a:t>
            </a: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группа) (в процентах)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2928825942"/>
              </p:ext>
            </p:extLst>
          </p:nvPr>
        </p:nvGraphicFramePr>
        <p:xfrm>
          <a:off x="26059" y="3029185"/>
          <a:ext cx="6040739" cy="376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0133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8071560" cy="796680"/>
          </a:xfrm>
        </p:spPr>
        <p:txBody>
          <a:bodyPr/>
          <a:lstStyle/>
          <a:p>
            <a:pPr algn="r"/>
            <a:r>
              <a:rPr lang="ru-RU" sz="27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Выводы</a:t>
            </a:r>
            <a:endParaRPr lang="ru-RU" sz="27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1866600"/>
            <a:ext cx="8712968" cy="4874768"/>
          </a:xfrm>
        </p:spPr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Русскоязычные сайты российских вузов всех трех групп более конкурентоспособны. Общий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индекс электронной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интернационализации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составил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33,57% для англоязычных сайтов против 46,38% для интернет-порталов на русском языке.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Наибольший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разрыв между англо- и русскоязычными сайтами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в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группе «отстающих», в меньшей степени в группе «лидеров» и группе «догоняющих» (12,45%, 10,5% и 6,5% соответственно).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Одной из ключевых выявленных проблем стала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низкая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заполненность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разделов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Подразделения и факультеты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и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«Образовательные программы»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4,34% и 19,42% у порталов на английском языке, 28,98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и 38,26%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порталов на русском.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Другой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уязвимостью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стали разделы «Карьера» и «Выпускники» – 16,66% и 19,32% у англоязычных сайтов, 27,53% и 29,46% у русскоязычных соответственно.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среднем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самые высокие показатели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среди всех разделов свойственны блокам «Новости» и «Социальная жизнь»: 62,21% и 68,11% у англоязычных сайтов и 100% и 86,95% у русскоязычных соответственно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1113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63688" y="620688"/>
            <a:ext cx="7019612" cy="4154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r">
              <a:lnSpc>
                <a:spcPct val="100000"/>
              </a:lnSpc>
            </a:pPr>
            <a:r>
              <a:rPr lang="ru-RU" sz="2700" b="1" spc="-25" dirty="0" smtClean="0">
                <a:solidFill>
                  <a:srgbClr val="1737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докладе </a:t>
            </a:r>
            <a:endParaRPr sz="2700" b="1" dirty="0">
              <a:solidFill>
                <a:srgbClr val="17375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1520" y="1932031"/>
            <a:ext cx="8531780" cy="39344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 algn="just">
              <a:buClr>
                <a:srgbClr val="17375E"/>
              </a:buClr>
              <a:buFont typeface="Wingdings" panose="05000000000000000000" pitchFamily="2" charset="2"/>
              <a:buChar char="§"/>
              <a:tabLst>
                <a:tab pos="355600" algn="l"/>
              </a:tabLst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первой части доклада на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основе новой авторской методологии был составлен рейтинг порталов университетов на английском и русском языках с учетом визуального наполнения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2700" marR="5080" algn="just">
              <a:buClr>
                <a:srgbClr val="17375E"/>
              </a:buClr>
              <a:tabLst>
                <a:tab pos="355600" algn="l"/>
              </a:tabLst>
            </a:pP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5080" indent="-342900" algn="just">
              <a:buClr>
                <a:srgbClr val="17375E"/>
              </a:buClr>
              <a:buFont typeface="Wingdings" panose="05000000000000000000" pitchFamily="2" charset="2"/>
              <a:buChar char="§"/>
              <a:tabLst>
                <a:tab pos="355600" algn="l"/>
              </a:tabLst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второй части был проведен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широкого спектра инструментов продвижения российских университетов в цифровом пространстве стран Центральной Азии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2700" marR="5080" algn="just">
              <a:buClr>
                <a:srgbClr val="17375E"/>
              </a:buClr>
              <a:tabLst>
                <a:tab pos="355600" algn="l"/>
              </a:tabLst>
            </a:pP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5080" indent="-342900" algn="just">
              <a:buClr>
                <a:srgbClr val="17375E"/>
              </a:buClr>
              <a:buFont typeface="Wingdings" panose="05000000000000000000" pitchFamily="2" charset="2"/>
              <a:buChar char="§"/>
              <a:tabLst>
                <a:tab pos="355600" algn="l"/>
              </a:tabLst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третьей части представлены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опроса среди студентов российских университетов из стран Центральной Азии.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Выявлены факторы,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которые иностранные абитуриенты обращают особое внимание при поступлении в российские вузы, а также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сдерживающие факторы в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поиске необходимой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информации.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5080" indent="-342900" algn="just">
              <a:lnSpc>
                <a:spcPts val="2590"/>
              </a:lnSpc>
              <a:buClr>
                <a:srgbClr val="17375E"/>
              </a:buClr>
              <a:buFont typeface="Wingdings" panose="05000000000000000000" pitchFamily="2" charset="2"/>
              <a:buChar char="§"/>
              <a:tabLst>
                <a:tab pos="355600" algn="l"/>
              </a:tabLst>
            </a:pP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81743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TextShape 1"/>
          <p:cNvSpPr txBox="1"/>
          <p:nvPr/>
        </p:nvSpPr>
        <p:spPr>
          <a:xfrm>
            <a:off x="6460" y="-99392"/>
            <a:ext cx="8928992" cy="1324080"/>
          </a:xfrm>
          <a:prstGeom prst="rect">
            <a:avLst/>
          </a:prstGeom>
          <a:noFill/>
          <a:ln>
            <a:noFill/>
          </a:ln>
        </p:spPr>
        <p:txBody>
          <a:bodyPr lIns="0" tIns="178920" rIns="0" bIns="0" anchor="b"/>
          <a:lstStyle/>
          <a:p>
            <a:pPr algn="r">
              <a:lnSpc>
                <a:spcPct val="100000"/>
              </a:lnSpc>
            </a:pPr>
            <a:r>
              <a:rPr lang="ru-RU" sz="2700" b="1" spc="-25" dirty="0">
                <a:solidFill>
                  <a:srgbClr val="1737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по </a:t>
            </a:r>
            <a:r>
              <a:rPr lang="ru-RU" sz="2700" b="1" spc="-25" dirty="0" smtClean="0">
                <a:solidFill>
                  <a:srgbClr val="1737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развитию сайтов российских университетов</a:t>
            </a:r>
            <a:endParaRPr lang="ru-RU" sz="2700" b="1" spc="-25" dirty="0">
              <a:solidFill>
                <a:srgbClr val="17375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1" name="TextShape 2"/>
          <p:cNvSpPr txBox="1"/>
          <p:nvPr/>
        </p:nvSpPr>
        <p:spPr>
          <a:xfrm>
            <a:off x="179512" y="1700808"/>
            <a:ext cx="8582888" cy="4574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Университетам первой группы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рекомендуется сокращать разницу между англо- и русскоязычными порталами, дополняя недостающие элементы своих англоязычных сайтов. «Лидерам»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важно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сконцентрироваться на заполнении разделов «Наука и исследования», «Руководство и сотрудники», «Карьера», «Выпускники» и «Подразделения и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факультеты».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Университетам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второй группы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рекомендуется продолжать равномерно заполнять недостающие разделы своих сайтов на русском и на английском языках.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Группе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«догоняющих» стоит обратить внимание на те же разделы, что и «лидерам», и также повысить результаты заполнения блоков «Главная страница», «История» и «Зарубежные партнеры» на русскоязычных сайтах. </a:t>
            </a: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Университетам третьей группы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рекомендуется в первую очередь создать англоязычную версию своих порталов при ее отсутствии, в ином случае – сокращать разрыв за счет заполнения недостающих элементов визуализированными материалами. К их числу относятся все блоки, помимо «Новостей» и «Социальной жизни». </a:t>
            </a:r>
          </a:p>
          <a:p>
            <a:pPr marL="342900" lvl="0" indent="-342900" algn="just">
              <a:spcAft>
                <a:spcPts val="800"/>
              </a:spcAft>
              <a:buSzPts val="1200"/>
              <a:buFont typeface="Wingdings" panose="05000000000000000000" pitchFamily="2" charset="2"/>
              <a:buChar char="§"/>
            </a:pP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800"/>
              </a:spcAft>
              <a:buSzPts val="1200"/>
              <a:buFont typeface="Wingdings" panose="05000000000000000000" pitchFamily="2" charset="2"/>
              <a:buChar char="§"/>
            </a:pP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800"/>
              </a:spcAft>
              <a:buSzPts val="1200"/>
              <a:buFont typeface="Wingdings" panose="05000000000000000000" pitchFamily="2" charset="2"/>
              <a:buChar char="§"/>
            </a:pP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455894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TextShape 1"/>
          <p:cNvSpPr txBox="1"/>
          <p:nvPr/>
        </p:nvSpPr>
        <p:spPr>
          <a:xfrm>
            <a:off x="6460" y="-99392"/>
            <a:ext cx="8928992" cy="1324080"/>
          </a:xfrm>
          <a:prstGeom prst="rect">
            <a:avLst/>
          </a:prstGeom>
          <a:noFill/>
          <a:ln>
            <a:noFill/>
          </a:ln>
        </p:spPr>
        <p:txBody>
          <a:bodyPr lIns="0" tIns="178920" rIns="0" bIns="0" anchor="b"/>
          <a:lstStyle/>
          <a:p>
            <a:pPr algn="r">
              <a:lnSpc>
                <a:spcPct val="100000"/>
              </a:lnSpc>
            </a:pPr>
            <a:r>
              <a:rPr lang="ru-RU" sz="2700" b="1" spc="-25" dirty="0">
                <a:solidFill>
                  <a:srgbClr val="1737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по </a:t>
            </a:r>
            <a:r>
              <a:rPr lang="ru-RU" sz="2700" b="1" spc="-25" dirty="0" smtClean="0">
                <a:solidFill>
                  <a:srgbClr val="1737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развитию сайтов российских университетов</a:t>
            </a:r>
            <a:endParaRPr lang="ru-RU" sz="2700" b="1" spc="-25" dirty="0">
              <a:solidFill>
                <a:srgbClr val="17375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1" name="TextShape 2"/>
          <p:cNvSpPr txBox="1"/>
          <p:nvPr/>
        </p:nvSpPr>
        <p:spPr>
          <a:xfrm>
            <a:off x="107504" y="1628800"/>
            <a:ext cx="8568952" cy="496855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ru-RU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Всем университетам рекомендуется уделить особое внимание заполнению разделов, связанных с </a:t>
            </a:r>
            <a:r>
              <a:rPr lang="ru-RU" sz="1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образовательными программами и факультетами</a:t>
            </a:r>
            <a:r>
              <a:rPr lang="ru-RU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7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sz="17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ru-RU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заполнении недостающих элементов разделов «Главная страница», «Руководство и сотрудники», «Карьера» и «Выпускники» всем университетам рекомендуется обращаться к </a:t>
            </a:r>
            <a:r>
              <a:rPr lang="ru-RU" sz="1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цитатам и интервью </a:t>
            </a:r>
            <a:r>
              <a:rPr lang="ru-RU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формате видео или качественно отформатированного текста</a:t>
            </a:r>
            <a:r>
              <a:rPr lang="ru-RU" sz="17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/>
            <a:endParaRPr lang="ru-RU" sz="17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ru-RU" sz="17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блоке «Поступление» при предоставлении инструкции по подаче документов и объяснении всех тонкостей приемной кампании для наибольшей наглядности следует использовать </a:t>
            </a:r>
            <a:r>
              <a:rPr lang="ru-RU" sz="1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видео, презентационные материалы или </a:t>
            </a:r>
            <a:r>
              <a:rPr lang="ru-RU" sz="17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инфографику</a:t>
            </a:r>
            <a:r>
              <a:rPr lang="ru-RU" sz="17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endParaRPr lang="ru-RU" sz="17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ru-RU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Статистические данные и показатели вузов, представленные в разделах «Об университете» и «Основные показатели», рекомендуется размещать в виде </a:t>
            </a:r>
            <a:r>
              <a:rPr lang="ru-RU" sz="1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таблиц, графиков или </a:t>
            </a:r>
            <a:r>
              <a:rPr lang="ru-RU" sz="17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инфографики</a:t>
            </a:r>
            <a:r>
              <a:rPr lang="ru-RU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7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endParaRPr lang="ru-RU" sz="17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ru-RU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Блокам «История университета», «Наука и исследования» и «Зарубежные партнеры» на ряде порталов недостает </a:t>
            </a:r>
            <a:r>
              <a:rPr lang="ru-RU" sz="1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интерактивных элементов</a:t>
            </a:r>
            <a:r>
              <a:rPr lang="ru-RU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обеспечивающих удобную навигацию по ключевым датам, научным проектам и партнерам в рамках международного сотрудничества. </a:t>
            </a:r>
          </a:p>
          <a:p>
            <a:pPr marL="342900" lvl="0" indent="-342900" algn="just">
              <a:spcAft>
                <a:spcPts val="800"/>
              </a:spcAft>
              <a:buSzPts val="1200"/>
              <a:buFont typeface="Wingdings" panose="05000000000000000000" pitchFamily="2" charset="2"/>
              <a:buChar char="§"/>
            </a:pP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800"/>
              </a:spcAft>
              <a:buSzPts val="1200"/>
              <a:buFont typeface="Wingdings" panose="05000000000000000000" pitchFamily="2" charset="2"/>
              <a:buChar char="§"/>
            </a:pP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800"/>
              </a:spcAft>
              <a:buSzPts val="1200"/>
              <a:buFont typeface="Wingdings" panose="05000000000000000000" pitchFamily="2" charset="2"/>
              <a:buChar char="§"/>
            </a:pP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185146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CustomShape 1"/>
          <p:cNvSpPr/>
          <p:nvPr/>
        </p:nvSpPr>
        <p:spPr>
          <a:xfrm>
            <a:off x="1691680" y="1772816"/>
            <a:ext cx="5753330" cy="10952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12600" algn="ctr">
              <a:lnSpc>
                <a:spcPts val="1939"/>
              </a:lnSpc>
            </a:pPr>
            <a:r>
              <a:rPr lang="ru-RU" dirty="0">
                <a:solidFill>
                  <a:srgbClr val="001E5E"/>
                </a:solidFill>
                <a:latin typeface="Arial" panose="020B0604020202020204" pitchFamily="34" charset="0"/>
              </a:rPr>
              <a:t>Российский совет по международным делам </a:t>
            </a:r>
            <a:endParaRPr lang="en-US" dirty="0">
              <a:solidFill>
                <a:srgbClr val="001E5E"/>
              </a:solidFill>
              <a:latin typeface="Arial" panose="020B0604020202020204" pitchFamily="34" charset="0"/>
              <a:hlinkClick r:id="rId2">
                <a:extLst>
                  <a:ext uri="{A12FA001-AC4F-418D-AE19-62706E023703}">
                    <ahyp:hlinkClr xmlns="" xmlns:ahyp="http://schemas.microsoft.com/office/drawing/2018/hyperlinkcolor" val="tx"/>
                  </a:ext>
                </a:extLst>
              </a:hlinkClick>
            </a:endParaRPr>
          </a:p>
          <a:p>
            <a:pPr marL="12600" algn="ctr">
              <a:lnSpc>
                <a:spcPts val="1834"/>
              </a:lnSpc>
            </a:pPr>
            <a:endParaRPr lang="ru-RU" dirty="0">
              <a:solidFill>
                <a:srgbClr val="001E5E"/>
              </a:solidFill>
              <a:latin typeface="Arial" panose="020B0604020202020204" pitchFamily="34" charset="0"/>
            </a:endParaRPr>
          </a:p>
          <a:p>
            <a:pPr marL="12600" algn="ctr">
              <a:lnSpc>
                <a:spcPts val="1834"/>
              </a:lnSpc>
            </a:pPr>
            <a:r>
              <a:rPr lang="ru-RU" dirty="0">
                <a:solidFill>
                  <a:srgbClr val="001E5E"/>
                </a:solidFill>
                <a:latin typeface="Arial" panose="020B0604020202020204" pitchFamily="34" charset="0"/>
              </a:rPr>
              <a:t>119049, Москва, 4-й Добрынинский переулок, дом 8</a:t>
            </a:r>
          </a:p>
          <a:p>
            <a:pPr marL="12600" algn="ctr">
              <a:lnSpc>
                <a:spcPts val="1939"/>
              </a:lnSpc>
            </a:pPr>
            <a:r>
              <a:rPr lang="ru-RU" dirty="0">
                <a:solidFill>
                  <a:srgbClr val="001E5E"/>
                </a:solidFill>
                <a:latin typeface="Arial" panose="020B0604020202020204" pitchFamily="34" charset="0"/>
              </a:rPr>
              <a:t>Тел.: +7 (495) 225 6283</a:t>
            </a:r>
          </a:p>
          <a:p>
            <a:pPr marL="12600" algn="ctr">
              <a:lnSpc>
                <a:spcPts val="1939"/>
              </a:lnSpc>
            </a:pPr>
            <a:r>
              <a:rPr lang="ru-RU" dirty="0">
                <a:solidFill>
                  <a:srgbClr val="001E5E"/>
                </a:solidFill>
                <a:latin typeface="Arial" panose="020B0604020202020204" pitchFamily="34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www.russiancouncil.ru</a:t>
            </a:r>
            <a:r>
              <a:rPr lang="ru-RU" dirty="0">
                <a:solidFill>
                  <a:srgbClr val="001E5E"/>
                </a:solidFill>
                <a:latin typeface="Arial" panose="020B0604020202020204" pitchFamily="34" charset="0"/>
              </a:rPr>
              <a:t> </a:t>
            </a:r>
          </a:p>
          <a:p>
            <a:pPr marL="12600" algn="ctr">
              <a:lnSpc>
                <a:spcPts val="1939"/>
              </a:lnSpc>
            </a:pPr>
            <a:endParaRPr lang="ru-RU" dirty="0">
              <a:solidFill>
                <a:srgbClr val="001E5E"/>
              </a:solidFill>
              <a:latin typeface="Arial" panose="020B0604020202020204" pitchFamily="34" charset="0"/>
            </a:endParaRPr>
          </a:p>
        </p:txBody>
      </p:sp>
      <p:sp>
        <p:nvSpPr>
          <p:cNvPr id="2" name="CustomShape 1">
            <a:extLst>
              <a:ext uri="{FF2B5EF4-FFF2-40B4-BE49-F238E27FC236}">
                <a16:creationId xmlns="" xmlns:a16="http://schemas.microsoft.com/office/drawing/2014/main" id="{33F7CE1A-F6BC-B29F-17DA-254EA7E6C14E}"/>
              </a:ext>
            </a:extLst>
          </p:cNvPr>
          <p:cNvSpPr/>
          <p:nvPr/>
        </p:nvSpPr>
        <p:spPr>
          <a:xfrm>
            <a:off x="389522" y="3212976"/>
            <a:ext cx="4608512" cy="10952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R="82920" algn="l"/>
            <a:r>
              <a:rPr lang="ru-RU" sz="1800" b="1" i="0" u="none" strike="noStrike" baseline="0" dirty="0">
                <a:solidFill>
                  <a:srgbClr val="001E5E"/>
                </a:solidFill>
                <a:latin typeface="Arial" panose="020B0604020202020204" pitchFamily="34" charset="0"/>
              </a:rPr>
              <a:t>Карпинская Елена</a:t>
            </a:r>
            <a:r>
              <a:rPr lang="ru-RU" sz="1800" b="0" i="0" u="none" strike="noStrike" baseline="0" dirty="0">
                <a:solidFill>
                  <a:srgbClr val="001E5E"/>
                </a:solidFill>
                <a:latin typeface="Arial" panose="020B0604020202020204" pitchFamily="34" charset="0"/>
              </a:rPr>
              <a:t>, </a:t>
            </a:r>
          </a:p>
          <a:p>
            <a:pPr marR="82920" algn="l"/>
            <a:r>
              <a:rPr lang="ru-RU" sz="1800" b="0" i="0" u="none" strike="noStrike" baseline="0" dirty="0">
                <a:solidFill>
                  <a:srgbClr val="001E5E"/>
                </a:solidFill>
                <a:latin typeface="Arial" panose="020B0604020202020204" pitchFamily="34" charset="0"/>
              </a:rPr>
              <a:t>руководитель программного отдела РСМД</a:t>
            </a:r>
          </a:p>
          <a:p>
            <a:pPr marR="86600" algn="l"/>
            <a:r>
              <a:rPr lang="en-US" dirty="0">
                <a:solidFill>
                  <a:srgbClr val="001E5E"/>
                </a:solidFill>
                <a:latin typeface="Arial" panose="020B0604020202020204" pitchFamily="34" charset="0"/>
              </a:rPr>
              <a:t>ekarpinskaya@russiancouncil.ru</a:t>
            </a:r>
            <a:endParaRPr lang="ru-RU" dirty="0">
              <a:solidFill>
                <a:srgbClr val="001E5E"/>
              </a:solidFill>
              <a:latin typeface="Arial" panose="020B0604020202020204" pitchFamily="34" charset="0"/>
            </a:endParaRPr>
          </a:p>
        </p:txBody>
      </p:sp>
      <p:sp>
        <p:nvSpPr>
          <p:cNvPr id="3" name="CustomShape 1">
            <a:extLst>
              <a:ext uri="{FF2B5EF4-FFF2-40B4-BE49-F238E27FC236}">
                <a16:creationId xmlns="" xmlns:a16="http://schemas.microsoft.com/office/drawing/2014/main" id="{0D5085BE-D548-D3DD-03C8-B996F645A17D}"/>
              </a:ext>
            </a:extLst>
          </p:cNvPr>
          <p:cNvSpPr/>
          <p:nvPr/>
        </p:nvSpPr>
        <p:spPr>
          <a:xfrm>
            <a:off x="5258160" y="3241469"/>
            <a:ext cx="3885840" cy="10952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R="86600"/>
            <a:r>
              <a:rPr lang="ru-RU" sz="1800" b="1" i="0" u="none" strike="noStrike" baseline="0" dirty="0" smtClean="0">
                <a:solidFill>
                  <a:srgbClr val="001E5E"/>
                </a:solidFill>
                <a:latin typeface="Arial" panose="020B0604020202020204" pitchFamily="34" charset="0"/>
              </a:rPr>
              <a:t>Терзи Александра</a:t>
            </a:r>
            <a:r>
              <a:rPr lang="ru-RU" sz="1800" b="0" i="0" u="none" strike="noStrike" baseline="0" dirty="0" smtClean="0">
                <a:solidFill>
                  <a:srgbClr val="001E5E"/>
                </a:solidFill>
                <a:latin typeface="Arial" panose="020B0604020202020204" pitchFamily="34" charset="0"/>
              </a:rPr>
              <a:t>, </a:t>
            </a:r>
          </a:p>
          <a:p>
            <a:pPr marR="86600"/>
            <a:r>
              <a:rPr lang="ru-RU" dirty="0" smtClean="0">
                <a:solidFill>
                  <a:srgbClr val="001E5E"/>
                </a:solidFill>
                <a:latin typeface="Arial" panose="020B0604020202020204" pitchFamily="34" charset="0"/>
              </a:rPr>
              <a:t>программный </a:t>
            </a:r>
            <a:r>
              <a:rPr lang="ru-RU" dirty="0" smtClean="0">
                <a:solidFill>
                  <a:srgbClr val="001E5E"/>
                </a:solidFill>
                <a:latin typeface="Arial" panose="020B0604020202020204" pitchFamily="34" charset="0"/>
              </a:rPr>
              <a:t>координатор </a:t>
            </a:r>
            <a:r>
              <a:rPr lang="ru-RU" dirty="0">
                <a:solidFill>
                  <a:srgbClr val="001E5E"/>
                </a:solidFill>
                <a:latin typeface="Arial" panose="020B0604020202020204" pitchFamily="34" charset="0"/>
              </a:rPr>
              <a:t>РСМД</a:t>
            </a:r>
          </a:p>
          <a:p>
            <a:pPr marR="86600"/>
            <a:r>
              <a:rPr lang="en-US" dirty="0" smtClean="0">
                <a:solidFill>
                  <a:srgbClr val="001E5E"/>
                </a:solidFill>
                <a:latin typeface="Arial" panose="020B0604020202020204" pitchFamily="34" charset="0"/>
              </a:rPr>
              <a:t>aterzi@russiancouncil.ru</a:t>
            </a:r>
            <a:endParaRPr lang="ru-RU" dirty="0">
              <a:solidFill>
                <a:srgbClr val="001E5E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5643" y="764704"/>
            <a:ext cx="7764829" cy="432048"/>
          </a:xfrm>
        </p:spPr>
        <p:txBody>
          <a:bodyPr/>
          <a:lstStyle/>
          <a:p>
            <a:pPr algn="r"/>
            <a:r>
              <a:rPr lang="ru-RU" sz="27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Новая методология</a:t>
            </a:r>
            <a:endParaRPr lang="ru-RU" sz="27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1844824"/>
            <a:ext cx="8640960" cy="4874768"/>
          </a:xfrm>
        </p:spPr>
        <p:txBody>
          <a:bodyPr/>
          <a:lstStyle/>
          <a:p>
            <a:pPr marL="355600" marR="5080" indent="-342900" algn="just">
              <a:buClr>
                <a:srgbClr val="17375E"/>
              </a:buClr>
              <a:buFont typeface="Wingdings" panose="05000000000000000000" pitchFamily="2" charset="2"/>
              <a:buChar char="§"/>
              <a:tabLst>
                <a:tab pos="355600" algn="l"/>
              </a:tabLst>
            </a:pP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основе методологии лежит </a:t>
            </a: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сегментация контента </a:t>
            </a:r>
            <a:r>
              <a:rPr lang="ru-RU" sz="1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интернет-ресурсов</a:t>
            </a: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вузов, которая применялась при написании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докладов РСМД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2015–2023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гг. </a:t>
            </a:r>
          </a:p>
          <a:p>
            <a:pPr marL="12700" marR="5080" algn="just">
              <a:buClr>
                <a:srgbClr val="17375E"/>
              </a:buClr>
              <a:tabLst>
                <a:tab pos="355600" algn="l"/>
              </a:tabLst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5080" indent="-342900" algn="just">
              <a:buClr>
                <a:srgbClr val="17375E"/>
              </a:buClr>
              <a:buFont typeface="Wingdings" panose="05000000000000000000" pitchFamily="2" charset="2"/>
              <a:buChar char="§"/>
              <a:tabLst>
                <a:tab pos="355600" algn="l"/>
              </a:tabLst>
            </a:pP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Сформированы обновленные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параметры оценки визуального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контента порталов университетов.</a:t>
            </a:r>
            <a:r>
              <a:rPr lang="ru-RU" sz="1800" dirty="0"/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кцент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впервые сделан на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визуальное наполнение порталов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университетов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2700" marR="5080" algn="just">
              <a:buClr>
                <a:srgbClr val="17375E"/>
              </a:buClr>
              <a:tabLst>
                <a:tab pos="355600" algn="l"/>
              </a:tabLst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5080" indent="-342900" algn="just">
              <a:buClr>
                <a:srgbClr val="17375E"/>
              </a:buClr>
              <a:buFont typeface="Wingdings" panose="05000000000000000000" pitchFamily="2" charset="2"/>
              <a:buChar char="§"/>
              <a:tabLst>
                <a:tab pos="355600" algn="l"/>
              </a:tabLst>
            </a:pP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Выделено 14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смысловых блоков, каждый из которых сегментирован на элементы, представленные в виде вопросов. Общее количество параметров оценки составило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36.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аждый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69 анализируемых университетов мог получить до 36 баллов. </a:t>
            </a: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 algn="just">
              <a:buClr>
                <a:srgbClr val="17375E"/>
              </a:buClr>
              <a:tabLst>
                <a:tab pos="355600" algn="l"/>
              </a:tabLst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5080" indent="-342900" algn="just">
              <a:buClr>
                <a:srgbClr val="17375E"/>
              </a:buClr>
              <a:buFont typeface="Wingdings" panose="05000000000000000000" pitchFamily="2" charset="2"/>
              <a:buChar char="§"/>
              <a:tabLst>
                <a:tab pos="355600" algn="l"/>
              </a:tabLst>
            </a:pP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список оцениваемых сайтов университетов добавлены </a:t>
            </a: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русскоязычные версии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порталов.</a:t>
            </a:r>
          </a:p>
          <a:p>
            <a:pPr marL="12700" marR="5080" algn="just">
              <a:buClr>
                <a:srgbClr val="17375E"/>
              </a:buClr>
              <a:tabLst>
                <a:tab pos="355600" algn="l"/>
              </a:tabLst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5080" indent="-342900" algn="just">
              <a:buClr>
                <a:srgbClr val="17375E"/>
              </a:buClr>
              <a:buFont typeface="Wingdings" panose="05000000000000000000" pitchFamily="2" charset="2"/>
              <a:buChar char="§"/>
              <a:tabLst>
                <a:tab pos="355600" algn="l"/>
              </a:tabLst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дром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новой методологии стали сопоставление и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сравнительный анализ результатов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оценки англо- и русскоязычных сайтов</a:t>
            </a:r>
            <a:endParaRPr 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1805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3568" y="548680"/>
            <a:ext cx="8071866" cy="553310"/>
          </a:xfrm>
          <a:prstGeom prst="rect">
            <a:avLst/>
          </a:prstGeom>
        </p:spPr>
        <p:txBody>
          <a:bodyPr vert="horz" wrap="square" lIns="0" tIns="136479" rIns="0" bIns="0" rtlCol="0">
            <a:spAutoFit/>
          </a:bodyPr>
          <a:lstStyle/>
          <a:p>
            <a:pPr marL="216000" algn="r">
              <a:lnSpc>
                <a:spcPct val="100000"/>
              </a:lnSpc>
            </a:pPr>
            <a:r>
              <a:rPr lang="ru-RU" sz="2700" kern="1200" spc="-25" dirty="0">
                <a:solidFill>
                  <a:srgbClr val="17375E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   </a:t>
            </a:r>
            <a:r>
              <a:rPr lang="ru-RU" sz="2700" kern="1200" spc="-25" dirty="0" smtClean="0">
                <a:solidFill>
                  <a:srgbClr val="17375E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Группа </a:t>
            </a:r>
            <a:r>
              <a:rPr lang="ru-RU" sz="2700" kern="1200" spc="-25" dirty="0">
                <a:solidFill>
                  <a:srgbClr val="17375E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«Лидеры</a:t>
            </a:r>
            <a:r>
              <a:rPr lang="ru-RU" sz="2700" kern="1200" spc="-25" dirty="0" smtClean="0">
                <a:solidFill>
                  <a:srgbClr val="17375E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» англоязычного рейтинга</a:t>
            </a:r>
            <a:endParaRPr sz="2700" kern="1200" spc="-25" dirty="0">
              <a:solidFill>
                <a:srgbClr val="17375E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23528" y="1700808"/>
            <a:ext cx="8431906" cy="57451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 algn="just">
              <a:lnSpc>
                <a:spcPts val="2810"/>
              </a:lnSpc>
              <a:buClr>
                <a:srgbClr val="1F497D"/>
              </a:buClr>
              <a:buFont typeface="Wingdings" panose="05000000000000000000" pitchFamily="2" charset="2"/>
              <a:buChar char="§"/>
              <a:tabLst>
                <a:tab pos="355600" algn="l"/>
              </a:tabLst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первую группу вошли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университетов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2700" marR="5080" algn="just">
              <a:lnSpc>
                <a:spcPts val="2810"/>
              </a:lnSpc>
              <a:buClr>
                <a:srgbClr val="1F497D"/>
              </a:buClr>
              <a:tabLst>
                <a:tab pos="355600" algn="l"/>
              </a:tabLst>
            </a:pP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5080" indent="-342900" algn="just">
              <a:lnSpc>
                <a:spcPts val="2810"/>
              </a:lnSpc>
              <a:buClr>
                <a:srgbClr val="1F497D"/>
              </a:buClr>
              <a:buFont typeface="Wingdings" panose="05000000000000000000" pitchFamily="2" charset="2"/>
              <a:buChar char="§"/>
              <a:tabLst>
                <a:tab pos="355600" algn="l"/>
              </a:tabLst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 показатель по степени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заполненности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всех разделов составил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57,52%.</a:t>
            </a:r>
          </a:p>
          <a:p>
            <a:pPr marL="12700" marR="5080" algn="just">
              <a:lnSpc>
                <a:spcPts val="2810"/>
              </a:lnSpc>
              <a:buClr>
                <a:srgbClr val="1F497D"/>
              </a:buClr>
              <a:tabLst>
                <a:tab pos="355600" algn="l"/>
              </a:tabLst>
            </a:pP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5080" indent="-342900" algn="just">
              <a:lnSpc>
                <a:spcPts val="2810"/>
              </a:lnSpc>
              <a:buClr>
                <a:srgbClr val="1F497D"/>
              </a:buClr>
              <a:buFont typeface="Wingdings" panose="05000000000000000000" pitchFamily="2" charset="2"/>
              <a:buChar char="§"/>
              <a:tabLst>
                <a:tab pos="355600" algn="l"/>
              </a:tabLst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наибольшей степени заполнены блоки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«Основные показатели» (100%),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«Новости» (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92,8%), «Об университете»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92,8%), «Социальная жизнь» (92,8%).</a:t>
            </a:r>
          </a:p>
          <a:p>
            <a:pPr marL="12700" marR="5080" algn="just">
              <a:lnSpc>
                <a:spcPts val="2810"/>
              </a:lnSpc>
              <a:buClr>
                <a:srgbClr val="1F497D"/>
              </a:buClr>
              <a:tabLst>
                <a:tab pos="355600" algn="l"/>
              </a:tabLst>
            </a:pP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5080" indent="-342900" algn="just">
              <a:lnSpc>
                <a:spcPts val="2810"/>
              </a:lnSpc>
              <a:buClr>
                <a:srgbClr val="1F497D"/>
              </a:buClr>
              <a:buFont typeface="Wingdings" panose="05000000000000000000" pitchFamily="2" charset="2"/>
              <a:buChar char="§"/>
              <a:tabLst>
                <a:tab pos="355600" algn="l"/>
              </a:tabLst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«Лидеры» отличились обязательным наличием брошюр, раскрывающих абитуриентам из-за рубежа специфику университета, и качественными показателями заполнения сайтов визуализированной информацией о последних событиях и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внеучебной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жизни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университетов.</a:t>
            </a:r>
          </a:p>
          <a:p>
            <a:pPr marL="12700" marR="5080" algn="just">
              <a:lnSpc>
                <a:spcPts val="2810"/>
              </a:lnSpc>
              <a:buClr>
                <a:srgbClr val="1F497D"/>
              </a:buClr>
              <a:tabLst>
                <a:tab pos="355600" algn="l"/>
              </a:tabLst>
            </a:pP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5080" indent="-342900" algn="just">
              <a:lnSpc>
                <a:spcPts val="2810"/>
              </a:lnSpc>
              <a:buClr>
                <a:srgbClr val="1F497D"/>
              </a:buClr>
              <a:buFont typeface="Wingdings" panose="05000000000000000000" pitchFamily="2" charset="2"/>
              <a:buChar char="§"/>
              <a:tabLst>
                <a:tab pos="355600" algn="l"/>
              </a:tabLst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стается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нереализованным потенциал таких блоков как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«Подразделения и факультеты» (21,42%)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«Образовательные программы» (38,5%).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 algn="just">
              <a:lnSpc>
                <a:spcPts val="2810"/>
              </a:lnSpc>
              <a:buClr>
                <a:srgbClr val="1F497D"/>
              </a:buClr>
              <a:tabLst>
                <a:tab pos="355600" algn="l"/>
              </a:tabLst>
            </a:pP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5080" indent="-342900" algn="just">
              <a:lnSpc>
                <a:spcPts val="2810"/>
              </a:lnSpc>
              <a:buClr>
                <a:srgbClr val="1F497D"/>
              </a:buClr>
              <a:buFont typeface="Wingdings"/>
              <a:buChar char=""/>
              <a:tabLst>
                <a:tab pos="355600" algn="l"/>
              </a:tabLst>
            </a:pPr>
            <a:endParaRPr sz="2600" dirty="0">
              <a:latin typeface="Fira Sans" panose="020B0503050000020004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11532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5536" y="692696"/>
            <a:ext cx="8575922" cy="553310"/>
          </a:xfrm>
          <a:prstGeom prst="rect">
            <a:avLst/>
          </a:prstGeom>
        </p:spPr>
        <p:txBody>
          <a:bodyPr vert="horz" wrap="square" lIns="0" tIns="136479" rIns="0" bIns="0" rtlCol="0">
            <a:spAutoFit/>
          </a:bodyPr>
          <a:lstStyle/>
          <a:p>
            <a:pPr marL="216000" algn="r">
              <a:lnSpc>
                <a:spcPct val="100000"/>
              </a:lnSpc>
            </a:pPr>
            <a:r>
              <a:rPr lang="ru-RU" sz="2700" kern="1200" spc="-25" dirty="0">
                <a:solidFill>
                  <a:srgbClr val="17375E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     Группа «Лидеры</a:t>
            </a:r>
            <a:r>
              <a:rPr lang="ru-RU" sz="2700" kern="1200" spc="-25" dirty="0" smtClean="0">
                <a:solidFill>
                  <a:srgbClr val="17375E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» англоязычного рейтинга</a:t>
            </a:r>
            <a:endParaRPr sz="2700" kern="1200" spc="-25" dirty="0">
              <a:solidFill>
                <a:srgbClr val="17375E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75656" y="1340768"/>
            <a:ext cx="8071866" cy="15160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Таблица 1. Рейтинг англоязычных сайтов российских университетов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первой группы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2024 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г.</a:t>
            </a:r>
            <a:endParaRPr lang="ru-RU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5600" marR="5080" indent="-342900" algn="just">
              <a:lnSpc>
                <a:spcPts val="2810"/>
              </a:lnSpc>
              <a:buClr>
                <a:srgbClr val="1F497D"/>
              </a:buClr>
              <a:buFont typeface="Wingdings" panose="05000000000000000000" pitchFamily="2" charset="2"/>
              <a:buChar char="§"/>
              <a:tabLst>
                <a:tab pos="355600" algn="l"/>
              </a:tabLst>
            </a:pP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5080" indent="-342900" algn="just">
              <a:lnSpc>
                <a:spcPts val="2810"/>
              </a:lnSpc>
              <a:buClr>
                <a:srgbClr val="1F497D"/>
              </a:buClr>
              <a:buFont typeface="Wingdings"/>
              <a:buChar char=""/>
              <a:tabLst>
                <a:tab pos="355600" algn="l"/>
              </a:tabLst>
            </a:pPr>
            <a:endParaRPr sz="2600" dirty="0">
              <a:latin typeface="Fira Sans" panose="020B0503050000020004" pitchFamily="34" charset="0"/>
              <a:cs typeface="Arial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="" xmlns:a16="http://schemas.microsoft.com/office/drawing/2014/main" id="{91EB92FB-3B24-CC9C-DFFF-A8DDB05BB7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3713486"/>
              </p:ext>
            </p:extLst>
          </p:nvPr>
        </p:nvGraphicFramePr>
        <p:xfrm>
          <a:off x="35497" y="2060848"/>
          <a:ext cx="4536504" cy="4711025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3093027">
                  <a:extLst>
                    <a:ext uri="{9D8B030D-6E8A-4147-A177-3AD203B41FA5}">
                      <a16:colId xmlns="" xmlns:a16="http://schemas.microsoft.com/office/drawing/2014/main" val="3537443695"/>
                    </a:ext>
                  </a:extLst>
                </a:gridCol>
                <a:gridCol w="651388">
                  <a:extLst>
                    <a:ext uri="{9D8B030D-6E8A-4147-A177-3AD203B41FA5}">
                      <a16:colId xmlns="" xmlns:a16="http://schemas.microsoft.com/office/drawing/2014/main" val="1448657768"/>
                    </a:ext>
                  </a:extLst>
                </a:gridCol>
                <a:gridCol w="792089">
                  <a:extLst>
                    <a:ext uri="{9D8B030D-6E8A-4147-A177-3AD203B41FA5}">
                      <a16:colId xmlns="" xmlns:a16="http://schemas.microsoft.com/office/drawing/2014/main" val="601086695"/>
                    </a:ext>
                  </a:extLst>
                </a:gridCol>
              </a:tblGrid>
              <a:tr h="5753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университета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кол-во баллов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Позиция в рейтинге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225334256"/>
                  </a:ext>
                </a:extLst>
              </a:tr>
              <a:tr h="5621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Санкт-Петербургский национальный исследовательский университет информационных технологий, механики и оптики (ИТМО)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34685695"/>
                  </a:ext>
                </a:extLst>
              </a:tr>
              <a:tr h="3696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Национальный исследовательский университет «Высшая школа экономики» (НИУ ВШЭ)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25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4039149189"/>
                  </a:ext>
                </a:extLst>
              </a:tr>
              <a:tr h="369622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Уральски</a:t>
                      </a:r>
                      <a:r>
                        <a:rPr lang="ru-RU" sz="10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й федеральный университет имени первого Президента России Б.Н. Ельцина (</a:t>
                      </a:r>
                      <a:r>
                        <a:rPr lang="ru-RU" sz="1000" baseline="0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УрФУ</a:t>
                      </a:r>
                      <a:r>
                        <a:rPr lang="ru-RU" sz="10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000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E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CCE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CCE2F2"/>
                    </a:solidFill>
                  </a:tcPr>
                </a:tc>
              </a:tr>
              <a:tr h="3726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Сколковский</a:t>
                      </a: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институт науки и технологий (</a:t>
                      </a:r>
                      <a:r>
                        <a:rPr lang="ru-RU" sz="1000" b="1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Сколтех</a:t>
                      </a: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E2F2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CCE2F2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CCE2F2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60184341"/>
                  </a:ext>
                </a:extLst>
              </a:tr>
              <a:tr h="3726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Национальный исследовательский Томский государственный университет (ТГУ)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E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CCE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CCE2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59630994"/>
                  </a:ext>
                </a:extLst>
              </a:tr>
              <a:tr h="3726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Санкт-Петербургский политехнический университет Петра Великого (</a:t>
                      </a:r>
                      <a:r>
                        <a:rPr lang="ru-RU" sz="10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СПбПУ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E2F2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CCE2F2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CCE2F2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1315743"/>
                  </a:ext>
                </a:extLst>
              </a:tr>
              <a:tr h="4111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Российский университет дружбы</a:t>
                      </a:r>
                      <a:r>
                        <a:rPr lang="ru-RU" sz="10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народов (РУДН)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E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CCE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CCE2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06435458"/>
                  </a:ext>
                </a:extLst>
              </a:tr>
              <a:tr h="3726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Московский городской педагогический университет (МГПУ)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E2F2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CCE2F2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CCE2F2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75516883"/>
                  </a:ext>
                </a:extLst>
              </a:tr>
              <a:tr h="5600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Национальный</a:t>
                      </a:r>
                      <a:r>
                        <a:rPr lang="ru-RU" sz="10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исследовательский технологический университет «</a:t>
                      </a:r>
                      <a:r>
                        <a:rPr lang="ru-RU" sz="1000" baseline="0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МИСиС</a:t>
                      </a:r>
                      <a:r>
                        <a:rPr lang="ru-RU" sz="10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39287906"/>
                  </a:ext>
                </a:extLst>
              </a:tr>
              <a:tr h="3726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Южно-Уральский</a:t>
                      </a:r>
                      <a:r>
                        <a:rPr lang="ru-RU" sz="10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государственный университет (</a:t>
                      </a:r>
                      <a:r>
                        <a:rPr lang="ru-RU" sz="1000" baseline="0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ЮУрГУ</a:t>
                      </a:r>
                      <a:r>
                        <a:rPr lang="ru-RU" sz="10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2022231440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="" xmlns:a16="http://schemas.microsoft.com/office/drawing/2014/main" id="{8E841A5F-B874-62A9-7B53-4073F5D801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8376778"/>
              </p:ext>
            </p:extLst>
          </p:nvPr>
        </p:nvGraphicFramePr>
        <p:xfrm>
          <a:off x="4572000" y="2060848"/>
          <a:ext cx="4572000" cy="2340076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3323582">
                  <a:extLst>
                    <a:ext uri="{9D8B030D-6E8A-4147-A177-3AD203B41FA5}">
                      <a16:colId xmlns="" xmlns:a16="http://schemas.microsoft.com/office/drawing/2014/main" val="1968882060"/>
                    </a:ext>
                  </a:extLst>
                </a:gridCol>
                <a:gridCol w="692047">
                  <a:extLst>
                    <a:ext uri="{9D8B030D-6E8A-4147-A177-3AD203B41FA5}">
                      <a16:colId xmlns="" xmlns:a16="http://schemas.microsoft.com/office/drawing/2014/main" val="2645926747"/>
                    </a:ext>
                  </a:extLst>
                </a:gridCol>
                <a:gridCol w="556371">
                  <a:extLst>
                    <a:ext uri="{9D8B030D-6E8A-4147-A177-3AD203B41FA5}">
                      <a16:colId xmlns="" xmlns:a16="http://schemas.microsoft.com/office/drawing/2014/main" val="3405471296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Новосибирский</a:t>
                      </a:r>
                      <a:r>
                        <a:rPr lang="ru-RU" sz="1000" b="1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государственный университет (НГУ)</a:t>
                      </a:r>
                    </a:p>
                  </a:txBody>
                  <a:tcPr marL="49727" marR="497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727" marR="497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727" marR="49727" marT="0" marB="0" anchor="b"/>
                </a:tc>
                <a:extLst>
                  <a:ext uri="{0D108BD9-81ED-4DB2-BD59-A6C34878D82A}">
                    <a16:rowId xmlns="" xmlns:a16="http://schemas.microsoft.com/office/drawing/2014/main" val="121712996"/>
                  </a:ext>
                </a:extLst>
              </a:tr>
              <a:tr h="4122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Национальный</a:t>
                      </a:r>
                      <a:r>
                        <a:rPr lang="ru-RU" sz="1000" b="1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исследовательский томский </a:t>
                      </a: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политехнический университет (ТПУ)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727" marR="49727" marT="0" marB="0"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727" marR="49727" marT="0" marB="0" anchor="b"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727" marR="49727" marT="0" marB="0" anchor="b"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93023622"/>
                  </a:ext>
                </a:extLst>
              </a:tr>
              <a:tr h="713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Московский государственный институт международных отношений (университет) Министерства иностранных дел Российской Федерации (МГИМО МИД России)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727" marR="497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727" marR="497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727" marR="49727" marT="0" marB="0" anchor="b"/>
                </a:tc>
                <a:extLst>
                  <a:ext uri="{0D108BD9-81ED-4DB2-BD59-A6C34878D82A}">
                    <a16:rowId xmlns="" xmlns:a16="http://schemas.microsoft.com/office/drawing/2014/main" val="972108290"/>
                  </a:ext>
                </a:extLst>
              </a:tr>
              <a:tr h="6383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ru-RU" sz="1000" b="1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Московский</a:t>
                      </a:r>
                      <a:r>
                        <a:rPr lang="ru-RU" sz="1000" b="1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авиационный институт (национальный исследовательский университет) (МАИ)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727" marR="49727" marT="0" marB="0"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727" marR="49727" marT="0" marB="0" anchor="b"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727" marR="49727" marT="0" marB="0" anchor="b"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98146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0925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92696"/>
            <a:ext cx="8071560" cy="432048"/>
          </a:xfrm>
        </p:spPr>
        <p:txBody>
          <a:bodyPr/>
          <a:lstStyle/>
          <a:p>
            <a:pPr algn="r"/>
            <a:r>
              <a:rPr lang="ru-RU" sz="2700" kern="1200" spc="-25" dirty="0">
                <a:solidFill>
                  <a:srgbClr val="1737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«Лидеры» </a:t>
            </a:r>
            <a:r>
              <a:rPr lang="ru-RU" sz="2700" kern="1200" spc="-25" dirty="0" smtClean="0">
                <a:solidFill>
                  <a:srgbClr val="1737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русскоязычного </a:t>
            </a:r>
            <a:r>
              <a:rPr lang="ru-RU" sz="2700" kern="1200" spc="-25" dirty="0">
                <a:solidFill>
                  <a:srgbClr val="1737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рейтинга</a:t>
            </a:r>
            <a:endParaRPr lang="ru-RU" sz="27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700808"/>
            <a:ext cx="8784976" cy="5157192"/>
          </a:xfrm>
        </p:spPr>
        <p:txBody>
          <a:bodyPr/>
          <a:lstStyle/>
          <a:p>
            <a:pPr marL="355600" marR="5080" indent="-342900" algn="just">
              <a:lnSpc>
                <a:spcPts val="2810"/>
              </a:lnSpc>
              <a:buClr>
                <a:srgbClr val="1F497D"/>
              </a:buClr>
              <a:buFont typeface="Wingdings" panose="05000000000000000000" pitchFamily="2" charset="2"/>
              <a:buChar char="§"/>
              <a:tabLst>
                <a:tab pos="355600" algn="l"/>
              </a:tabLst>
            </a:pP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первую группу вошли </a:t>
            </a: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университетов.</a:t>
            </a:r>
          </a:p>
          <a:p>
            <a:pPr marL="12700" marR="5080" algn="just">
              <a:lnSpc>
                <a:spcPts val="2810"/>
              </a:lnSpc>
              <a:buClr>
                <a:srgbClr val="1F497D"/>
              </a:buClr>
              <a:tabLst>
                <a:tab pos="355600" algn="l"/>
              </a:tabLst>
            </a:pPr>
            <a:endParaRPr 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5080" indent="-342900" algn="just">
              <a:lnSpc>
                <a:spcPts val="2810"/>
              </a:lnSpc>
              <a:buClr>
                <a:srgbClr val="1F497D"/>
              </a:buClr>
              <a:buFont typeface="Wingdings" panose="05000000000000000000" pitchFamily="2" charset="2"/>
              <a:buChar char="§"/>
              <a:tabLst>
                <a:tab pos="355600" algn="l"/>
              </a:tabLst>
            </a:pP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 показатель по степени </a:t>
            </a:r>
            <a:r>
              <a:rPr lang="ru-RU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заполненности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всех разделов составил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66,84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%.</a:t>
            </a:r>
          </a:p>
          <a:p>
            <a:pPr marL="12700" marR="5080" algn="just">
              <a:lnSpc>
                <a:spcPts val="2810"/>
              </a:lnSpc>
              <a:buClr>
                <a:srgbClr val="1F497D"/>
              </a:buClr>
              <a:tabLst>
                <a:tab pos="355600" algn="l"/>
              </a:tabLst>
            </a:pPr>
            <a:endParaRPr 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5080" indent="-342900" algn="just">
              <a:lnSpc>
                <a:spcPts val="2810"/>
              </a:lnSpc>
              <a:buClr>
                <a:srgbClr val="1F497D"/>
              </a:buClr>
              <a:buFont typeface="Wingdings" panose="05000000000000000000" pitchFamily="2" charset="2"/>
              <a:buChar char="§"/>
              <a:tabLst>
                <a:tab pos="355600" algn="l"/>
              </a:tabLst>
            </a:pP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наибольшей степени заполнены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блоки «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жизнь» (100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%),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«Новости» (100%),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показатели»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(87,5%), «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университете»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(87,5%).</a:t>
            </a:r>
          </a:p>
          <a:p>
            <a:pPr marL="12700" marR="5080" algn="just">
              <a:lnSpc>
                <a:spcPts val="2810"/>
              </a:lnSpc>
              <a:buClr>
                <a:srgbClr val="1F497D"/>
              </a:buClr>
              <a:tabLst>
                <a:tab pos="355600" algn="l"/>
              </a:tabLst>
            </a:pPr>
            <a:endParaRPr 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5080" indent="-342900" algn="just">
              <a:lnSpc>
                <a:spcPts val="2810"/>
              </a:lnSpc>
              <a:buClr>
                <a:srgbClr val="1F497D"/>
              </a:buClr>
              <a:buFont typeface="Wingdings" panose="05000000000000000000" pitchFamily="2" charset="2"/>
              <a:buChar char="§"/>
              <a:tabLst>
                <a:tab pos="355600" algn="l"/>
              </a:tabLst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Лучшие показатели университетов из числа «лидеров» в рейтингах на обоих языках относятся к одним и тем же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блокам.</a:t>
            </a:r>
          </a:p>
          <a:p>
            <a:pPr marL="12700" marR="5080" algn="just">
              <a:lnSpc>
                <a:spcPts val="2810"/>
              </a:lnSpc>
              <a:buClr>
                <a:srgbClr val="1F497D"/>
              </a:buClr>
              <a:tabLst>
                <a:tab pos="355600" algn="l"/>
              </a:tabLst>
            </a:pPr>
            <a:endParaRPr 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5080" indent="-342900" algn="just">
              <a:lnSpc>
                <a:spcPts val="2810"/>
              </a:lnSpc>
              <a:buClr>
                <a:srgbClr val="1F497D"/>
              </a:buClr>
              <a:buFont typeface="Wingdings" panose="05000000000000000000" pitchFamily="2" charset="2"/>
              <a:buChar char="§"/>
              <a:tabLst>
                <a:tab pos="355600" algn="l"/>
              </a:tabLst>
            </a:pP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Наименее заполненным остается раздел «Подразделения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факультеты»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(31,5%). 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5698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92696"/>
            <a:ext cx="8071560" cy="515968"/>
          </a:xfrm>
        </p:spPr>
        <p:txBody>
          <a:bodyPr/>
          <a:lstStyle/>
          <a:p>
            <a:pPr algn="r"/>
            <a:r>
              <a:rPr lang="ru-RU" sz="27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«Лидеры» русскоязычного рейтинга</a:t>
            </a:r>
            <a:endParaRPr lang="ru-RU" sz="27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="" xmlns:a16="http://schemas.microsoft.com/office/drawing/2014/main" id="{91EB92FB-3B24-CC9C-DFFF-A8DDB05BB7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0198365"/>
              </p:ext>
            </p:extLst>
          </p:nvPr>
        </p:nvGraphicFramePr>
        <p:xfrm>
          <a:off x="107504" y="2060848"/>
          <a:ext cx="4536504" cy="4884785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3093027">
                  <a:extLst>
                    <a:ext uri="{9D8B030D-6E8A-4147-A177-3AD203B41FA5}">
                      <a16:colId xmlns="" xmlns:a16="http://schemas.microsoft.com/office/drawing/2014/main" val="3537443695"/>
                    </a:ext>
                  </a:extLst>
                </a:gridCol>
                <a:gridCol w="651388">
                  <a:extLst>
                    <a:ext uri="{9D8B030D-6E8A-4147-A177-3AD203B41FA5}">
                      <a16:colId xmlns="" xmlns:a16="http://schemas.microsoft.com/office/drawing/2014/main" val="1448657768"/>
                    </a:ext>
                  </a:extLst>
                </a:gridCol>
                <a:gridCol w="792089">
                  <a:extLst>
                    <a:ext uri="{9D8B030D-6E8A-4147-A177-3AD203B41FA5}">
                      <a16:colId xmlns="" xmlns:a16="http://schemas.microsoft.com/office/drawing/2014/main" val="601086695"/>
                    </a:ext>
                  </a:extLst>
                </a:gridCol>
              </a:tblGrid>
              <a:tr h="5373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университета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кол-во баллов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Позиция в рейтинге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225334256"/>
                  </a:ext>
                </a:extLst>
              </a:tr>
              <a:tr h="5621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Национальный исследовательский университет «Высшая школа экономики» (НИУ ВШЭ)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31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34685695"/>
                  </a:ext>
                </a:extLst>
              </a:tr>
              <a:tr h="3696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Санкт-Петербургский национальный исследовательский университет информационных технологий, механики и оптики (ИТМО)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28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4039149189"/>
                  </a:ext>
                </a:extLst>
              </a:tr>
              <a:tr h="3726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Финансовый университет при Правительстве</a:t>
                      </a:r>
                      <a:r>
                        <a:rPr lang="ru-RU" sz="1000" b="1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Российской Федерации 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28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60184341"/>
                  </a:ext>
                </a:extLst>
              </a:tr>
              <a:tr h="3726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Российский национальный исследовательский</a:t>
                      </a:r>
                      <a:r>
                        <a:rPr lang="ru-RU" sz="10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медицинский университет имени Н.И. Пирогова (РНИМУ)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2659630994"/>
                  </a:ext>
                </a:extLst>
              </a:tr>
              <a:tr h="3726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Национальный исследовательский Томский государственный университет (ТГУ)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25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1315743"/>
                  </a:ext>
                </a:extLst>
              </a:tr>
              <a:tr h="4111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Московский государственный институт международных отношений (университет) Министерства иностранных дел Российской Федерации (МГИМО МИД России)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906435458"/>
                  </a:ext>
                </a:extLst>
              </a:tr>
              <a:tr h="3726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Московский</a:t>
                      </a:r>
                      <a:r>
                        <a:rPr lang="ru-RU" sz="1000" b="1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авиационный институт (национальный исследовательский университет) (МАИ)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75516883"/>
                  </a:ext>
                </a:extLst>
              </a:tr>
              <a:tr h="4111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Уральски</a:t>
                      </a:r>
                      <a:r>
                        <a:rPr lang="ru-RU" sz="10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й федеральный университет имени первого Президента России Б.Н. Ельцина (</a:t>
                      </a:r>
                      <a:r>
                        <a:rPr lang="ru-RU" sz="1000" baseline="0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УрФУ</a:t>
                      </a:r>
                      <a:r>
                        <a:rPr lang="ru-RU" sz="10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3166570148"/>
                  </a:ext>
                </a:extLst>
              </a:tr>
              <a:tr h="2902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Новосибирский</a:t>
                      </a:r>
                      <a:r>
                        <a:rPr lang="ru-RU" sz="1000" b="1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государственный университет (НГУ)</a:t>
                      </a:r>
                    </a:p>
                  </a:txBody>
                  <a:tcPr marL="68580" marR="68580" marT="0" marB="0"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39287906"/>
                  </a:ext>
                </a:extLst>
              </a:tr>
            </a:tbl>
          </a:graphicData>
        </a:graphic>
      </p:graphicFrame>
      <p:graphicFrame>
        <p:nvGraphicFramePr>
          <p:cNvPr id="6" name="Таблица 5">
            <a:extLst>
              <a:ext uri="{FF2B5EF4-FFF2-40B4-BE49-F238E27FC236}">
                <a16:creationId xmlns="" xmlns:a16="http://schemas.microsoft.com/office/drawing/2014/main" id="{8E841A5F-B874-62A9-7B53-4073F5D801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9229008"/>
              </p:ext>
            </p:extLst>
          </p:nvPr>
        </p:nvGraphicFramePr>
        <p:xfrm>
          <a:off x="4644008" y="2060847"/>
          <a:ext cx="4499992" cy="3001738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3277597">
                  <a:extLst>
                    <a:ext uri="{9D8B030D-6E8A-4147-A177-3AD203B41FA5}">
                      <a16:colId xmlns="" xmlns:a16="http://schemas.microsoft.com/office/drawing/2014/main" val="1968882060"/>
                    </a:ext>
                  </a:extLst>
                </a:gridCol>
                <a:gridCol w="682472">
                  <a:extLst>
                    <a:ext uri="{9D8B030D-6E8A-4147-A177-3AD203B41FA5}">
                      <a16:colId xmlns="" xmlns:a16="http://schemas.microsoft.com/office/drawing/2014/main" val="2645926747"/>
                    </a:ext>
                  </a:extLst>
                </a:gridCol>
                <a:gridCol w="539923">
                  <a:extLst>
                    <a:ext uri="{9D8B030D-6E8A-4147-A177-3AD203B41FA5}">
                      <a16:colId xmlns="" xmlns:a16="http://schemas.microsoft.com/office/drawing/2014/main" val="3405471296"/>
                    </a:ext>
                  </a:extLst>
                </a:gridCol>
              </a:tblGrid>
              <a:tr h="216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Тюменский государственный</a:t>
                      </a:r>
                      <a:r>
                        <a:rPr lang="ru-RU" sz="10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университет (</a:t>
                      </a:r>
                      <a:r>
                        <a:rPr lang="ru-RU" sz="1000" baseline="0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ТюмГУ</a:t>
                      </a:r>
                      <a:r>
                        <a:rPr lang="ru-RU" sz="10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E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CCE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CCE2F2"/>
                    </a:solidFill>
                  </a:tcPr>
                </a:tc>
              </a:tr>
              <a:tr h="1999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baseline="0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Сколковский</a:t>
                      </a:r>
                      <a:r>
                        <a:rPr lang="ru-RU" sz="1000" b="1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институт науки и технологий (</a:t>
                      </a:r>
                      <a:r>
                        <a:rPr lang="ru-RU" sz="1000" b="1" baseline="0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Сколтех</a:t>
                      </a:r>
                      <a:r>
                        <a:rPr lang="ru-RU" sz="1000" b="1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49727" marR="49727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727" marR="49727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727" marR="49727" marT="0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21712996"/>
                  </a:ext>
                </a:extLst>
              </a:tr>
              <a:tr h="304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Российский университет дружбы</a:t>
                      </a:r>
                      <a:r>
                        <a:rPr lang="ru-RU" sz="10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народов (РУДН)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727" marR="49727" marT="0" marB="0"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727" marR="49727" marT="0" marB="0" anchor="b"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727" marR="49727" marT="0" marB="0" anchor="b"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93023622"/>
                  </a:ext>
                </a:extLst>
              </a:tr>
              <a:tr h="6338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Московский</a:t>
                      </a:r>
                      <a:r>
                        <a:rPr lang="ru-RU" sz="1000" b="1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государственный технический университет имени Н.Э. Баумана (национальный исследовательский университет) (МГТУ им. Баумана)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727" marR="49727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727" marR="49727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727" marR="49727" marT="0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972108290"/>
                  </a:ext>
                </a:extLst>
              </a:tr>
              <a:tr h="6139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Национальный</a:t>
                      </a:r>
                      <a:r>
                        <a:rPr lang="ru-RU" sz="1000" b="1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исследовательский томский </a:t>
                      </a: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политехнический университет (ТПУ)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727" marR="49727" marT="0" marB="0"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727" marR="49727" marT="0" marB="0" anchor="b"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727" marR="49727" marT="0" marB="0" anchor="b"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9814654"/>
                  </a:ext>
                </a:extLst>
              </a:tr>
              <a:tr h="419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Сибирский государственный медицинский</a:t>
                      </a:r>
                      <a:r>
                        <a:rPr lang="ru-RU" sz="1000" b="1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университет 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727" marR="49727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727" marR="49727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727" marR="49727" marT="0" marB="0" anchor="b">
                    <a:noFill/>
                  </a:tcPr>
                </a:tc>
              </a:tr>
              <a:tr h="6139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Санкт-Петербургский</a:t>
                      </a:r>
                      <a:r>
                        <a:rPr lang="ru-RU" sz="1000" b="1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горный университет (СПГУ)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727" marR="49727" marT="0" marB="0"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727" marR="49727" marT="0" marB="0" anchor="b"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727" marR="49727" marT="0" marB="0" anchor="b">
                    <a:solidFill>
                      <a:srgbClr val="0070C0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331640" y="1340768"/>
            <a:ext cx="8352928" cy="748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800"/>
              </a:spcAft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Таблица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Рейтинг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русскоязычных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сайтов российских университетов </a:t>
            </a:r>
          </a:p>
          <a:p>
            <a:pPr algn="ctr">
              <a:spcAft>
                <a:spcPts val="800"/>
              </a:spcAft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первой группы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2024 г.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1158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3741" y="476191"/>
            <a:ext cx="8071560" cy="796680"/>
          </a:xfrm>
        </p:spPr>
        <p:txBody>
          <a:bodyPr/>
          <a:lstStyle/>
          <a:p>
            <a:pPr algn="r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Степень заполнения отдельных блоков на англо- и русскоязычных сайтах вузов</a:t>
            </a:r>
            <a:b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5796136" y="1340768"/>
            <a:ext cx="3240360" cy="5400600"/>
          </a:xfrm>
        </p:spPr>
        <p:txBody>
          <a:bodyPr/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усскоязычные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сайты опередили англоязычные по среднему показателю по степени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заполненности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всех разделов на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9,32%;</a:t>
            </a:r>
          </a:p>
          <a:p>
            <a:pPr algn="just"/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Наибольший разрыв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в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разделах «Наука и исследования» и «Карьера», где русскоязычный портал опережает англоязычный на 25,7%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17,86%;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Наименьший разрыв – в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блоках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«История» и «Зарубежные партнеры» с разницей в 2,65% и 1,7%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пользу англоязычных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сайтов.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10664" y="104427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5696" y="1551856"/>
            <a:ext cx="5554416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График 1. Степень заполнения отдельных элементов разделов сайта университетами — «лидерами» англоязычного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русскоязычного рейтинга (первая группа) (в процентах)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98000299"/>
              </p:ext>
            </p:extLst>
          </p:nvPr>
        </p:nvGraphicFramePr>
        <p:xfrm>
          <a:off x="25696" y="2957012"/>
          <a:ext cx="6130480" cy="39057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15733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99592" y="620688"/>
            <a:ext cx="8071866" cy="553310"/>
          </a:xfrm>
          <a:prstGeom prst="rect">
            <a:avLst/>
          </a:prstGeom>
        </p:spPr>
        <p:txBody>
          <a:bodyPr vert="horz" wrap="square" lIns="0" tIns="136479" rIns="0" bIns="0" rtlCol="0">
            <a:spAutoFit/>
          </a:bodyPr>
          <a:lstStyle/>
          <a:p>
            <a:pPr marL="216000" algn="r">
              <a:lnSpc>
                <a:spcPct val="100000"/>
              </a:lnSpc>
            </a:pPr>
            <a:r>
              <a:rPr lang="ru-RU" sz="2700" kern="1200" spc="-25" dirty="0">
                <a:solidFill>
                  <a:srgbClr val="1737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</a:t>
            </a:r>
            <a:r>
              <a:rPr lang="ru-RU" sz="2700" kern="1200" spc="-25" dirty="0" smtClean="0">
                <a:solidFill>
                  <a:srgbClr val="1737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«Догоняющие» </a:t>
            </a:r>
            <a:r>
              <a:rPr lang="ru-RU" sz="2700" kern="1200" spc="-25" dirty="0">
                <a:solidFill>
                  <a:srgbClr val="1737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англоязычного рейтинга</a:t>
            </a:r>
            <a:endParaRPr sz="2500" kern="1200" spc="-25" dirty="0">
              <a:solidFill>
                <a:srgbClr val="17375E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23528" y="1828800"/>
            <a:ext cx="8431906" cy="50270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 algn="just">
              <a:lnSpc>
                <a:spcPts val="2810"/>
              </a:lnSpc>
              <a:buClr>
                <a:srgbClr val="1F497D"/>
              </a:buClr>
              <a:buFont typeface="Wingdings" panose="05000000000000000000" pitchFamily="2" charset="2"/>
              <a:buChar char="§"/>
              <a:tabLst>
                <a:tab pos="355600" algn="l"/>
              </a:tabLst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вторую группу вошел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университет.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 algn="just">
              <a:lnSpc>
                <a:spcPts val="2810"/>
              </a:lnSpc>
              <a:buClr>
                <a:srgbClr val="1F497D"/>
              </a:buClr>
              <a:tabLst>
                <a:tab pos="355600" algn="l"/>
              </a:tabLst>
            </a:pP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5080" indent="-342900" algn="just">
              <a:lnSpc>
                <a:spcPts val="2810"/>
              </a:lnSpc>
              <a:buClr>
                <a:srgbClr val="1F497D"/>
              </a:buClr>
              <a:buFont typeface="Wingdings" panose="05000000000000000000" pitchFamily="2" charset="2"/>
              <a:buChar char="§"/>
              <a:tabLst>
                <a:tab pos="355600" algn="l"/>
              </a:tabLst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 показатель по степени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заполненности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всех разделов составил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38,79%.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 algn="just">
              <a:lnSpc>
                <a:spcPts val="2810"/>
              </a:lnSpc>
              <a:buClr>
                <a:srgbClr val="1F497D"/>
              </a:buClr>
              <a:tabLst>
                <a:tab pos="355600" algn="l"/>
              </a:tabLst>
            </a:pP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5080" indent="-342900" algn="just">
              <a:lnSpc>
                <a:spcPts val="2810"/>
              </a:lnSpc>
              <a:buClr>
                <a:srgbClr val="1F497D"/>
              </a:buClr>
              <a:buFont typeface="Wingdings" panose="05000000000000000000" pitchFamily="2" charset="2"/>
              <a:buChar char="§"/>
              <a:tabLst>
                <a:tab pos="355600" algn="l"/>
              </a:tabLst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наибольшей степени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заполнен блок «Социальная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жизнь»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(87%). Отрыв от следующего раздела «Новости» составил почти 13%. </a:t>
            </a:r>
          </a:p>
          <a:p>
            <a:pPr marL="355600" marR="5080" indent="-342900" algn="just">
              <a:lnSpc>
                <a:spcPts val="2810"/>
              </a:lnSpc>
              <a:buClr>
                <a:srgbClr val="1F497D"/>
              </a:buClr>
              <a:buFont typeface="Wingdings" panose="05000000000000000000" pitchFamily="2" charset="2"/>
              <a:buChar char="§"/>
              <a:tabLst>
                <a:tab pos="355600" algn="l"/>
              </a:tabLst>
            </a:pP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5080" indent="-342900" algn="just">
              <a:lnSpc>
                <a:spcPts val="2810"/>
              </a:lnSpc>
              <a:buClr>
                <a:srgbClr val="1F497D"/>
              </a:buClr>
              <a:buFont typeface="Wingdings" panose="05000000000000000000" pitchFamily="2" charset="2"/>
              <a:buChar char="§"/>
              <a:tabLst>
                <a:tab pos="355600" algn="l"/>
              </a:tabLst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Остается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нереализованным потенциал таких блоков как «Подразделения и факультеты»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,2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%) и «Образовательные программы»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(23,2%).</a:t>
            </a:r>
          </a:p>
          <a:p>
            <a:pPr marL="355600" marR="5080" indent="-342900" algn="just">
              <a:lnSpc>
                <a:spcPts val="2810"/>
              </a:lnSpc>
              <a:buClr>
                <a:srgbClr val="1F497D"/>
              </a:buClr>
              <a:buFont typeface="Wingdings" panose="05000000000000000000" pitchFamily="2" charset="2"/>
              <a:buChar char="§"/>
              <a:tabLst>
                <a:tab pos="355600" algn="l"/>
              </a:tabLst>
            </a:pP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5080" indent="-342900" algn="just">
              <a:lnSpc>
                <a:spcPts val="2810"/>
              </a:lnSpc>
              <a:buClr>
                <a:srgbClr val="1F497D"/>
              </a:buClr>
              <a:buFont typeface="Wingdings" panose="05000000000000000000" pitchFamily="2" charset="2"/>
              <a:buChar char="§"/>
              <a:tabLst>
                <a:tab pos="355600" algn="l"/>
              </a:tabLst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тенденцией развития группы «догоняющих» стал небольшой разрыв между университетами и узкий диапазон набранных баллов. </a:t>
            </a:r>
          </a:p>
          <a:p>
            <a:pPr marL="355600" marR="5080" indent="-342900" algn="just">
              <a:lnSpc>
                <a:spcPts val="2810"/>
              </a:lnSpc>
              <a:buClr>
                <a:srgbClr val="1F497D"/>
              </a:buClr>
              <a:buFont typeface="Wingdings" panose="05000000000000000000" pitchFamily="2" charset="2"/>
              <a:buChar char="§"/>
              <a:tabLst>
                <a:tab pos="355600" algn="l"/>
              </a:tabLst>
            </a:pP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5080" indent="-342900" algn="just">
              <a:lnSpc>
                <a:spcPts val="2810"/>
              </a:lnSpc>
              <a:buClr>
                <a:srgbClr val="1F497D"/>
              </a:buClr>
              <a:buFont typeface="Wingdings"/>
              <a:buChar char=""/>
              <a:tabLst>
                <a:tab pos="355600" algn="l"/>
              </a:tabLst>
            </a:pPr>
            <a:endParaRPr sz="2600" dirty="0">
              <a:latin typeface="Fira Sans" panose="020B0503050000020004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0516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F6FC6"/>
      </a:hlink>
      <a:folHlink>
        <a:srgbClr val="85DFD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000000"/>
      </a:lt2>
      <a:accent1>
        <a:srgbClr val="000000"/>
      </a:accent1>
      <a:accent2>
        <a:srgbClr val="000000"/>
      </a:accent2>
      <a:accent3>
        <a:srgbClr val="000000"/>
      </a:accent3>
      <a:accent4>
        <a:srgbClr val="000000"/>
      </a:accent4>
      <a:accent5>
        <a:srgbClr val="000000"/>
      </a:accent5>
      <a:accent6>
        <a:srgbClr val="000000"/>
      </a:accent6>
      <a:hlink>
        <a:srgbClr val="000000"/>
      </a:hlink>
      <a:folHlink>
        <a:srgbClr val="0000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000000"/>
      </a:lt2>
      <a:accent1>
        <a:srgbClr val="000000"/>
      </a:accent1>
      <a:accent2>
        <a:srgbClr val="000000"/>
      </a:accent2>
      <a:accent3>
        <a:srgbClr val="000000"/>
      </a:accent3>
      <a:accent4>
        <a:srgbClr val="000000"/>
      </a:accent4>
      <a:accent5>
        <a:srgbClr val="000000"/>
      </a:accent5>
      <a:accent6>
        <a:srgbClr val="000000"/>
      </a:accent6>
      <a:hlink>
        <a:srgbClr val="000000"/>
      </a:hlink>
      <a:folHlink>
        <a:srgbClr val="0000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5778</TotalTime>
  <Words>3244</Words>
  <Application>Microsoft Office PowerPoint</Application>
  <PresentationFormat>Экран (4:3)</PresentationFormat>
  <Paragraphs>596</Paragraphs>
  <Slides>22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22</vt:i4>
      </vt:variant>
    </vt:vector>
  </HeadingPairs>
  <TitlesOfParts>
    <vt:vector size="32" baseType="lpstr">
      <vt:lpstr>Arial</vt:lpstr>
      <vt:lpstr>Calibri</vt:lpstr>
      <vt:lpstr>DejaVu Sans</vt:lpstr>
      <vt:lpstr>Fira Sans</vt:lpstr>
      <vt:lpstr>Lucida Grande</vt:lpstr>
      <vt:lpstr>Symbol</vt:lpstr>
      <vt:lpstr>Times New Roman</vt:lpstr>
      <vt:lpstr>Wingdings</vt:lpstr>
      <vt:lpstr>Office Theme</vt:lpstr>
      <vt:lpstr>Office Theme</vt:lpstr>
      <vt:lpstr>Презентация PowerPoint</vt:lpstr>
      <vt:lpstr>Презентация PowerPoint</vt:lpstr>
      <vt:lpstr>Новая методология</vt:lpstr>
      <vt:lpstr>               Группа «Лидеры» англоязычного рейтинга</vt:lpstr>
      <vt:lpstr>                 Группа «Лидеры» англоязычного рейтинга</vt:lpstr>
      <vt:lpstr>Группа «Лидеры» русскоязычного рейтинга</vt:lpstr>
      <vt:lpstr>Группа «Лидеры» русскоязычного рейтинга</vt:lpstr>
      <vt:lpstr>Степень заполнения отдельных блоков на англо- и русскоязычных сайтах вузов </vt:lpstr>
      <vt:lpstr>Группа «Догоняющие» англоязычного рейтинга</vt:lpstr>
      <vt:lpstr>                 Группа «Догоняющие» англоязычного рейтинга</vt:lpstr>
      <vt:lpstr>Группа «Догоняющие» русскоязычного рейтинга</vt:lpstr>
      <vt:lpstr>                 Группа «Догоняющие» русскоязычного рейтинга</vt:lpstr>
      <vt:lpstr>Степень заполнения отдельных блоков на англо- и русскоязычных сайтах вузов </vt:lpstr>
      <vt:lpstr>               Группа «Отстающие» англоязычного рейтинга</vt:lpstr>
      <vt:lpstr>                 Группа «Отстающие» англоязычного рейтинга</vt:lpstr>
      <vt:lpstr>               Группа «Отстающие» русскоязычного рейтинга</vt:lpstr>
      <vt:lpstr>                 Группа «Отстающие» русскоязычного рейтинга</vt:lpstr>
      <vt:lpstr>Степень заполнения отдельных блоков на англо- и русскоязычных сайтах вузов </vt:lpstr>
      <vt:lpstr>Выводы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Корпоративная социальная ответственность на сайте компании</dc:title>
  <dc:creator>Елена Карпинская</dc:creator>
  <cp:lastModifiedBy>Учетная запись Майкрософт</cp:lastModifiedBy>
  <cp:revision>297</cp:revision>
  <cp:lastPrinted>2018-10-22T16:02:19Z</cp:lastPrinted>
  <dcterms:created xsi:type="dcterms:W3CDTF">2018-05-31T15:45:23Z</dcterms:created>
  <dcterms:modified xsi:type="dcterms:W3CDTF">2024-11-13T18:58:47Z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Created">
    <vt:filetime>2017-09-04T00:00:00Z</vt:filetime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astSaved">
    <vt:filetime>2018-05-31T00:00:00Z</vt:filetime>
  </property>
  <property fmtid="{D5CDD505-2E9C-101B-9397-08002B2CF9AE}" pid="7" name="LinksUpToDate">
    <vt:bool>false</vt:bool>
  </property>
  <property fmtid="{D5CDD505-2E9C-101B-9397-08002B2CF9AE}" pid="8" name="MMClips">
    <vt:i4>0</vt:i4>
  </property>
  <property fmtid="{D5CDD505-2E9C-101B-9397-08002B2CF9AE}" pid="9" name="Notes">
    <vt:i4>14</vt:i4>
  </property>
  <property fmtid="{D5CDD505-2E9C-101B-9397-08002B2CF9AE}" pid="10" name="PresentationFormat">
    <vt:lpwstr>Экран (4:3)</vt:lpwstr>
  </property>
  <property fmtid="{D5CDD505-2E9C-101B-9397-08002B2CF9AE}" pid="11" name="ScaleCrop">
    <vt:bool>false</vt:bool>
  </property>
  <property fmtid="{D5CDD505-2E9C-101B-9397-08002B2CF9AE}" pid="12" name="ShareDoc">
    <vt:bool>false</vt:bool>
  </property>
  <property fmtid="{D5CDD505-2E9C-101B-9397-08002B2CF9AE}" pid="13" name="Slides">
    <vt:i4>17</vt:i4>
  </property>
</Properties>
</file>