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78" r:id="rId4"/>
    <p:sldId id="318" r:id="rId5"/>
    <p:sldId id="260" r:id="rId6"/>
    <p:sldId id="303" r:id="rId7"/>
    <p:sldId id="319" r:id="rId8"/>
    <p:sldId id="320" r:id="rId9"/>
    <p:sldId id="321" r:id="rId10"/>
    <p:sldId id="304" r:id="rId11"/>
    <p:sldId id="305" r:id="rId12"/>
    <p:sldId id="322" r:id="rId13"/>
    <p:sldId id="323" r:id="rId14"/>
    <p:sldId id="325" r:id="rId15"/>
    <p:sldId id="306" r:id="rId16"/>
    <p:sldId id="327" r:id="rId17"/>
    <p:sldId id="326" r:id="rId18"/>
    <p:sldId id="307" r:id="rId19"/>
    <p:sldId id="328" r:id="rId20"/>
    <p:sldId id="329" r:id="rId21"/>
    <p:sldId id="271" r:id="rId22"/>
    <p:sldId id="330" r:id="rId23"/>
    <p:sldId id="272" r:id="rId24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9F86A26-C89A-2F48-8612-55579C7237FB}">
          <p14:sldIdLst>
            <p14:sldId id="256"/>
            <p14:sldId id="278"/>
            <p14:sldId id="318"/>
            <p14:sldId id="260"/>
            <p14:sldId id="303"/>
            <p14:sldId id="319"/>
            <p14:sldId id="320"/>
            <p14:sldId id="321"/>
            <p14:sldId id="304"/>
            <p14:sldId id="305"/>
            <p14:sldId id="322"/>
            <p14:sldId id="323"/>
            <p14:sldId id="325"/>
            <p14:sldId id="306"/>
            <p14:sldId id="327"/>
            <p14:sldId id="326"/>
            <p14:sldId id="307"/>
            <p14:sldId id="328"/>
            <p14:sldId id="329"/>
            <p14:sldId id="271"/>
            <p14:sldId id="330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2F2"/>
    <a:srgbClr val="002060"/>
    <a:srgbClr val="BFD9EC"/>
    <a:srgbClr val="F3F3F3"/>
    <a:srgbClr val="FBFAFF"/>
    <a:srgbClr val="CBE1F1"/>
    <a:srgbClr val="FDFDFF"/>
    <a:srgbClr val="FFFFFF"/>
    <a:srgbClr val="D1EB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703"/>
  </p:normalViewPr>
  <p:slideViewPr>
    <p:cSldViewPr>
      <p:cViewPr>
        <p:scale>
          <a:sx n="80" d="100"/>
          <a:sy n="80" d="100"/>
        </p:scale>
        <p:origin x="920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(англ)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Главная страница</c:v>
                </c:pt>
                <c:pt idx="1">
                  <c:v>Об университете</c:v>
                </c:pt>
                <c:pt idx="2">
                  <c:v>История</c:v>
                </c:pt>
                <c:pt idx="3">
                  <c:v>Поступление</c:v>
                </c:pt>
                <c:pt idx="4">
                  <c:v>Образовательные программы</c:v>
                </c:pt>
                <c:pt idx="5">
                  <c:v>Подразделения и факультеты</c:v>
                </c:pt>
                <c:pt idx="6">
                  <c:v>Наука и исследования</c:v>
                </c:pt>
                <c:pt idx="7">
                  <c:v>Руководство и сотрудники</c:v>
                </c:pt>
                <c:pt idx="8">
                  <c:v>Новости</c:v>
                </c:pt>
                <c:pt idx="9">
                  <c:v>Выпускники</c:v>
                </c:pt>
                <c:pt idx="10">
                  <c:v>Карьера</c:v>
                </c:pt>
                <c:pt idx="11">
                  <c:v>Социальная жизнь</c:v>
                </c:pt>
                <c:pt idx="12">
                  <c:v>Зарубежные партнеры</c:v>
                </c:pt>
                <c:pt idx="13">
                  <c:v>Основаные показатели</c:v>
                </c:pt>
              </c:strCache>
            </c:strRef>
          </c:cat>
          <c:val>
            <c:numRef>
              <c:f>Лист1!$B$2:$B$15</c:f>
              <c:numCache>
                <c:formatCode>0.00%</c:formatCode>
                <c:ptCount val="14"/>
                <c:pt idx="0">
                  <c:v>0.80900000000000005</c:v>
                </c:pt>
                <c:pt idx="1">
                  <c:v>0.92800000000000005</c:v>
                </c:pt>
                <c:pt idx="2">
                  <c:v>0.71399999999999997</c:v>
                </c:pt>
                <c:pt idx="3">
                  <c:v>0.52800000000000002</c:v>
                </c:pt>
                <c:pt idx="4">
                  <c:v>0.38500000000000001</c:v>
                </c:pt>
                <c:pt idx="5">
                  <c:v>0.2142</c:v>
                </c:pt>
                <c:pt idx="6">
                  <c:v>0.57099999999999995</c:v>
                </c:pt>
                <c:pt idx="7">
                  <c:v>0.35709999999999997</c:v>
                </c:pt>
                <c:pt idx="8">
                  <c:v>0.92800000000000005</c:v>
                </c:pt>
                <c:pt idx="9">
                  <c:v>0.33329999999999999</c:v>
                </c:pt>
                <c:pt idx="10" formatCode="0%">
                  <c:v>0.32</c:v>
                </c:pt>
                <c:pt idx="11">
                  <c:v>0.92800000000000005</c:v>
                </c:pt>
                <c:pt idx="12">
                  <c:v>0.64200000000000002</c:v>
                </c:pt>
                <c:pt idx="13" formatCode="0%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44-4B8D-9989-C95B5529F9E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 (рус)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Главная страница</c:v>
                </c:pt>
                <c:pt idx="1">
                  <c:v>Об университете</c:v>
                </c:pt>
                <c:pt idx="2">
                  <c:v>История</c:v>
                </c:pt>
                <c:pt idx="3">
                  <c:v>Поступление</c:v>
                </c:pt>
                <c:pt idx="4">
                  <c:v>Образовательные программы</c:v>
                </c:pt>
                <c:pt idx="5">
                  <c:v>Подразделения и факультеты</c:v>
                </c:pt>
                <c:pt idx="6">
                  <c:v>Наука и исследования</c:v>
                </c:pt>
                <c:pt idx="7">
                  <c:v>Руководство и сотрудники</c:v>
                </c:pt>
                <c:pt idx="8">
                  <c:v>Новости</c:v>
                </c:pt>
                <c:pt idx="9">
                  <c:v>Выпускники</c:v>
                </c:pt>
                <c:pt idx="10">
                  <c:v>Карьера</c:v>
                </c:pt>
                <c:pt idx="11">
                  <c:v>Социальная жизнь</c:v>
                </c:pt>
                <c:pt idx="12">
                  <c:v>Зарубежные партнеры</c:v>
                </c:pt>
                <c:pt idx="13">
                  <c:v>Основаные показатели</c:v>
                </c:pt>
              </c:strCache>
            </c:strRef>
          </c:cat>
          <c:val>
            <c:numRef>
              <c:f>Лист1!$C$2:$C$15</c:f>
              <c:numCache>
                <c:formatCode>0.00%</c:formatCode>
                <c:ptCount val="14"/>
                <c:pt idx="0">
                  <c:v>0.72899999999999998</c:v>
                </c:pt>
                <c:pt idx="1">
                  <c:v>0.875</c:v>
                </c:pt>
                <c:pt idx="2">
                  <c:v>0.6875</c:v>
                </c:pt>
                <c:pt idx="3">
                  <c:v>0.6875</c:v>
                </c:pt>
                <c:pt idx="4">
                  <c:v>0.5625</c:v>
                </c:pt>
                <c:pt idx="5">
                  <c:v>0.3125</c:v>
                </c:pt>
                <c:pt idx="6">
                  <c:v>0.82799999999999996</c:v>
                </c:pt>
                <c:pt idx="7">
                  <c:v>0.46899999999999997</c:v>
                </c:pt>
                <c:pt idx="8" formatCode="0%">
                  <c:v>1</c:v>
                </c:pt>
                <c:pt idx="9">
                  <c:v>0.45800000000000002</c:v>
                </c:pt>
                <c:pt idx="10" formatCode="0%">
                  <c:v>0.5</c:v>
                </c:pt>
                <c:pt idx="11" formatCode="0%">
                  <c:v>1</c:v>
                </c:pt>
                <c:pt idx="12">
                  <c:v>0.625</c:v>
                </c:pt>
                <c:pt idx="13">
                  <c:v>0.875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44-4B8D-9989-C95B5529F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922912"/>
        <c:axId val="298923304"/>
      </c:barChart>
      <c:catAx>
        <c:axId val="29892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8923304"/>
        <c:crosses val="autoZero"/>
        <c:auto val="1"/>
        <c:lblAlgn val="ctr"/>
        <c:lblOffset val="100"/>
        <c:noMultiLvlLbl val="0"/>
      </c:catAx>
      <c:valAx>
        <c:axId val="298923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892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(англ)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Главная страница</c:v>
                </c:pt>
                <c:pt idx="1">
                  <c:v>Об университете</c:v>
                </c:pt>
                <c:pt idx="2">
                  <c:v>История</c:v>
                </c:pt>
                <c:pt idx="3">
                  <c:v>Поступление</c:v>
                </c:pt>
                <c:pt idx="4">
                  <c:v>Образовательные программы</c:v>
                </c:pt>
                <c:pt idx="5">
                  <c:v>Подразделения и факультеты</c:v>
                </c:pt>
                <c:pt idx="6">
                  <c:v>Наука и исследования</c:v>
                </c:pt>
                <c:pt idx="7">
                  <c:v>Руководство и сотрудники</c:v>
                </c:pt>
                <c:pt idx="8">
                  <c:v>Новости</c:v>
                </c:pt>
                <c:pt idx="9">
                  <c:v>Выпускники</c:v>
                </c:pt>
                <c:pt idx="10">
                  <c:v>Карьера</c:v>
                </c:pt>
                <c:pt idx="11">
                  <c:v>Социальная жизнь</c:v>
                </c:pt>
                <c:pt idx="12">
                  <c:v>Зарубежные партнеры</c:v>
                </c:pt>
                <c:pt idx="13">
                  <c:v>Основаные показатели</c:v>
                </c:pt>
              </c:strCache>
            </c:strRef>
          </c:cat>
          <c:val>
            <c:numRef>
              <c:f>Лист1!$B$2:$B$15</c:f>
              <c:numCache>
                <c:formatCode>0.00%</c:formatCode>
                <c:ptCount val="14"/>
                <c:pt idx="0">
                  <c:v>0.55900000000000005</c:v>
                </c:pt>
                <c:pt idx="1">
                  <c:v>0.64500000000000002</c:v>
                </c:pt>
                <c:pt idx="2">
                  <c:v>0.435</c:v>
                </c:pt>
                <c:pt idx="3">
                  <c:v>0.33500000000000002</c:v>
                </c:pt>
                <c:pt idx="4">
                  <c:v>0.23200000000000001</c:v>
                </c:pt>
                <c:pt idx="5">
                  <c:v>3.2000000000000001E-2</c:v>
                </c:pt>
                <c:pt idx="6">
                  <c:v>0.33900000000000002</c:v>
                </c:pt>
                <c:pt idx="7">
                  <c:v>0.22600000000000001</c:v>
                </c:pt>
                <c:pt idx="8">
                  <c:v>0.74099999999999999</c:v>
                </c:pt>
                <c:pt idx="9">
                  <c:v>0.247</c:v>
                </c:pt>
                <c:pt idx="10">
                  <c:v>0.22600000000000001</c:v>
                </c:pt>
                <c:pt idx="11" formatCode="0%">
                  <c:v>0.87</c:v>
                </c:pt>
                <c:pt idx="12">
                  <c:v>0.53200000000000003</c:v>
                </c:pt>
                <c:pt idx="13">
                  <c:v>0.70899999999999996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B4-443A-B2E0-168B22D0A1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 (рус)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Главная страница</c:v>
                </c:pt>
                <c:pt idx="1">
                  <c:v>Об университете</c:v>
                </c:pt>
                <c:pt idx="2">
                  <c:v>История</c:v>
                </c:pt>
                <c:pt idx="3">
                  <c:v>Поступление</c:v>
                </c:pt>
                <c:pt idx="4">
                  <c:v>Образовательные программы</c:v>
                </c:pt>
                <c:pt idx="5">
                  <c:v>Подразделения и факультеты</c:v>
                </c:pt>
                <c:pt idx="6">
                  <c:v>Наука и исследования</c:v>
                </c:pt>
                <c:pt idx="7">
                  <c:v>Руководство и сотрудники</c:v>
                </c:pt>
                <c:pt idx="8">
                  <c:v>Новости</c:v>
                </c:pt>
                <c:pt idx="9">
                  <c:v>Выпускники</c:v>
                </c:pt>
                <c:pt idx="10">
                  <c:v>Карьера</c:v>
                </c:pt>
                <c:pt idx="11">
                  <c:v>Социальная жизнь</c:v>
                </c:pt>
                <c:pt idx="12">
                  <c:v>Зарубежные партнеры</c:v>
                </c:pt>
                <c:pt idx="13">
                  <c:v>Основаные показатели</c:v>
                </c:pt>
              </c:strCache>
            </c:strRef>
          </c:cat>
          <c:val>
            <c:numRef>
              <c:f>Лист1!$C$2:$C$15</c:f>
              <c:numCache>
                <c:formatCode>0.00%</c:formatCode>
                <c:ptCount val="14"/>
                <c:pt idx="0">
                  <c:v>0.436</c:v>
                </c:pt>
                <c:pt idx="1">
                  <c:v>0.57699999999999996</c:v>
                </c:pt>
                <c:pt idx="2">
                  <c:v>0.33300000000000002</c:v>
                </c:pt>
                <c:pt idx="3">
                  <c:v>0.54300000000000004</c:v>
                </c:pt>
                <c:pt idx="4" formatCode="0%">
                  <c:v>0.37</c:v>
                </c:pt>
                <c:pt idx="5" formatCode="0%">
                  <c:v>0.23</c:v>
                </c:pt>
                <c:pt idx="6">
                  <c:v>0.59599999999999997</c:v>
                </c:pt>
                <c:pt idx="7">
                  <c:v>0.24399999999999999</c:v>
                </c:pt>
                <c:pt idx="8" formatCode="0%">
                  <c:v>1</c:v>
                </c:pt>
                <c:pt idx="9">
                  <c:v>0.30759999999999998</c:v>
                </c:pt>
                <c:pt idx="10">
                  <c:v>0.26900000000000002</c:v>
                </c:pt>
                <c:pt idx="11">
                  <c:v>0.92300000000000004</c:v>
                </c:pt>
                <c:pt idx="12">
                  <c:v>0.3846</c:v>
                </c:pt>
                <c:pt idx="13">
                  <c:v>0.66600000000000004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B4-443A-B2E0-168B22D0A1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918600"/>
        <c:axId val="298924480"/>
      </c:barChart>
      <c:catAx>
        <c:axId val="298918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8924480"/>
        <c:crosses val="autoZero"/>
        <c:auto val="1"/>
        <c:lblAlgn val="ctr"/>
        <c:lblOffset val="100"/>
        <c:noMultiLvlLbl val="0"/>
      </c:catAx>
      <c:valAx>
        <c:axId val="29892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8918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(англ)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Главная страница</c:v>
                </c:pt>
                <c:pt idx="1">
                  <c:v>Об университете</c:v>
                </c:pt>
                <c:pt idx="2">
                  <c:v>История</c:v>
                </c:pt>
                <c:pt idx="3">
                  <c:v>Поступление</c:v>
                </c:pt>
                <c:pt idx="4">
                  <c:v>Образовательные программы</c:v>
                </c:pt>
                <c:pt idx="5">
                  <c:v>Подразделения и факультеты </c:v>
                </c:pt>
                <c:pt idx="6">
                  <c:v>Наука и исследования</c:v>
                </c:pt>
                <c:pt idx="7">
                  <c:v>Руководство и сотрудники</c:v>
                </c:pt>
                <c:pt idx="8">
                  <c:v>Новости</c:v>
                </c:pt>
                <c:pt idx="9">
                  <c:v>Выпускники</c:v>
                </c:pt>
                <c:pt idx="10">
                  <c:v>Карьера</c:v>
                </c:pt>
                <c:pt idx="11">
                  <c:v>Социальная жизнь</c:v>
                </c:pt>
                <c:pt idx="12">
                  <c:v>Зарубежные партнеры</c:v>
                </c:pt>
                <c:pt idx="13">
                  <c:v>Основаные показатели </c:v>
                </c:pt>
              </c:strCache>
            </c:strRef>
          </c:cat>
          <c:val>
            <c:numRef>
              <c:f>Лист1!$B$2:$B$15</c:f>
              <c:numCache>
                <c:formatCode>0.00%</c:formatCode>
                <c:ptCount val="14"/>
                <c:pt idx="0">
                  <c:v>0.19439999999999999</c:v>
                </c:pt>
                <c:pt idx="1">
                  <c:v>0.35399999999999998</c:v>
                </c:pt>
                <c:pt idx="2">
                  <c:v>0.19800000000000001</c:v>
                </c:pt>
                <c:pt idx="3">
                  <c:v>0.1166</c:v>
                </c:pt>
                <c:pt idx="4">
                  <c:v>3.3300000000000003E-2</c:v>
                </c:pt>
                <c:pt idx="5" formatCode="0%">
                  <c:v>0</c:v>
                </c:pt>
                <c:pt idx="6">
                  <c:v>5.1999999999999998E-2</c:v>
                </c:pt>
                <c:pt idx="7">
                  <c:v>0.125</c:v>
                </c:pt>
                <c:pt idx="8">
                  <c:v>0.375</c:v>
                </c:pt>
                <c:pt idx="9">
                  <c:v>6.9400000000000003E-2</c:v>
                </c:pt>
                <c:pt idx="10">
                  <c:v>4.1599999999999998E-2</c:v>
                </c:pt>
                <c:pt idx="11">
                  <c:v>0.29099999999999998</c:v>
                </c:pt>
                <c:pt idx="12">
                  <c:v>0.20799999999999999</c:v>
                </c:pt>
                <c:pt idx="13">
                  <c:v>0.20799999999999999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B7-45BF-BCD8-F7A8D2A3FB0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 (рус)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Главная страница</c:v>
                </c:pt>
                <c:pt idx="1">
                  <c:v>Об университете</c:v>
                </c:pt>
                <c:pt idx="2">
                  <c:v>История</c:v>
                </c:pt>
                <c:pt idx="3">
                  <c:v>Поступление</c:v>
                </c:pt>
                <c:pt idx="4">
                  <c:v>Образовательные программы</c:v>
                </c:pt>
                <c:pt idx="5">
                  <c:v>Подразделения и факультеты </c:v>
                </c:pt>
                <c:pt idx="6">
                  <c:v>Наука и исследования</c:v>
                </c:pt>
                <c:pt idx="7">
                  <c:v>Руководство и сотрудники</c:v>
                </c:pt>
                <c:pt idx="8">
                  <c:v>Новости</c:v>
                </c:pt>
                <c:pt idx="9">
                  <c:v>Выпускники</c:v>
                </c:pt>
                <c:pt idx="10">
                  <c:v>Карьера</c:v>
                </c:pt>
                <c:pt idx="11">
                  <c:v>Социальная жизнь</c:v>
                </c:pt>
                <c:pt idx="12">
                  <c:v>Зарубежные партнеры</c:v>
                </c:pt>
                <c:pt idx="13">
                  <c:v>Основаные показатели </c:v>
                </c:pt>
              </c:strCache>
            </c:strRef>
          </c:cat>
          <c:val>
            <c:numRef>
              <c:f>Лист1!$C$2:$C$15</c:f>
              <c:numCache>
                <c:formatCode>0.00%</c:formatCode>
                <c:ptCount val="14"/>
                <c:pt idx="0">
                  <c:v>0.19</c:v>
                </c:pt>
                <c:pt idx="1">
                  <c:v>0.42849999999999999</c:v>
                </c:pt>
                <c:pt idx="2">
                  <c:v>0.28570000000000001</c:v>
                </c:pt>
                <c:pt idx="3">
                  <c:v>0.32140000000000002</c:v>
                </c:pt>
                <c:pt idx="4">
                  <c:v>0.2142</c:v>
                </c:pt>
                <c:pt idx="5">
                  <c:v>0.42849999999999999</c:v>
                </c:pt>
                <c:pt idx="6">
                  <c:v>0.3392</c:v>
                </c:pt>
                <c:pt idx="7">
                  <c:v>0.1071</c:v>
                </c:pt>
                <c:pt idx="8" formatCode="0%">
                  <c:v>1</c:v>
                </c:pt>
                <c:pt idx="9">
                  <c:v>7.1400000000000005E-2</c:v>
                </c:pt>
                <c:pt idx="10">
                  <c:v>3.5700000000000003E-2</c:v>
                </c:pt>
                <c:pt idx="11">
                  <c:v>0.57140000000000002</c:v>
                </c:pt>
                <c:pt idx="12">
                  <c:v>0.2142</c:v>
                </c:pt>
                <c:pt idx="13">
                  <c:v>0.14280000000000001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B7-45BF-BCD8-F7A8D2A3F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922128"/>
        <c:axId val="298924088"/>
      </c:barChart>
      <c:catAx>
        <c:axId val="29892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8924088"/>
        <c:crosses val="autoZero"/>
        <c:auto val="1"/>
        <c:lblAlgn val="ctr"/>
        <c:lblOffset val="100"/>
        <c:noMultiLvlLbl val="0"/>
      </c:catAx>
      <c:valAx>
        <c:axId val="298924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892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2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12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13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F48863F-E8B7-4E66-847B-27336ACF9968}" type="slidenum">
              <a:rPr lang="ru-RU" sz="1400" b="0" strike="noStrike" spc="-1">
                <a:latin typeface="Times New Roman"/>
              </a:rPr>
              <a:pPr algn="r"/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626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8725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422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9227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443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336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607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7541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6400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7297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31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5481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1737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542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2"/>
          <p:cNvSpPr>
            <a:spLocks noGrp="1"/>
          </p:cNvSpPr>
          <p:nvPr>
            <p:ph type="ftr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fld id="{834AFAAF-38CD-4A18-A3BF-197C619A19AA}" type="datetime">
              <a:rPr lang="ru-RU" sz="1800" b="0" strike="noStrike" spc="-1">
                <a:solidFill>
                  <a:srgbClr val="B2B2B2"/>
                </a:solidFill>
                <a:latin typeface="Calibri"/>
              </a:rPr>
              <a:pPr>
                <a:lnSpc>
                  <a:spcPct val="100000"/>
                </a:lnSpc>
              </a:pPr>
              <a:t>13.11.2024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0A6FC03-90D8-4250-9E71-BD345C1B9C1C}" type="slidenum">
              <a:rPr lang="ru-RU" sz="1800" b="0" strike="noStrike" spc="-1">
                <a:solidFill>
                  <a:srgbClr val="B2B2B2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536040" y="464760"/>
            <a:ext cx="8071560" cy="796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36040" y="1866600"/>
            <a:ext cx="8071920" cy="38484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5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fld id="{6A6D094E-93CB-4B63-A78E-151EEEAC866E}" type="datetime">
              <a:rPr lang="ru-RU" sz="1800" b="0" strike="noStrike" spc="-1">
                <a:solidFill>
                  <a:srgbClr val="B2B2B2"/>
                </a:solidFill>
                <a:latin typeface="Calibri"/>
              </a:rPr>
              <a:pPr>
                <a:lnSpc>
                  <a:spcPct val="100000"/>
                </a:lnSpc>
              </a:pPr>
              <a:t>13.11.2024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7B7BEAC7-2A7F-45E2-9E99-9048CB075458}" type="slidenum">
              <a:rPr lang="ru-RU" sz="1800" b="0" strike="noStrike" spc="-1">
                <a:solidFill>
                  <a:srgbClr val="B2B2B2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ssiancouncil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32" name="CustomShape 2"/>
          <p:cNvSpPr/>
          <p:nvPr/>
        </p:nvSpPr>
        <p:spPr>
          <a:xfrm>
            <a:off x="3704588" y="3140968"/>
            <a:ext cx="5286412" cy="164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l"/>
            <a:endParaRPr lang="ru-RU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7070" algn="l"/>
            <a:r>
              <a:rPr lang="ru-RU" sz="2400" b="1" i="0" u="none" strike="noStrike" baseline="0" dirty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интернационализация</a:t>
            </a:r>
            <a:r>
              <a:rPr lang="ru-RU" sz="2400" b="1" i="0" u="none" strike="noStrike" baseline="0" dirty="0" smtClean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i="0" u="none" strike="noStrike" baseline="0" dirty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 </a:t>
            </a:r>
          </a:p>
          <a:p>
            <a:pPr marR="7070" algn="l"/>
            <a:r>
              <a:rPr lang="ru-RU" sz="2400" b="1" i="0" u="none" strike="noStrike" baseline="0" dirty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российских </a:t>
            </a:r>
            <a:r>
              <a:rPr lang="ru-RU" sz="2400" b="1" i="0" u="none" strike="noStrike" baseline="0" dirty="0" smtClean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 (2024 </a:t>
            </a:r>
            <a:r>
              <a:rPr lang="ru-RU" sz="2400" b="1" i="0" u="none" strike="noStrike" baseline="0" dirty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г.)</a:t>
            </a:r>
          </a:p>
          <a:p>
            <a:pPr marR="7070" algn="l"/>
            <a:endParaRPr lang="ru-RU" sz="1800" b="1" i="0" u="none" strike="noStrike" baseline="0" dirty="0">
              <a:solidFill>
                <a:srgbClr val="1536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7070" algn="l"/>
            <a:r>
              <a:rPr lang="ru-RU" sz="1600" b="1" dirty="0">
                <a:solidFill>
                  <a:srgbClr val="15365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 но</a:t>
            </a:r>
            <a:r>
              <a:rPr lang="ru-RU" sz="1600" b="1" dirty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ября </a:t>
            </a:r>
            <a:r>
              <a:rPr lang="ru-RU" sz="1600" b="1" dirty="0" smtClean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b="1" dirty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dirty="0" smtClean="0">
                <a:solidFill>
                  <a:srgbClr val="1536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solidFill>
                <a:srgbClr val="1536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152280" y="5334120"/>
            <a:ext cx="8838720" cy="54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 algn="ctr">
              <a:lnSpc>
                <a:spcPct val="100000"/>
              </a:lnSpc>
            </a:pPr>
            <a:r>
              <a:rPr lang="ru-RU" sz="3600" strike="noStrike" spc="-4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О</a:t>
            </a:r>
            <a:r>
              <a:rPr lang="ru-RU" sz="3600" strike="noStrike" spc="-1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тк</a:t>
            </a:r>
            <a:r>
              <a:rPr lang="ru-RU" sz="3600" strike="noStrike" spc="-4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рыв</a:t>
            </a:r>
            <a:r>
              <a:rPr lang="ru-RU" sz="3600" strike="noStrike" spc="-1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а</a:t>
            </a:r>
            <a:r>
              <a:rPr lang="ru-RU" sz="3600" strike="noStrike" spc="-49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е</a:t>
            </a:r>
            <a:r>
              <a:rPr lang="ru-RU" sz="3600" strike="noStrike" spc="-1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м</a:t>
            </a:r>
            <a:r>
              <a:rPr lang="ru-RU" sz="3600" strike="noStrike" spc="4" dirty="0" smtClean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 </a:t>
            </a:r>
            <a:r>
              <a:rPr lang="ru-RU" sz="3600" strike="noStrike" spc="-4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о</a:t>
            </a:r>
            <a:r>
              <a:rPr lang="ru-RU" sz="3600" strike="noStrike" spc="-1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к</a:t>
            </a:r>
            <a:r>
              <a:rPr lang="ru-RU" sz="3600" strike="noStrike" spc="-4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н</a:t>
            </a:r>
            <a:r>
              <a:rPr lang="ru-RU" sz="3600" strike="noStrike" spc="-1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о в </a:t>
            </a:r>
            <a:r>
              <a:rPr lang="ru-RU" sz="3600" strike="noStrike" spc="-89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г</a:t>
            </a:r>
            <a:r>
              <a:rPr lang="ru-RU" sz="3600" strike="noStrike" spc="-43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л</a:t>
            </a:r>
            <a:r>
              <a:rPr lang="ru-RU" sz="3600" strike="noStrike" spc="-4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об</a:t>
            </a:r>
            <a:r>
              <a:rPr lang="ru-RU" sz="3600" strike="noStrike" spc="-1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а</a:t>
            </a:r>
            <a:r>
              <a:rPr lang="ru-RU" sz="3600" strike="noStrike" spc="4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л</a:t>
            </a:r>
            <a:r>
              <a:rPr lang="ru-RU" sz="3600" strike="noStrike" spc="-9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ь</a:t>
            </a:r>
            <a:r>
              <a:rPr lang="ru-RU" sz="3600" strike="noStrike" spc="-4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ны</a:t>
            </a:r>
            <a:r>
              <a:rPr lang="ru-RU" sz="3600" strike="noStrike" spc="-1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й м</a:t>
            </a:r>
            <a:r>
              <a:rPr lang="ru-RU" sz="3600" strike="noStrike" spc="-9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и</a:t>
            </a:r>
            <a:r>
              <a:rPr lang="ru-RU" sz="3600" strike="noStrike" spc="-4" dirty="0">
                <a:solidFill>
                  <a:srgbClr val="FFFFFF"/>
                </a:solidFill>
                <a:latin typeface="Fira Sans" panose="020B0503050000020004" pitchFamily="34" charset="0"/>
                <a:ea typeface="Lucida Grande"/>
              </a:rPr>
              <a:t>р!</a:t>
            </a:r>
            <a:endParaRPr lang="ru-RU" sz="3600" strike="noStrike" spc="-1" dirty="0">
              <a:latin typeface="Fira Sans" panose="020B05030500000200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24010" y="690157"/>
            <a:ext cx="9368010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Группа «Догоняющие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англоязычного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7537" y="1268760"/>
            <a:ext cx="7146463" cy="1812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англоязычных сайтов российских университетов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группы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536337C3-5626-6931-FA10-17901E836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032568"/>
              </p:ext>
            </p:extLst>
          </p:nvPr>
        </p:nvGraphicFramePr>
        <p:xfrm>
          <a:off x="107504" y="1844825"/>
          <a:ext cx="4608513" cy="5036131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384376">
                  <a:extLst>
                    <a:ext uri="{9D8B030D-6E8A-4147-A177-3AD203B41FA5}">
                      <a16:colId xmlns="" xmlns:a16="http://schemas.microsoft.com/office/drawing/2014/main" val="1485903871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1551328670"/>
                    </a:ext>
                  </a:extLst>
                </a:gridCol>
                <a:gridCol w="648073">
                  <a:extLst>
                    <a:ext uri="{9D8B030D-6E8A-4147-A177-3AD203B41FA5}">
                      <a16:colId xmlns="" xmlns:a16="http://schemas.microsoft.com/office/drawing/2014/main" val="312431718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университета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кол-во баллов</a:t>
                      </a:r>
                      <a:endParaRPr lang="ru-RU" sz="9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в </a:t>
                      </a:r>
                      <a:r>
                        <a:rPr lang="ru-RU" sz="9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рейтинге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extLst>
                  <a:ext uri="{0D108BD9-81ED-4DB2-BD59-A6C34878D82A}">
                    <a16:rowId xmlns="" xmlns:a16="http://schemas.microsoft.com/office/drawing/2014/main" val="2659930862"/>
                  </a:ext>
                </a:extLst>
              </a:tr>
              <a:tr h="22873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федеральный университет (СФУ)</a:t>
                      </a:r>
                      <a:endParaRPr lang="ru-RU" sz="9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6538702"/>
                  </a:ext>
                </a:extLst>
              </a:tr>
              <a:tr h="276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экономический университет</a:t>
                      </a:r>
                      <a:r>
                        <a:rPr lang="ru-RU" sz="9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имени Г.В. Плеханова (РЭУ им. Г.В. Плеханова)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2453495793"/>
                  </a:ext>
                </a:extLst>
              </a:tr>
              <a:tr h="200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федеральный университет (ЮФУ)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5590012"/>
                  </a:ext>
                </a:extLst>
              </a:tr>
              <a:tr h="13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федеральный университет (ДВФУ)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4233912185"/>
                  </a:ext>
                </a:extLst>
              </a:tr>
              <a:tr h="200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Тюменский государственный</a:t>
                      </a:r>
                      <a:r>
                        <a:rPr lang="ru-RU" sz="9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университет (</a:t>
                      </a:r>
                      <a:r>
                        <a:rPr lang="ru-RU" sz="9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ТюмГУ</a:t>
                      </a:r>
                      <a:r>
                        <a:rPr lang="ru-RU" sz="9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1363237"/>
                  </a:ext>
                </a:extLst>
              </a:tr>
              <a:tr h="276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университет при Правительстве Российской Федерации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3539800023"/>
                  </a:ext>
                </a:extLst>
              </a:tr>
              <a:tr h="276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исследовательский ядерный университет «МИФИ» (НИЯУ МИФИ)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27576"/>
                  </a:ext>
                </a:extLst>
              </a:tr>
              <a:tr h="276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Иркутский национальный исследовательский технический университет (ИРНИТУ)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1203129191"/>
                  </a:ext>
                </a:extLst>
              </a:tr>
              <a:tr h="13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государственный университет (СПбГУ)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4067001"/>
                  </a:ext>
                </a:extLst>
              </a:tr>
              <a:tr h="294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Тамбовский государственный университет имени Г.Р. Державина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8560476"/>
                  </a:ext>
                </a:extLst>
              </a:tr>
              <a:tr h="13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Казанский (Приволжский) федеральный университет (КФУ)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8468597"/>
                  </a:ext>
                </a:extLst>
              </a:tr>
              <a:tr h="208431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Сибирский государственный медицинский университет</a:t>
                      </a:r>
                    </a:p>
                  </a:txBody>
                  <a:tcPr marL="41604" marR="41604" marT="0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920171202"/>
                  </a:ext>
                </a:extLst>
              </a:tr>
              <a:tr h="205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Воронежский государственный университет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8426044"/>
                  </a:ext>
                </a:extLst>
              </a:tr>
              <a:tr h="214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Новосибирский государственный</a:t>
                      </a:r>
                      <a:r>
                        <a:rPr lang="ru-RU" sz="9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технический университет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4138670528"/>
                  </a:ext>
                </a:extLst>
              </a:tr>
              <a:tr h="41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9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исследовательский Нижегородский государственный университет имени Н.И. Лобачевского (ННГУ им. Н.И. Лобачевского)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2539490"/>
                  </a:ext>
                </a:extLst>
              </a:tr>
              <a:tr h="345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государственный университет нефти и газа имени И.М. Губкина (РГУНГ)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FBFA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BFA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BFAFF">
                        <a:alpha val="20000"/>
                      </a:srgb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Балтийский федеральный университет имени И. Канта (БФУ им. И. Канта)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национальный исследовательский медицинский университет имени Н.И. Пирогова (РНИМУ)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FBFA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BFA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BFA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8E841A5F-B874-62A9-7B53-4073F5D80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280314"/>
              </p:ext>
            </p:extLst>
          </p:nvPr>
        </p:nvGraphicFramePr>
        <p:xfrm>
          <a:off x="4716016" y="1844824"/>
          <a:ext cx="4320481" cy="3823565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140742">
                  <a:extLst>
                    <a:ext uri="{9D8B030D-6E8A-4147-A177-3AD203B41FA5}">
                      <a16:colId xmlns="" xmlns:a16="http://schemas.microsoft.com/office/drawing/2014/main" val="1968882060"/>
                    </a:ext>
                  </a:extLst>
                </a:gridCol>
                <a:gridCol w="653976">
                  <a:extLst>
                    <a:ext uri="{9D8B030D-6E8A-4147-A177-3AD203B41FA5}">
                      <a16:colId xmlns="" xmlns:a16="http://schemas.microsoft.com/office/drawing/2014/main" val="2645926747"/>
                    </a:ext>
                  </a:extLst>
                </a:gridCol>
                <a:gridCol w="525763">
                  <a:extLst>
                    <a:ext uri="{9D8B030D-6E8A-4147-A177-3AD203B41FA5}">
                      <a16:colId xmlns="" xmlns:a16="http://schemas.microsoft.com/office/drawing/2014/main" val="340547129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</a:t>
                      </a:r>
                      <a:r>
                        <a:rPr lang="ru-RU" sz="9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электротехнический университет «ЛЭТИ» имени В.И. Ульянова (Ленина)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</a:tr>
              <a:tr h="13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Владивостокский государственный университет экономики и сервиса (ВГУЭС)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</a:tr>
              <a:tr h="13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горный университет (СПГУ)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21712996"/>
                  </a:ext>
                </a:extLst>
              </a:tr>
              <a:tr h="278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политехнический университет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3023622"/>
                  </a:ext>
                </a:extLst>
              </a:tr>
              <a:tr h="273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Северо-Кавказский федеральный университет (СКФУ)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972108290"/>
                  </a:ext>
                </a:extLst>
              </a:tr>
              <a:tr h="273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Белгородский государственный национальный исследовательский университет (</a:t>
                      </a:r>
                      <a:r>
                        <a:rPr lang="ru-RU" sz="9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БелГУ</a:t>
                      </a: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814654"/>
                  </a:ext>
                </a:extLst>
              </a:tr>
              <a:tr h="27360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Первый Московский государственный медицинский университет имени И.М. Сеченова Минздрава России</a:t>
                      </a: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27145058"/>
                  </a:ext>
                </a:extLst>
              </a:tr>
              <a:tr h="273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Самарский национальный исследовательский университет имени академика С.П. Королёва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4533621"/>
                  </a:ext>
                </a:extLst>
              </a:tr>
              <a:tr h="130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</a:t>
                      </a:r>
                      <a:r>
                        <a:rPr lang="ru-RU" sz="9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технический университет имени Н.Э. Баумана (национальный исследовательский университет) (МГТУ им. Баумана)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561166998"/>
                  </a:ext>
                </a:extLst>
              </a:tr>
              <a:tr h="130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</a:t>
                      </a:r>
                      <a:r>
                        <a:rPr lang="ru-RU" sz="9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университет транспорта (МИИТ)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8912952"/>
                  </a:ext>
                </a:extLst>
              </a:tr>
              <a:tr h="133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Казанский национальный исследовательский технологический университет (КНИТУ)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187590230"/>
                  </a:ext>
                </a:extLst>
              </a:tr>
              <a:tr h="133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институт театрального искусства – ГИТИС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BE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BE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BE1F1"/>
                    </a:solidFill>
                  </a:tcPr>
                </a:tc>
              </a:tr>
              <a:tr h="273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государственный национальный исследовательский университет (ПГНИУ)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5761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7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992" y="764704"/>
            <a:ext cx="8071560" cy="432048"/>
          </a:xfrm>
        </p:spPr>
        <p:txBody>
          <a:bodyPr/>
          <a:lstStyle/>
          <a:p>
            <a:pPr algn="r"/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«Догоняющие» русскоязычного </a:t>
            </a: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рейтинга</a:t>
            </a:r>
            <a:endParaRPr lang="ru-RU" sz="27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8784976" cy="5157192"/>
          </a:xfrm>
        </p:spPr>
        <p:txBody>
          <a:bodyPr/>
          <a:lstStyle/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вторую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группу вошли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показатель по степени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составил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45,29%.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заполнены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 «Новости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(100%) 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жизнь» (92,3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Наименее заполненным остается раздел «Подразделения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факультеты»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(23%). Приближены результаты блоков «Руководство и сотрудники» (24,4%) и «Карьера» (26,9%).</a:t>
            </a: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 в случае с сайтами на английском языке, между вузами группы «догоняющих» наблюдается минимальный разрыв.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80392" y="686614"/>
            <a:ext cx="9252520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Группа «Догоняющие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русскоязычного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7537" y="1239924"/>
            <a:ext cx="7146463" cy="1812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4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русскоязычных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сайтов российских университетов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группы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536337C3-5626-6931-FA10-17901E836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328"/>
              </p:ext>
            </p:extLst>
          </p:nvPr>
        </p:nvGraphicFramePr>
        <p:xfrm>
          <a:off x="107504" y="1772816"/>
          <a:ext cx="4608513" cy="5088129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384376">
                  <a:extLst>
                    <a:ext uri="{9D8B030D-6E8A-4147-A177-3AD203B41FA5}">
                      <a16:colId xmlns="" xmlns:a16="http://schemas.microsoft.com/office/drawing/2014/main" val="1485903871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1551328670"/>
                    </a:ext>
                  </a:extLst>
                </a:gridCol>
                <a:gridCol w="720081">
                  <a:extLst>
                    <a:ext uri="{9D8B030D-6E8A-4147-A177-3AD203B41FA5}">
                      <a16:colId xmlns="" xmlns:a16="http://schemas.microsoft.com/office/drawing/2014/main" val="312431718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университета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кол-во баллов</a:t>
                      </a:r>
                      <a:endParaRPr lang="ru-RU" sz="8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в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рейтинге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extLst>
                  <a:ext uri="{0D108BD9-81ED-4DB2-BD59-A6C34878D82A}">
                    <a16:rowId xmlns="" xmlns:a16="http://schemas.microsoft.com/office/drawing/2014/main" val="2659930862"/>
                  </a:ext>
                </a:extLst>
              </a:tr>
              <a:tr h="291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исследовательский технологический университет «</a:t>
                      </a:r>
                      <a:r>
                        <a:rPr lang="ru-RU" sz="8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МИСиС</a:t>
                      </a:r>
                      <a:r>
                        <a:rPr lang="ru-RU" sz="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6538702"/>
                  </a:ext>
                </a:extLst>
              </a:tr>
              <a:tr h="275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экономический университет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имени Г.В. Плеханова (РЭУ им. Г.В. Плеханова)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2453495793"/>
                  </a:ext>
                </a:extLst>
              </a:tr>
              <a:tr h="291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Владивостокский государственный университет экономики и сервиса (ВГУЭС)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5590012"/>
                  </a:ext>
                </a:extLst>
              </a:tr>
              <a:tr h="139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политехнический университет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4233912185"/>
                  </a:ext>
                </a:extLst>
              </a:tr>
              <a:tr h="291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Московский государственный университет имени М.В. Ломоносова (МГУ</a:t>
                      </a:r>
                      <a:r>
                        <a:rPr lang="ru-RU" sz="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им. М.В. Ломоносова)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1363237"/>
                  </a:ext>
                </a:extLst>
              </a:tr>
              <a:tr h="275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исследовательский Московский энергетический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(МЭИ)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3539800023"/>
                  </a:ext>
                </a:extLst>
              </a:tr>
              <a:tr h="275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Южно-Уральский</a:t>
                      </a:r>
                      <a:r>
                        <a:rPr lang="ru-RU" sz="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университет (</a:t>
                      </a:r>
                      <a:r>
                        <a:rPr lang="ru-RU" sz="8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ЮУрГУ</a:t>
                      </a:r>
                      <a:r>
                        <a:rPr lang="ru-RU" sz="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27576"/>
                  </a:ext>
                </a:extLst>
              </a:tr>
              <a:tr h="275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исследовательский университет «Московский институт электронной техники» (МИЭТ)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1203129191"/>
                  </a:ext>
                </a:extLst>
              </a:tr>
              <a:tr h="273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электротехнический университет «ЛЭТИ» имени В.И. Ульянова (Ленина)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4067001"/>
                  </a:ext>
                </a:extLst>
              </a:tr>
              <a:tr h="296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политехнический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университет Петра Великого (</a:t>
                      </a:r>
                      <a:r>
                        <a:rPr lang="ru-RU" sz="8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СПбПУ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8560476"/>
                  </a:ext>
                </a:extLst>
              </a:tr>
              <a:tr h="1377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федеральный университет (ДВФУ)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8468597"/>
                  </a:ext>
                </a:extLst>
              </a:tr>
              <a:tr h="20102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университет (СПбГУ)</a:t>
                      </a:r>
                      <a:endParaRPr lang="ru-RU" sz="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920171202"/>
                  </a:ext>
                </a:extLst>
              </a:tr>
              <a:tr h="273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Северо-Восточный федеральный университет имени М.К. </a:t>
                      </a:r>
                      <a:r>
                        <a:rPr lang="ru-RU" sz="8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Аммосова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(СВФУ им.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М.К. </a:t>
                      </a:r>
                      <a:r>
                        <a:rPr lang="ru-RU" sz="8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Аммосова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8426044"/>
                  </a:ext>
                </a:extLst>
              </a:tr>
              <a:tr h="2064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Южный федеральный университет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(ЮФУ)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/>
                </a:tc>
                <a:extLst>
                  <a:ext uri="{0D108BD9-81ED-4DB2-BD59-A6C34878D82A}">
                    <a16:rowId xmlns="" xmlns:a16="http://schemas.microsoft.com/office/drawing/2014/main" val="4138670528"/>
                  </a:ext>
                </a:extLst>
              </a:tr>
              <a:tr h="272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исследовательский ядерный университет «МИФИ» (НИЯУ МИФИ)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2539490"/>
                  </a:ext>
                </a:extLst>
              </a:tr>
              <a:tr h="2051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Тамбовский государственный университет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имени Г.Р. Державина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DFDFF"/>
                    </a:solidFill>
                  </a:tcPr>
                </a:tc>
              </a:tr>
              <a:tr h="2051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Казанский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национальный исследовательский технический университет имени А.Н. Туполева (КАИ им. А.Н. Туполева)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</a:tr>
              <a:tr h="2051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государственный университет нефти и газа имени И.М. Губкина (РГУНГ)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FDFDFF"/>
                    </a:solidFill>
                  </a:tcPr>
                </a:tc>
              </a:tr>
              <a:tr h="201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Казанский (Приволжский) федеральный университет (КФУ)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604" marR="41604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8E841A5F-B874-62A9-7B53-4073F5D80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95079"/>
              </p:ext>
            </p:extLst>
          </p:nvPr>
        </p:nvGraphicFramePr>
        <p:xfrm>
          <a:off x="4716016" y="1772816"/>
          <a:ext cx="4320481" cy="4961077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168352">
                  <a:extLst>
                    <a:ext uri="{9D8B030D-6E8A-4147-A177-3AD203B41FA5}">
                      <a16:colId xmlns="" xmlns:a16="http://schemas.microsoft.com/office/drawing/2014/main" val="1968882060"/>
                    </a:ext>
                  </a:extLst>
                </a:gridCol>
                <a:gridCol w="626366">
                  <a:extLst>
                    <a:ext uri="{9D8B030D-6E8A-4147-A177-3AD203B41FA5}">
                      <a16:colId xmlns="" xmlns:a16="http://schemas.microsoft.com/office/drawing/2014/main" val="2645926747"/>
                    </a:ext>
                  </a:extLst>
                </a:gridCol>
                <a:gridCol w="525763">
                  <a:extLst>
                    <a:ext uri="{9D8B030D-6E8A-4147-A177-3AD203B41FA5}">
                      <a16:colId xmlns="" xmlns:a16="http://schemas.microsoft.com/office/drawing/2014/main" val="3405471296"/>
                    </a:ext>
                  </a:extLst>
                </a:gridCol>
              </a:tblGrid>
              <a:tr h="331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исследовательский Нижегородский государственный университет имени Н.И. Лобачевского (ННГУ им. Н.И. Лобачевского)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</a:tr>
              <a:tr h="144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Северо-Кавказский федеральный университет (СКФУ)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</a:tr>
              <a:tr h="289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Самарский национальный исследовательский университет имени академика С.П. Королёва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21712996"/>
                  </a:ext>
                </a:extLst>
              </a:tr>
              <a:tr h="289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государственный аграрный университет — МСХА имени К.А. Тимирязева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3023622"/>
                  </a:ext>
                </a:extLst>
              </a:tr>
              <a:tr h="256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институт театрального искусства – ГИТИС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972108290"/>
                  </a:ext>
                </a:extLst>
              </a:tr>
              <a:tr h="176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Новосибирский государственный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технический университет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814654"/>
                  </a:ext>
                </a:extLst>
              </a:tr>
              <a:tr h="28917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Первый Московский государственный медицинский университет имени И.М. Сеченова Минздрава России</a:t>
                      </a: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27145058"/>
                  </a:ext>
                </a:extLst>
              </a:tr>
              <a:tr h="151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Московский городской педагогический университет (МГПУ)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4533621"/>
                  </a:ext>
                </a:extLst>
              </a:tr>
              <a:tr h="190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университет транспорта (МИИТ)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561166998"/>
                  </a:ext>
                </a:extLst>
              </a:tr>
              <a:tr h="289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государственный лингвистический университет (МГЛУ)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8912952"/>
                  </a:ext>
                </a:extLst>
              </a:tr>
              <a:tr h="289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национальный исследовательский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политехнический университет (ПНИПУ)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187590230"/>
                  </a:ext>
                </a:extLst>
              </a:tr>
              <a:tr h="269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Иркутский национальный исследовательский технический университет (ИРНИТУ)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BE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BE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BE1F1"/>
                    </a:solidFill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Балтийский федеральный университет имени И. Канта (БФУ им. И. Канта)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5761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Сибирский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федеральный университет (СФУ)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</a:tr>
              <a:tr h="295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Белгородский государственный национальный исследовательский университет (</a:t>
                      </a:r>
                      <a:r>
                        <a:rPr lang="ru-RU" sz="8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БелГУ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</a:tr>
              <a:tr h="295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Кубанский государственный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аграрный университет имени И.Т. Трубилина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</a:tr>
              <a:tr h="162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Институт кинематографии имени С.А. Герасимова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</a:tr>
              <a:tr h="293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Северный (Арктический)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федеральный университет имени М.В. Ломоносова (САФУ)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</a:tr>
              <a:tr h="184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Байкальский государственный университет (БГУ)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FFFFFF"/>
                    </a:solidFill>
                  </a:tcPr>
                </a:tc>
              </a:tr>
              <a:tr h="292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исследовательский Московский государственный строительный университет</a:t>
                      </a:r>
                      <a:r>
                        <a:rPr lang="ru-RU" sz="8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(МГСУ)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CCE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9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741" y="476191"/>
            <a:ext cx="8071560" cy="796680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заполнения отдельных блоков на англо- и русскоязычных сайтах вузов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5796136" y="1340768"/>
            <a:ext cx="3240360" cy="540060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усскоязычные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 опередили англоязычные по среднему показателю по степени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на 6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,5%;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разрыв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 разделе «Новости», где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русскоязычный портал опережает англоязычный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Наименьший разрыв – в блоке «Руководство и сотрудники»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разницей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1,8%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русскоязычных сайтов.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664" y="10442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696" y="1551856"/>
            <a:ext cx="555441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2. Степень заполнения отдельных элементов разделов сайта университетами — «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догоняющими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англоязычного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русскоязычного рейтинга (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вторая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группа) (в процентах)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6602973"/>
              </p:ext>
            </p:extLst>
          </p:nvPr>
        </p:nvGraphicFramePr>
        <p:xfrm>
          <a:off x="25696" y="3029184"/>
          <a:ext cx="6058472" cy="3828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1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620688"/>
            <a:ext cx="9144000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«Отстающие» </a:t>
            </a: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528" y="1828800"/>
            <a:ext cx="8431906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третью группу вошли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показатель по степени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составил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13,54%.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заполнены блоки «Новости»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(37,5%)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университете» (35,4%).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Наименее высокую степень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продемонстрировали разделы «Подразделения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факультеты»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(0%) и «Образовательные программы» (3,33%).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последнем месте рейтинга расположились 8 вузов, которые не обладают англоязычной версией сайтов. </a:t>
            </a:r>
            <a:endParaRPr sz="2600" dirty="0">
              <a:latin typeface="Fira Sans" panose="020B050305000002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53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692696"/>
            <a:ext cx="9144000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Группа «Отстающие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англоязычного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8786" y="1340768"/>
            <a:ext cx="7128792" cy="1812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англоязычных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сайтов российских университетов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третьей группы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2F754BB7-4EA7-BBED-56CB-48088A01A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84854"/>
              </p:ext>
            </p:extLst>
          </p:nvPr>
        </p:nvGraphicFramePr>
        <p:xfrm>
          <a:off x="107504" y="2060848"/>
          <a:ext cx="4608512" cy="488534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049000">
                  <a:extLst>
                    <a:ext uri="{9D8B030D-6E8A-4147-A177-3AD203B41FA5}">
                      <a16:colId xmlns="" xmlns:a16="http://schemas.microsoft.com/office/drawing/2014/main" val="3147125908"/>
                    </a:ext>
                  </a:extLst>
                </a:gridCol>
                <a:gridCol w="779756">
                  <a:extLst>
                    <a:ext uri="{9D8B030D-6E8A-4147-A177-3AD203B41FA5}">
                      <a16:colId xmlns="" xmlns:a16="http://schemas.microsoft.com/office/drawing/2014/main" val="1722689845"/>
                    </a:ext>
                  </a:extLst>
                </a:gridCol>
                <a:gridCol w="779756">
                  <a:extLst>
                    <a:ext uri="{9D8B030D-6E8A-4147-A177-3AD203B41FA5}">
                      <a16:colId xmlns="" xmlns:a16="http://schemas.microsoft.com/office/drawing/2014/main" val="2461265948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университета</a:t>
                      </a: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Общее кол-во баллов</a:t>
                      </a: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Позиция в рейтинге</a:t>
                      </a:r>
                    </a:p>
                  </a:txBody>
                  <a:tcPr marL="47016" marR="47016" marT="0" marB="0"/>
                </a:tc>
                <a:extLst>
                  <a:ext uri="{0D108BD9-81ED-4DB2-BD59-A6C34878D82A}">
                    <a16:rowId xmlns="" xmlns:a16="http://schemas.microsoft.com/office/drawing/2014/main" val="3648109013"/>
                  </a:ext>
                </a:extLst>
              </a:tr>
              <a:tr h="2825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Саратовский государственный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университет имени Н.Г. Чернышевского (СГУ)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8423367"/>
                  </a:ext>
                </a:extLst>
              </a:tr>
              <a:tr h="244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Северо-Восточный федеральный университет имени М.К. 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Аммосова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(СВФУ им.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М.К. </a:t>
                      </a:r>
                      <a:r>
                        <a:rPr lang="ru-RU" sz="10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Аммосова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1940470091"/>
                  </a:ext>
                </a:extLst>
              </a:tr>
              <a:tr h="284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исследовательский Московский энергетический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(МЭИ)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4801844"/>
                  </a:ext>
                </a:extLst>
              </a:tr>
              <a:tr h="2885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исследовательский университет «Московский институт электронной техники» (МИЭТ)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4068089616"/>
                  </a:ext>
                </a:extLst>
              </a:tr>
              <a:tr h="282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Московский государственный университет имени М.В. Ломоносова (МГУ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им. М.В. Ломоносова)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2847037"/>
                  </a:ext>
                </a:extLst>
              </a:tr>
              <a:tr h="197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государственный лингвистический университет (МГЛУ)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3061492775"/>
                  </a:ext>
                </a:extLst>
              </a:tr>
              <a:tr h="229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Байкальский государственный университет (БГУ)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0382941"/>
                  </a:ext>
                </a:extLst>
              </a:tr>
              <a:tr h="144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государственный аграрный университет — МСХА имени К.А. Тимирязева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148769871"/>
                  </a:ext>
                </a:extLst>
              </a:tr>
              <a:tr h="244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национальный исследовательский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политехнический университет (ПНИПУ)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6276158"/>
                  </a:ext>
                </a:extLst>
              </a:tr>
              <a:tr h="282505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Казанский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национальный исследовательский технический университет имени А.Н. Туполева (КАИ им. А.Н. Туполева)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1162855949"/>
                  </a:ext>
                </a:extLst>
              </a:tr>
              <a:tr h="244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государственный гуманитарный университет (РГГУ)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6169782"/>
                  </a:ext>
                </a:extLst>
              </a:tr>
              <a:tr h="244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исследовательский Мордовский государственный университет имени Н.П. Огарева (НИ МГУ)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9743282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2F754BB7-4EA7-BBED-56CB-48088A01A58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16016" y="2060849"/>
          <a:ext cx="4401562" cy="485962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912082">
                  <a:extLst>
                    <a:ext uri="{9D8B030D-6E8A-4147-A177-3AD203B41FA5}">
                      <a16:colId xmlns="" xmlns:a16="http://schemas.microsoft.com/office/drawing/2014/main" val="3147125908"/>
                    </a:ext>
                  </a:extLst>
                </a:gridCol>
                <a:gridCol w="744740">
                  <a:extLst>
                    <a:ext uri="{9D8B030D-6E8A-4147-A177-3AD203B41FA5}">
                      <a16:colId xmlns="" xmlns:a16="http://schemas.microsoft.com/office/drawing/2014/main" val="1722689845"/>
                    </a:ext>
                  </a:extLst>
                </a:gridCol>
                <a:gridCol w="744740">
                  <a:extLst>
                    <a:ext uri="{9D8B030D-6E8A-4147-A177-3AD203B41FA5}">
                      <a16:colId xmlns="" xmlns:a16="http://schemas.microsoft.com/office/drawing/2014/main" val="2461265948"/>
                    </a:ext>
                  </a:extLst>
                </a:gridCol>
              </a:tblGrid>
              <a:tr h="336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Кубанский государственный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аграрный университет имени И.Т. Трубилина  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</a:tr>
              <a:tr h="52689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исследовательский Московский государственный строительный университет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(МГСУ)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36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Московская государственная консерватория имени П.И. Чайковского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8423367"/>
                  </a:ext>
                </a:extLst>
              </a:tr>
              <a:tr h="33603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Академия русского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балета имени А.Я. Вагановой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047009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Саратовский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аграрный университет имени Н.И. Вавилова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480184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Российская академия музыки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(РАМ) имени Гнесиных 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8089616"/>
                  </a:ext>
                </a:extLst>
              </a:tr>
              <a:tr h="686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национальный исследовательский Академический университет имени Ж.И. Алфёрова Российской академии наук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2847037"/>
                  </a:ext>
                </a:extLst>
              </a:tr>
              <a:tr h="336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Институт кинематографии имени С.А. Герасимова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1492775"/>
                  </a:ext>
                </a:extLst>
              </a:tr>
              <a:tr h="336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Художественный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институт имени В.И. Сурикова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0382941"/>
                  </a:ext>
                </a:extLst>
              </a:tr>
              <a:tr h="336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физико-технический институт (МФТИ)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69871"/>
                  </a:ext>
                </a:extLst>
              </a:tr>
              <a:tr h="51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Российская академия народного хозяйства и государственной службы при Президенте Российской Федерации (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РАНХиГС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6276158"/>
                  </a:ext>
                </a:extLst>
              </a:tr>
              <a:tr h="33603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Саратовский государственный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университет имени Н.Г. Чернышевского (СГУ)</a:t>
                      </a: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285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197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620688"/>
            <a:ext cx="9144000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«Отстающие» русскоязычного </a:t>
            </a: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528" y="1828800"/>
            <a:ext cx="8431906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третью группу вошли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университетов.  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показатель по степени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составил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25,99%.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заполнены блоки «Новости»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(100%) и «Социальная жизнь» (57,14%).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Наименее высокую степень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продемонстрировали разделы «Карьера» (3,57%) и «Выпускники» (7,14%).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чертой рейтинга русскоязычных сайтов стало отсутствие вузов, набравших 0 баллов. </a:t>
            </a:r>
            <a:endParaRPr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44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692696"/>
            <a:ext cx="9144000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Группа «Отстающие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русскоязычного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8786" y="1340768"/>
            <a:ext cx="7128792" cy="1812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6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русскоязычных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сайтов российских университетов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третьей группы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2F754BB7-4EA7-BBED-56CB-48088A01A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79529"/>
              </p:ext>
            </p:extLst>
          </p:nvPr>
        </p:nvGraphicFramePr>
        <p:xfrm>
          <a:off x="827584" y="1916832"/>
          <a:ext cx="7848872" cy="4878107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340470">
                  <a:extLst>
                    <a:ext uri="{9D8B030D-6E8A-4147-A177-3AD203B41FA5}">
                      <a16:colId xmlns="" xmlns:a16="http://schemas.microsoft.com/office/drawing/2014/main" val="3147125908"/>
                    </a:ext>
                  </a:extLst>
                </a:gridCol>
                <a:gridCol w="1294660">
                  <a:extLst>
                    <a:ext uri="{9D8B030D-6E8A-4147-A177-3AD203B41FA5}">
                      <a16:colId xmlns="" xmlns:a16="http://schemas.microsoft.com/office/drawing/2014/main" val="1722689845"/>
                    </a:ext>
                  </a:extLst>
                </a:gridCol>
                <a:gridCol w="1213742">
                  <a:extLst>
                    <a:ext uri="{9D8B030D-6E8A-4147-A177-3AD203B41FA5}">
                      <a16:colId xmlns="" xmlns:a16="http://schemas.microsoft.com/office/drawing/2014/main" val="2461265948"/>
                    </a:ext>
                  </a:extLst>
                </a:gridCol>
              </a:tblGrid>
              <a:tr h="386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университета</a:t>
                      </a: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Общее кол-во баллов</a:t>
                      </a: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Позиция в рейтинге</a:t>
                      </a:r>
                    </a:p>
                  </a:txBody>
                  <a:tcPr marL="47016" marR="47016" marT="0" marB="0"/>
                </a:tc>
                <a:extLst>
                  <a:ext uri="{0D108BD9-81ED-4DB2-BD59-A6C34878D82A}">
                    <a16:rowId xmlns="" xmlns:a16="http://schemas.microsoft.com/office/drawing/2014/main" val="3648109013"/>
                  </a:ext>
                </a:extLst>
              </a:tr>
              <a:tr h="376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Северный (Арктический)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федеральный университет имени М.В. Ломоносова (САФУ)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8423367"/>
                  </a:ext>
                </a:extLst>
              </a:tr>
              <a:tr h="35035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Казанский национальный исследовательский технологический университет (КНИТУ)</a:t>
                      </a: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1940470091"/>
                  </a:ext>
                </a:extLst>
              </a:tr>
              <a:tr h="376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государственный национальный исследовательский университет (ПГНИУ)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4801844"/>
                  </a:ext>
                </a:extLst>
              </a:tr>
              <a:tr h="376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национальный исследовательский Академический университет имени Ж.И. Алфёрова Российской академии наук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4068089616"/>
                  </a:ext>
                </a:extLst>
              </a:tr>
              <a:tr h="303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Воронежский государственный университет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2847037"/>
                  </a:ext>
                </a:extLst>
              </a:tr>
              <a:tr h="21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Московская государственная консерватория имени П.И. Чайковского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3061492775"/>
                  </a:ext>
                </a:extLst>
              </a:tr>
              <a:tr h="24615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Российский государственный гуманитарный университет (РГГУ)</a:t>
                      </a: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0382941"/>
                  </a:ext>
                </a:extLst>
              </a:tr>
              <a:tr h="376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исследовательский Мордовский государственный университет имени Н.П. Огарева (НИ МГУ)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148769871"/>
                  </a:ext>
                </a:extLst>
              </a:tr>
              <a:tr h="376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Российская академия народного хозяйства и государственной службы при Президенте Российской Федерации (</a:t>
                      </a:r>
                      <a:r>
                        <a:rPr lang="ru-RU" sz="11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РАНХиГС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6276158"/>
                  </a:ext>
                </a:extLst>
              </a:tr>
              <a:tr h="303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Российская академия музыки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(РАМ) имени Гнесиных 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1162855949"/>
                  </a:ext>
                </a:extLst>
              </a:tr>
              <a:tr h="350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Саратовский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аграрный университет имени Н.И. Вавилова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6169782"/>
                  </a:ext>
                </a:extLst>
              </a:tr>
              <a:tr h="263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физико-технический институт (МФТИ)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extLst>
                  <a:ext uri="{0D108BD9-81ED-4DB2-BD59-A6C34878D82A}">
                    <a16:rowId xmlns="" xmlns:a16="http://schemas.microsoft.com/office/drawing/2014/main" val="97432828"/>
                  </a:ext>
                </a:extLst>
              </a:tr>
              <a:tr h="263021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Академия русского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балета имени А.Я. Вагановой</a:t>
                      </a:r>
                      <a:endParaRPr lang="ru-RU" sz="11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>
                    <a:solidFill>
                      <a:srgbClr val="BFD9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BFD9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>
                    <a:solidFill>
                      <a:srgbClr val="BFD9EC"/>
                    </a:solidFill>
                  </a:tcPr>
                </a:tc>
              </a:tr>
              <a:tr h="263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Художественный</a:t>
                      </a:r>
                      <a:r>
                        <a:rPr lang="ru-RU" sz="11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институт имени В.И. Сурикова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016" marR="4701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752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440" y="544088"/>
            <a:ext cx="8071560" cy="796680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заполнения отдельных блоков на англо- и русскоязычных сайтах вузов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5796136" y="1340768"/>
            <a:ext cx="3240360" cy="540060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усскоязычные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 опередили англоязычные по среднему показателю по степени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12,45%;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разрыв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 разделе «Новости», где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русскоязычный портал опережает англоязычный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62,5%;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Наименьший разрыв – в блоке «Выпускники»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разницей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0,2%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русскоязычных сайтов.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664" y="10442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696" y="1551856"/>
            <a:ext cx="555441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</a:t>
            </a: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Степень заполнения отдельных элементов разделов сайта университетами — «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отстающими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англоязычного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русскоязычного рейтинга (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третья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группа) (в процентах)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928825942"/>
              </p:ext>
            </p:extLst>
          </p:nvPr>
        </p:nvGraphicFramePr>
        <p:xfrm>
          <a:off x="26059" y="3029185"/>
          <a:ext cx="6040739" cy="376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13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1560" cy="796680"/>
          </a:xfrm>
        </p:spPr>
        <p:txBody>
          <a:bodyPr/>
          <a:lstStyle/>
          <a:p>
            <a:pPr algn="r"/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66600"/>
            <a:ext cx="8712968" cy="4874768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Русскоязычные сайты российских вузов всех трех групп более конкурентоспособны. Общий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электронной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интернационализации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33,57% для англоязычных сайтов против 46,38% для интернет-порталов на русском языке.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 между англо- и русскоязычными сайтами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«отстающих», в меньшей степени в группе «лидеров» и группе «догоняющих» (12,45%, 10,5% и 6,5% соответственно).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ключевых выявленных проблем стала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 и факультеты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«Образовательные программы»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4,34% и 19,42% у порталов на английском языке, 28,98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и 38,26%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порталов на русском.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уязвимостью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разделы «Карьера» и «Выпускники» – 16,66% и 19,32% у англоязычных сайтов, 27,53% и 29,46% у русскоязычных соответственно.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самые высокие показатели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всех разделов свойственны блокам «Новости» и «Социальная жизнь»: 62,21% и 68,11% у англоязычных сайтов и 100% и 86,95% у русскоязычных соответственно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11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3688" y="620688"/>
            <a:ext cx="7019612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ru-RU" sz="2700" b="1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докладе </a:t>
            </a:r>
            <a:endParaRPr sz="2700" b="1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1520" y="1932031"/>
            <a:ext cx="8531780" cy="3934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первой части доклада на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новой авторской методологии был составлен рейтинг порталов университетов на английском и русском языках с учетом визуального наполнения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700" marR="5080" algn="just">
              <a:buClr>
                <a:srgbClr val="17375E"/>
              </a:buClr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части был проведен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широкого спектра инструментов продвижения российских университетов в цифровом пространстве стран Центральной Азии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700" marR="5080" algn="just">
              <a:buClr>
                <a:srgbClr val="17375E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третьей части представлены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опроса среди студентов российских университетов из стран Центральной Азии.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факторы,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которые иностранные абитуриенты обращают особое внимание при поступлении в российские вузы, а также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сдерживающие факторы 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поиске необходимой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590"/>
              </a:lnSpc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174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460" y="-99392"/>
            <a:ext cx="8928992" cy="1324080"/>
          </a:xfrm>
          <a:prstGeom prst="rect">
            <a:avLst/>
          </a:prstGeom>
          <a:noFill/>
          <a:ln>
            <a:noFill/>
          </a:ln>
        </p:spPr>
        <p:txBody>
          <a:bodyPr lIns="0" tIns="178920" rIns="0" bIns="0" anchor="b"/>
          <a:lstStyle/>
          <a:p>
            <a:pPr algn="r">
              <a:lnSpc>
                <a:spcPct val="100000"/>
              </a:lnSpc>
            </a:pPr>
            <a:r>
              <a:rPr lang="ru-RU" sz="2700" b="1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</a:t>
            </a:r>
            <a:r>
              <a:rPr lang="ru-RU" sz="2700" b="1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сайтов российских университетов</a:t>
            </a:r>
            <a:endParaRPr lang="ru-RU" sz="2700" b="1" spc="-25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179512" y="1700808"/>
            <a:ext cx="8582888" cy="4574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Университетам первой группы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сокращать разницу между англо- и русскоязычными порталами, дополняя недостающие элементы своих англоязычных сайтов. «Лидерам»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сконцентрироваться на заполнении разделов «Наука и исследования», «Руководство и сотрудники», «Карьера», «Выпускники» и «Подразделения 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факультеты».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группы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продолжать равномерно заполнять недостающие разделы своих сайтов на русском и на английском языках.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«догоняющих» стоит обратить внимание на те же разделы, что и «лидерам», и также повысить результаты заполнения блоков «Главная страница», «История» и «Зарубежные партнеры» на русскоязычных сайтах.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Университетам третьей группы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в первую очередь создать англоязычную версию своих порталов при ее отсутствии, в ином случае – сокращать разрыв за счет заполнения недостающих элементов визуализированными материалами. К их числу относятся все блоки, помимо «Новостей» и «Социальной жизни». </a:t>
            </a:r>
          </a:p>
          <a:p>
            <a:pPr marL="342900" lvl="0" indent="-342900" algn="just"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589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460" y="-99392"/>
            <a:ext cx="8928992" cy="1324080"/>
          </a:xfrm>
          <a:prstGeom prst="rect">
            <a:avLst/>
          </a:prstGeom>
          <a:noFill/>
          <a:ln>
            <a:noFill/>
          </a:ln>
        </p:spPr>
        <p:txBody>
          <a:bodyPr lIns="0" tIns="178920" rIns="0" bIns="0" anchor="b"/>
          <a:lstStyle/>
          <a:p>
            <a:pPr algn="r">
              <a:lnSpc>
                <a:spcPct val="100000"/>
              </a:lnSpc>
            </a:pPr>
            <a:r>
              <a:rPr lang="ru-RU" sz="2700" b="1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</a:t>
            </a:r>
            <a:r>
              <a:rPr lang="ru-RU" sz="2700" b="1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сайтов российских университетов</a:t>
            </a:r>
            <a:endParaRPr lang="ru-RU" sz="2700" b="1" spc="-25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107504" y="1628800"/>
            <a:ext cx="8568952" cy="49685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университетам рекомендуется уделить особое внимание заполнению разделов, связанных с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программами и факультетами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заполнении недостающих элементов разделов «Главная страница», «Руководство и сотрудники», «Карьера» и «Выпускники» всем университетам рекомендуется обращаться к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цитатам и интервью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видео или качественно отформатированного текста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блоке «Поступление» при предоставлении инструкции по подаче документов и объяснении всех тонкостей приемной кампании для наибольшей наглядности следует использовать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видео, презентационные материалы или </a:t>
            </a:r>
            <a:r>
              <a:rPr lang="ru-RU" sz="1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инфографику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данные и показатели вузов, представленные в разделах «Об университете» и «Основные показатели», рекомендуется размещать в виде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таблиц, графиков или </a:t>
            </a:r>
            <a:r>
              <a:rPr lang="ru-RU" sz="1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инфографики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Блокам «История университета», «Наука и исследования» и «Зарубежные партнеры» на ряде порталов недостает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интерактивных элементов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обеспечивающих удобную навигацию по ключевым датам, научным проектам и партнерам в рамках международного сотрудничества. </a:t>
            </a:r>
          </a:p>
          <a:p>
            <a:pPr marL="342900" lvl="0" indent="-342900" algn="just"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SzPts val="1200"/>
              <a:buFont typeface="Wingdings" panose="05000000000000000000" pitchFamily="2" charset="2"/>
              <a:buChar char="§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514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1691680" y="1772816"/>
            <a:ext cx="5753330" cy="10952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2600" algn="ctr">
              <a:lnSpc>
                <a:spcPts val="1939"/>
              </a:lnSpc>
            </a:pPr>
            <a:r>
              <a:rPr lang="ru-RU" dirty="0">
                <a:solidFill>
                  <a:srgbClr val="001E5E"/>
                </a:solidFill>
                <a:latin typeface="Arial" panose="020B0604020202020204" pitchFamily="34" charset="0"/>
              </a:rPr>
              <a:t>Российский совет по международным делам </a:t>
            </a:r>
            <a:endParaRPr lang="en-US" dirty="0">
              <a:solidFill>
                <a:srgbClr val="001E5E"/>
              </a:solidFill>
              <a:latin typeface="Arial" panose="020B0604020202020204" pitchFamily="34" charset="0"/>
              <a:hlinkClick r:id="rId2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12600" algn="ctr">
              <a:lnSpc>
                <a:spcPts val="1834"/>
              </a:lnSpc>
            </a:pPr>
            <a:endParaRPr lang="ru-RU" dirty="0">
              <a:solidFill>
                <a:srgbClr val="001E5E"/>
              </a:solidFill>
              <a:latin typeface="Arial" panose="020B0604020202020204" pitchFamily="34" charset="0"/>
            </a:endParaRPr>
          </a:p>
          <a:p>
            <a:pPr marL="12600" algn="ctr">
              <a:lnSpc>
                <a:spcPts val="1834"/>
              </a:lnSpc>
            </a:pPr>
            <a:r>
              <a:rPr lang="ru-RU" dirty="0">
                <a:solidFill>
                  <a:srgbClr val="001E5E"/>
                </a:solidFill>
                <a:latin typeface="Arial" panose="020B0604020202020204" pitchFamily="34" charset="0"/>
              </a:rPr>
              <a:t>119049, Москва, 4-й Добрынинский переулок, дом 8</a:t>
            </a:r>
          </a:p>
          <a:p>
            <a:pPr marL="12600" algn="ctr">
              <a:lnSpc>
                <a:spcPts val="1939"/>
              </a:lnSpc>
            </a:pPr>
            <a:r>
              <a:rPr lang="ru-RU" dirty="0">
                <a:solidFill>
                  <a:srgbClr val="001E5E"/>
                </a:solidFill>
                <a:latin typeface="Arial" panose="020B0604020202020204" pitchFamily="34" charset="0"/>
              </a:rPr>
              <a:t>Тел.: +7 (495) 225 6283</a:t>
            </a:r>
          </a:p>
          <a:p>
            <a:pPr marL="12600" algn="ctr">
              <a:lnSpc>
                <a:spcPts val="1939"/>
              </a:lnSpc>
            </a:pPr>
            <a:r>
              <a:rPr lang="ru-RU" dirty="0">
                <a:solidFill>
                  <a:srgbClr val="001E5E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www.russiancouncil.ru</a:t>
            </a:r>
            <a:r>
              <a:rPr lang="ru-RU" dirty="0">
                <a:solidFill>
                  <a:srgbClr val="001E5E"/>
                </a:solidFill>
                <a:latin typeface="Arial" panose="020B0604020202020204" pitchFamily="34" charset="0"/>
              </a:rPr>
              <a:t> </a:t>
            </a:r>
          </a:p>
          <a:p>
            <a:pPr marL="12600" algn="ctr">
              <a:lnSpc>
                <a:spcPts val="1939"/>
              </a:lnSpc>
            </a:pPr>
            <a:endParaRPr lang="ru-RU" dirty="0">
              <a:solidFill>
                <a:srgbClr val="001E5E"/>
              </a:solidFill>
              <a:latin typeface="Arial" panose="020B0604020202020204" pitchFamily="34" charset="0"/>
            </a:endParaRPr>
          </a:p>
        </p:txBody>
      </p:sp>
      <p:sp>
        <p:nvSpPr>
          <p:cNvPr id="2" name="CustomShape 1">
            <a:extLst>
              <a:ext uri="{FF2B5EF4-FFF2-40B4-BE49-F238E27FC236}">
                <a16:creationId xmlns="" xmlns:a16="http://schemas.microsoft.com/office/drawing/2014/main" id="{33F7CE1A-F6BC-B29F-17DA-254EA7E6C14E}"/>
              </a:ext>
            </a:extLst>
          </p:cNvPr>
          <p:cNvSpPr/>
          <p:nvPr/>
        </p:nvSpPr>
        <p:spPr>
          <a:xfrm>
            <a:off x="389522" y="3212976"/>
            <a:ext cx="4608512" cy="10952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R="82920" algn="l"/>
            <a:r>
              <a:rPr lang="ru-RU" sz="1800" b="1" i="0" u="none" strike="noStrike" baseline="0" dirty="0">
                <a:solidFill>
                  <a:srgbClr val="001E5E"/>
                </a:solidFill>
                <a:latin typeface="Arial" panose="020B0604020202020204" pitchFamily="34" charset="0"/>
              </a:rPr>
              <a:t>Карпинская Елена</a:t>
            </a:r>
            <a:r>
              <a:rPr lang="ru-RU" sz="1800" b="0" i="0" u="none" strike="noStrike" baseline="0" dirty="0">
                <a:solidFill>
                  <a:srgbClr val="001E5E"/>
                </a:solidFill>
                <a:latin typeface="Arial" panose="020B0604020202020204" pitchFamily="34" charset="0"/>
              </a:rPr>
              <a:t>, </a:t>
            </a:r>
          </a:p>
          <a:p>
            <a:pPr marR="82920" algn="l"/>
            <a:r>
              <a:rPr lang="ru-RU" sz="1800" b="0" i="0" u="none" strike="noStrike" baseline="0" dirty="0">
                <a:solidFill>
                  <a:srgbClr val="001E5E"/>
                </a:solidFill>
                <a:latin typeface="Arial" panose="020B0604020202020204" pitchFamily="34" charset="0"/>
              </a:rPr>
              <a:t>руководитель программного отдела РСМД</a:t>
            </a:r>
          </a:p>
          <a:p>
            <a:pPr marR="86600" algn="l"/>
            <a:r>
              <a:rPr lang="en-US" dirty="0">
                <a:solidFill>
                  <a:srgbClr val="001E5E"/>
                </a:solidFill>
                <a:latin typeface="Arial" panose="020B0604020202020204" pitchFamily="34" charset="0"/>
              </a:rPr>
              <a:t>ekarpinskaya@russiancouncil.ru</a:t>
            </a:r>
            <a:endParaRPr lang="ru-RU" dirty="0">
              <a:solidFill>
                <a:srgbClr val="001E5E"/>
              </a:solidFill>
              <a:latin typeface="Arial" panose="020B0604020202020204" pitchFamily="34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="" xmlns:a16="http://schemas.microsoft.com/office/drawing/2014/main" id="{0D5085BE-D548-D3DD-03C8-B996F645A17D}"/>
              </a:ext>
            </a:extLst>
          </p:cNvPr>
          <p:cNvSpPr/>
          <p:nvPr/>
        </p:nvSpPr>
        <p:spPr>
          <a:xfrm>
            <a:off x="5258160" y="3241469"/>
            <a:ext cx="3885840" cy="10952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R="86600"/>
            <a:r>
              <a:rPr lang="ru-RU" sz="1800" b="1" i="0" u="none" strike="noStrike" baseline="0" dirty="0" smtClean="0">
                <a:solidFill>
                  <a:srgbClr val="001E5E"/>
                </a:solidFill>
                <a:latin typeface="Arial" panose="020B0604020202020204" pitchFamily="34" charset="0"/>
              </a:rPr>
              <a:t>Терзи Александра</a:t>
            </a:r>
            <a:r>
              <a:rPr lang="ru-RU" sz="1800" b="0" i="0" u="none" strike="noStrike" baseline="0" dirty="0" smtClean="0">
                <a:solidFill>
                  <a:srgbClr val="001E5E"/>
                </a:solidFill>
                <a:latin typeface="Arial" panose="020B0604020202020204" pitchFamily="34" charset="0"/>
              </a:rPr>
              <a:t>, </a:t>
            </a:r>
          </a:p>
          <a:p>
            <a:pPr marR="86600"/>
            <a:r>
              <a:rPr lang="ru-RU" dirty="0" smtClean="0">
                <a:solidFill>
                  <a:srgbClr val="001E5E"/>
                </a:solidFill>
                <a:latin typeface="Arial" panose="020B0604020202020204" pitchFamily="34" charset="0"/>
              </a:rPr>
              <a:t>программный </a:t>
            </a:r>
            <a:r>
              <a:rPr lang="ru-RU" dirty="0" smtClean="0">
                <a:solidFill>
                  <a:srgbClr val="001E5E"/>
                </a:solidFill>
                <a:latin typeface="Arial" panose="020B0604020202020204" pitchFamily="34" charset="0"/>
              </a:rPr>
              <a:t>координатор </a:t>
            </a:r>
            <a:r>
              <a:rPr lang="ru-RU" dirty="0">
                <a:solidFill>
                  <a:srgbClr val="001E5E"/>
                </a:solidFill>
                <a:latin typeface="Arial" panose="020B0604020202020204" pitchFamily="34" charset="0"/>
              </a:rPr>
              <a:t>РСМД</a:t>
            </a:r>
          </a:p>
          <a:p>
            <a:pPr marR="86600"/>
            <a:r>
              <a:rPr lang="en-US" dirty="0" smtClean="0">
                <a:solidFill>
                  <a:srgbClr val="001E5E"/>
                </a:solidFill>
                <a:latin typeface="Arial" panose="020B0604020202020204" pitchFamily="34" charset="0"/>
              </a:rPr>
              <a:t>aterzi@russiancouncil.ru</a:t>
            </a:r>
            <a:endParaRPr lang="ru-RU" dirty="0">
              <a:solidFill>
                <a:srgbClr val="001E5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643" y="764704"/>
            <a:ext cx="7764829" cy="432048"/>
          </a:xfrm>
        </p:spPr>
        <p:txBody>
          <a:bodyPr/>
          <a:lstStyle/>
          <a:p>
            <a:pPr algn="r"/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Новая методология</a:t>
            </a:r>
            <a:endParaRPr lang="ru-RU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44824"/>
            <a:ext cx="8640960" cy="4874768"/>
          </a:xfrm>
        </p:spPr>
        <p:txBody>
          <a:bodyPr/>
          <a:lstStyle/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методологии лежит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сегментация контента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интернет-ресурсов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вузов, которая применялась при написании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докладов РСМД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2015–2023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 </a:t>
            </a:r>
          </a:p>
          <a:p>
            <a:pPr marL="12700" marR="5080" algn="just">
              <a:buClr>
                <a:srgbClr val="17375E"/>
              </a:buClr>
              <a:tabLst>
                <a:tab pos="355600" algn="l"/>
              </a:tabLs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обновленные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оценки визуального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контента порталов университетов.</a:t>
            </a:r>
            <a:r>
              <a:rPr lang="ru-RU" sz="1800" dirty="0"/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кцент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сделан на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визуальное наполнение порталов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700" marR="5080" algn="just">
              <a:buClr>
                <a:srgbClr val="17375E"/>
              </a:buClr>
              <a:tabLst>
                <a:tab pos="355600" algn="l"/>
              </a:tabLs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14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смысловых блоков, каждый из которых сегментирован на элементы, представленные в виде вопросов. Общее количество параметров оценки составило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36.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аждый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69 анализируемых университетов мог получить до 36 баллов. </a:t>
            </a: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buClr>
                <a:srgbClr val="17375E"/>
              </a:buClr>
              <a:tabLst>
                <a:tab pos="355600" algn="l"/>
              </a:tabLs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список оцениваемых сайтов университетов добавлены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русскоязычные версии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порталов.</a:t>
            </a:r>
          </a:p>
          <a:p>
            <a:pPr marL="12700" marR="5080" algn="just">
              <a:buClr>
                <a:srgbClr val="17375E"/>
              </a:buClr>
              <a:tabLst>
                <a:tab pos="355600" algn="l"/>
              </a:tabLs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buClr>
                <a:srgbClr val="17375E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методологии стали сопоставление 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результатов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оценки англо- и русскоязычных сайтов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80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3568" y="548680"/>
            <a:ext cx="8071866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Группа </a:t>
            </a: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«Лидеры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англоязычного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528" y="1700808"/>
            <a:ext cx="8431906" cy="5745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группу вошли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показатель по степени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составил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57,52%.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наибольшей степени заполнены блоки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показатели» (100%),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«Новости» (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92,8%), «Об университете»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92,8%), «Социальная жизнь» (92,8%).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«Лидеры» отличились обязательным наличием брошюр, раскрывающих абитуриентам из-за рубежа специфику университета, и качественными показателями заполнения сайтов визуализированной информацией о последних событиях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внеучебной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жизни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стается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нереализованным потенциал таких блоков как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«Подразделения и факультеты» (21,42%)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«Образовательные программы» (38,5%).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153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536" y="692696"/>
            <a:ext cx="8575922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Группа «Лидеры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англоязычного рейтинга</a:t>
            </a:r>
            <a:endParaRPr sz="27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5656" y="1340768"/>
            <a:ext cx="8071866" cy="151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1. Рейтинг англоязычных сайтов российских университетов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первой группы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</a:t>
            </a:r>
            <a:endParaRPr lang="ru-RU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91EB92FB-3B24-CC9C-DFFF-A8DDB05BB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13486"/>
              </p:ext>
            </p:extLst>
          </p:nvPr>
        </p:nvGraphicFramePr>
        <p:xfrm>
          <a:off x="35497" y="2060848"/>
          <a:ext cx="4536504" cy="4711025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093027">
                  <a:extLst>
                    <a:ext uri="{9D8B030D-6E8A-4147-A177-3AD203B41FA5}">
                      <a16:colId xmlns="" xmlns:a16="http://schemas.microsoft.com/office/drawing/2014/main" val="3537443695"/>
                    </a:ext>
                  </a:extLst>
                </a:gridCol>
                <a:gridCol w="651388">
                  <a:extLst>
                    <a:ext uri="{9D8B030D-6E8A-4147-A177-3AD203B41FA5}">
                      <a16:colId xmlns="" xmlns:a16="http://schemas.microsoft.com/office/drawing/2014/main" val="1448657768"/>
                    </a:ext>
                  </a:extLst>
                </a:gridCol>
                <a:gridCol w="792089">
                  <a:extLst>
                    <a:ext uri="{9D8B030D-6E8A-4147-A177-3AD203B41FA5}">
                      <a16:colId xmlns="" xmlns:a16="http://schemas.microsoft.com/office/drawing/2014/main" val="601086695"/>
                    </a:ext>
                  </a:extLst>
                </a:gridCol>
              </a:tblGrid>
              <a:tr h="575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университета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кол-во баллов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в рейтинге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25334256"/>
                  </a:ext>
                </a:extLst>
              </a:tr>
              <a:tr h="562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национальный исследовательский университет информационных технологий, механики и оптики (ИТМО)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4685695"/>
                  </a:ext>
                </a:extLst>
              </a:tr>
              <a:tr h="369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исследовательский университет «Высшая школа экономики» (НИУ ВШЭ)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039149189"/>
                  </a:ext>
                </a:extLst>
              </a:tr>
              <a:tr h="36962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Уральски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 федеральный университет имени первого Президента России Б.Н. Ельцина (</a:t>
                      </a:r>
                      <a:r>
                        <a:rPr lang="ru-RU" sz="10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УрФУ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Сколковский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институт науки и технологий (</a:t>
                      </a: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Сколтех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0184341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исследовательский Томский государственный университет (ТГУ)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9630994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Санкт-Петербургский политехнический университет Петра Великого (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СПбПУ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15743"/>
                  </a:ext>
                </a:extLst>
              </a:tr>
              <a:tr h="411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Российский университет дружбы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народов (РУДН)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6435458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Московский городской педагогический университет (МГПУ)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516883"/>
                  </a:ext>
                </a:extLst>
              </a:tr>
              <a:tr h="56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исследовательский технологический университет «</a:t>
                      </a:r>
                      <a:r>
                        <a:rPr lang="ru-RU" sz="10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МИСиС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9287906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Южно-Уральский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университет (</a:t>
                      </a:r>
                      <a:r>
                        <a:rPr lang="ru-RU" sz="10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ЮУрГУ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022231440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E841A5F-B874-62A9-7B53-4073F5D80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76778"/>
              </p:ext>
            </p:extLst>
          </p:nvPr>
        </p:nvGraphicFramePr>
        <p:xfrm>
          <a:off x="4572000" y="2060848"/>
          <a:ext cx="4572000" cy="234007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323582">
                  <a:extLst>
                    <a:ext uri="{9D8B030D-6E8A-4147-A177-3AD203B41FA5}">
                      <a16:colId xmlns="" xmlns:a16="http://schemas.microsoft.com/office/drawing/2014/main" val="1968882060"/>
                    </a:ext>
                  </a:extLst>
                </a:gridCol>
                <a:gridCol w="692047">
                  <a:extLst>
                    <a:ext uri="{9D8B030D-6E8A-4147-A177-3AD203B41FA5}">
                      <a16:colId xmlns="" xmlns:a16="http://schemas.microsoft.com/office/drawing/2014/main" val="2645926747"/>
                    </a:ext>
                  </a:extLst>
                </a:gridCol>
                <a:gridCol w="556371">
                  <a:extLst>
                    <a:ext uri="{9D8B030D-6E8A-4147-A177-3AD203B41FA5}">
                      <a16:colId xmlns="" xmlns:a16="http://schemas.microsoft.com/office/drawing/2014/main" val="340547129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Новосибирский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университет (НГУ)</a:t>
                      </a: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121712996"/>
                  </a:ext>
                </a:extLst>
              </a:tr>
              <a:tr h="412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исследовательский томский 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политехнический университет (ТПУ)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3023622"/>
                  </a:ext>
                </a:extLst>
              </a:tr>
              <a:tr h="713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государственный институт международных отношений (университет) Министерства иностранных дел Российской Федерации (МГИМО МИД России)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/>
                </a:tc>
                <a:extLst>
                  <a:ext uri="{0D108BD9-81ED-4DB2-BD59-A6C34878D82A}">
                    <a16:rowId xmlns="" xmlns:a16="http://schemas.microsoft.com/office/drawing/2014/main" val="972108290"/>
                  </a:ext>
                </a:extLst>
              </a:tr>
              <a:tr h="638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ru-RU" sz="1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авиационный институт (национальный исследовательский университет) (МАИ)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814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92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071560" cy="432048"/>
          </a:xfrm>
        </p:spPr>
        <p:txBody>
          <a:bodyPr/>
          <a:lstStyle/>
          <a:p>
            <a:pPr algn="r"/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«Лидеры» 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русскоязычного </a:t>
            </a: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рейтинга</a:t>
            </a:r>
            <a:endParaRPr lang="ru-RU" sz="27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8784976" cy="5157192"/>
          </a:xfrm>
        </p:spPr>
        <p:txBody>
          <a:bodyPr/>
          <a:lstStyle/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группу вошли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университетов.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показатель по степени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составил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66,84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заполнены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 «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жизнь» (100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%),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«Новости» (100%),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показатели»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(87,5%), «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университете»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(87,5%).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показатели университетов из числа «лидеров» в рейтингах на обоих языках относятся к одним и тем же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блокам.</a:t>
            </a: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Наименее заполненным остается раздел «Подразделения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факультеты»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(31,5%).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9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8071560" cy="515968"/>
          </a:xfrm>
        </p:spPr>
        <p:txBody>
          <a:bodyPr/>
          <a:lstStyle/>
          <a:p>
            <a:pPr algn="r"/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«Лидеры» русскоязычного рейтинга</a:t>
            </a:r>
            <a:endParaRPr lang="ru-RU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91EB92FB-3B24-CC9C-DFFF-A8DDB05BB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98365"/>
              </p:ext>
            </p:extLst>
          </p:nvPr>
        </p:nvGraphicFramePr>
        <p:xfrm>
          <a:off x="107504" y="2060848"/>
          <a:ext cx="4536504" cy="4884785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093027">
                  <a:extLst>
                    <a:ext uri="{9D8B030D-6E8A-4147-A177-3AD203B41FA5}">
                      <a16:colId xmlns="" xmlns:a16="http://schemas.microsoft.com/office/drawing/2014/main" val="3537443695"/>
                    </a:ext>
                  </a:extLst>
                </a:gridCol>
                <a:gridCol w="651388">
                  <a:extLst>
                    <a:ext uri="{9D8B030D-6E8A-4147-A177-3AD203B41FA5}">
                      <a16:colId xmlns="" xmlns:a16="http://schemas.microsoft.com/office/drawing/2014/main" val="1448657768"/>
                    </a:ext>
                  </a:extLst>
                </a:gridCol>
                <a:gridCol w="792089">
                  <a:extLst>
                    <a:ext uri="{9D8B030D-6E8A-4147-A177-3AD203B41FA5}">
                      <a16:colId xmlns="" xmlns:a16="http://schemas.microsoft.com/office/drawing/2014/main" val="601086695"/>
                    </a:ext>
                  </a:extLst>
                </a:gridCol>
              </a:tblGrid>
              <a:tr h="5373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университета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кол-во баллов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в рейтинге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25334256"/>
                  </a:ext>
                </a:extLst>
              </a:tr>
              <a:tr h="562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исследовательский университет «Высшая школа экономики» (НИУ ВШЭ)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4685695"/>
                  </a:ext>
                </a:extLst>
              </a:tr>
              <a:tr h="369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 национальный исследовательский университет информационных технологий, механики и оптики (ИТМО)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039149189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университет при Правительстве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0184341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Российский национальный исследовательский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медицинский университет имени Н.И. Пирогова (РНИМУ)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659630994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исследовательский Томский государственный университет (ТГУ)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15743"/>
                  </a:ext>
                </a:extLst>
              </a:tr>
              <a:tr h="411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 государственный институт международных отношений (университет) Министерства иностранных дел Российской Федерации (МГИМО МИД России)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906435458"/>
                  </a:ext>
                </a:extLst>
              </a:tr>
              <a:tr h="372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авиационный институт (национальный исследовательский университет) (МАИ)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516883"/>
                  </a:ext>
                </a:extLst>
              </a:tr>
              <a:tr h="411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Уральски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 федеральный университет имени первого Президента России Б.Н. Ельцина (</a:t>
                      </a:r>
                      <a:r>
                        <a:rPr lang="ru-RU" sz="10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УрФУ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166570148"/>
                  </a:ext>
                </a:extLst>
              </a:tr>
              <a:tr h="290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Новосибирский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университет (НГУ)</a:t>
                      </a:r>
                    </a:p>
                  </a:txBody>
                  <a:tcPr marL="68580" marR="68580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9287906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8E841A5F-B874-62A9-7B53-4073F5D80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29008"/>
              </p:ext>
            </p:extLst>
          </p:nvPr>
        </p:nvGraphicFramePr>
        <p:xfrm>
          <a:off x="4644008" y="2060847"/>
          <a:ext cx="4499992" cy="300173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277597">
                  <a:extLst>
                    <a:ext uri="{9D8B030D-6E8A-4147-A177-3AD203B41FA5}">
                      <a16:colId xmlns="" xmlns:a16="http://schemas.microsoft.com/office/drawing/2014/main" val="1968882060"/>
                    </a:ext>
                  </a:extLst>
                </a:gridCol>
                <a:gridCol w="682472">
                  <a:extLst>
                    <a:ext uri="{9D8B030D-6E8A-4147-A177-3AD203B41FA5}">
                      <a16:colId xmlns="" xmlns:a16="http://schemas.microsoft.com/office/drawing/2014/main" val="2645926747"/>
                    </a:ext>
                  </a:extLst>
                </a:gridCol>
                <a:gridCol w="539923">
                  <a:extLst>
                    <a:ext uri="{9D8B030D-6E8A-4147-A177-3AD203B41FA5}">
                      <a16:colId xmlns="" xmlns:a16="http://schemas.microsoft.com/office/drawing/2014/main" val="3405471296"/>
                    </a:ext>
                  </a:extLst>
                </a:gridCol>
              </a:tblGrid>
              <a:tr h="216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Тюменский государственный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университет (</a:t>
                      </a:r>
                      <a:r>
                        <a:rPr lang="ru-RU" sz="1000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ТюмГУ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CCE2F2"/>
                    </a:solidFill>
                  </a:tcPr>
                </a:tc>
              </a:tr>
              <a:tr h="1999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Сколковский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институт науки и технологий (</a:t>
                      </a:r>
                      <a:r>
                        <a:rPr lang="ru-RU" sz="1000" b="1" baseline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Сколтех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9727" marR="4972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1712996"/>
                  </a:ext>
                </a:extLst>
              </a:tr>
              <a:tr h="304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Российский университет дружбы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народов (РУДН)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3023622"/>
                  </a:ext>
                </a:extLst>
              </a:tr>
              <a:tr h="633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государственный технический университет имени Н.Э. Баумана (национальный исследовательский университет) (МГТУ им. Баумана)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72108290"/>
                  </a:ext>
                </a:extLst>
              </a:tr>
              <a:tr h="61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исследовательский томский 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политехнический университет (ТПУ)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814654"/>
                  </a:ext>
                </a:extLst>
              </a:tr>
              <a:tr h="419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Сибирский государственный медицинский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университет 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noFill/>
                  </a:tcPr>
                </a:tc>
              </a:tr>
              <a:tr h="61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Санкт-Петербургский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горный университет (СПГУ)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727" marR="49727" marT="0" marB="0" anchor="b">
                    <a:solidFill>
                      <a:srgbClr val="0070C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31640" y="1340768"/>
            <a:ext cx="8352928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русскоязычных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сайтов российских университетов </a:t>
            </a:r>
          </a:p>
          <a:p>
            <a:pPr algn="ctr"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первой группы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2024 г.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5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741" y="476191"/>
            <a:ext cx="8071560" cy="796680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заполнения отдельных блоков на англо- и русскоязычных сайтах вузов</a:t>
            </a:r>
            <a:b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5796136" y="1340768"/>
            <a:ext cx="3240360" cy="540060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усскоязычные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 опередили англоязычные по среднему показателю по степени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9,32%;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разрыв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разделах «Наука и исследования» и «Карьера», где русскоязычный портал опережает англоязычный на 25,7%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17,86%;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Наименьший разрыв –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«История» и «Зарубежные партнеры» с разницей в 2,65% и 1,7%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 англоязычных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0664" y="10442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696" y="1551856"/>
            <a:ext cx="555441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1. Степень заполнения отдельных элементов разделов сайта университетами — «лидерами» англоязычного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русскоязычного рейтинга (первая группа) (в процентах)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98000299"/>
              </p:ext>
            </p:extLst>
          </p:nvPr>
        </p:nvGraphicFramePr>
        <p:xfrm>
          <a:off x="25696" y="2957012"/>
          <a:ext cx="6130480" cy="3905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573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620688"/>
            <a:ext cx="8071866" cy="553310"/>
          </a:xfrm>
          <a:prstGeom prst="rect">
            <a:avLst/>
          </a:prstGeom>
        </p:spPr>
        <p:txBody>
          <a:bodyPr vert="horz" wrap="square" lIns="0" tIns="136479" rIns="0" bIns="0" rtlCol="0">
            <a:spAutoFit/>
          </a:bodyPr>
          <a:lstStyle/>
          <a:p>
            <a:pPr marL="216000" algn="r">
              <a:lnSpc>
                <a:spcPct val="100000"/>
              </a:lnSpc>
            </a:pP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700" kern="1200" spc="-25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«Догоняющие» </a:t>
            </a:r>
            <a:r>
              <a:rPr lang="ru-RU" sz="2700" kern="1200" spc="-25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англоязычного рейтинга</a:t>
            </a:r>
            <a:endParaRPr sz="2500" kern="1200" spc="-25" dirty="0">
              <a:solidFill>
                <a:srgbClr val="17375E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3528" y="1828800"/>
            <a:ext cx="8431906" cy="5027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вторую группу вошел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показатель по степени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разделов составил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38,79%.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810"/>
              </a:lnSpc>
              <a:buClr>
                <a:srgbClr val="1F497D"/>
              </a:buClr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 блок «Социальная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(87%). Отрыв от следующего раздела «Новости» составил почти 13%. </a:t>
            </a: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Остается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нереализованным потенциал таких блоков как «Подразделения и факультеты»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,2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и «Образовательные программы»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(23,2%).</a:t>
            </a: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тенденцией развития группы «догоняющих» стал небольшой разрыв между университетами и узкий диапазон набранных баллов. </a:t>
            </a: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 panose="05000000000000000000" pitchFamily="2" charset="2"/>
              <a:buChar char="§"/>
              <a:tabLst>
                <a:tab pos="355600" algn="l"/>
              </a:tabLst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810"/>
              </a:lnSpc>
              <a:buClr>
                <a:srgbClr val="1F497D"/>
              </a:buClr>
              <a:buFont typeface="Wingdings"/>
              <a:buChar char=""/>
              <a:tabLst>
                <a:tab pos="355600" algn="l"/>
              </a:tabLst>
            </a:pPr>
            <a:endParaRPr sz="2600" dirty="0">
              <a:latin typeface="Fira Sans" panose="020B050305000002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1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5778</TotalTime>
  <Words>3244</Words>
  <Application>Microsoft Office PowerPoint</Application>
  <PresentationFormat>Экран (4:3)</PresentationFormat>
  <Paragraphs>596</Paragraphs>
  <Slides>22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DejaVu Sans</vt:lpstr>
      <vt:lpstr>Fira Sans</vt:lpstr>
      <vt:lpstr>Lucida Grande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Новая методология</vt:lpstr>
      <vt:lpstr>               Группа «Лидеры» англоязычного рейтинга</vt:lpstr>
      <vt:lpstr>                 Группа «Лидеры» англоязычного рейтинга</vt:lpstr>
      <vt:lpstr>Группа «Лидеры» русскоязычного рейтинга</vt:lpstr>
      <vt:lpstr>Группа «Лидеры» русскоязычного рейтинга</vt:lpstr>
      <vt:lpstr>Степень заполнения отдельных блоков на англо- и русскоязычных сайтах вузов </vt:lpstr>
      <vt:lpstr>Группа «Догоняющие» англоязычного рейтинга</vt:lpstr>
      <vt:lpstr>                 Группа «Догоняющие» англоязычного рейтинга</vt:lpstr>
      <vt:lpstr>Группа «Догоняющие» русскоязычного рейтинга</vt:lpstr>
      <vt:lpstr>                 Группа «Догоняющие» русскоязычного рейтинга</vt:lpstr>
      <vt:lpstr>Степень заполнения отдельных блоков на англо- и русскоязычных сайтах вузов </vt:lpstr>
      <vt:lpstr>               Группа «Отстающие» англоязычного рейтинга</vt:lpstr>
      <vt:lpstr>                 Группа «Отстающие» англоязычного рейтинга</vt:lpstr>
      <vt:lpstr>               Группа «Отстающие» русскоязычного рейтинга</vt:lpstr>
      <vt:lpstr>                 Группа «Отстающие» русскоязычного рейтинга</vt:lpstr>
      <vt:lpstr>Степень заполнения отдельных блоков на англо- и русскоязычных сайтах вузов </vt:lpstr>
      <vt:lpstr>Выводы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Корпоративная социальная ответственность на сайте компании</dc:title>
  <dc:creator>Елена Карпинская</dc:creator>
  <cp:lastModifiedBy>Учетная запись Майкрософт</cp:lastModifiedBy>
  <cp:revision>297</cp:revision>
  <cp:lastPrinted>2018-10-22T16:02:19Z</cp:lastPrinted>
  <dcterms:created xsi:type="dcterms:W3CDTF">2018-05-31T15:45:23Z</dcterms:created>
  <dcterms:modified xsi:type="dcterms:W3CDTF">2024-11-13T18:58:47Z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2017-09-04T00:00:00Z</vt:filetime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astSaved">
    <vt:filetime>2018-05-31T00:00:00Z</vt:filetime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14</vt:i4>
  </property>
  <property fmtid="{D5CDD505-2E9C-101B-9397-08002B2CF9AE}" pid="10" name="PresentationFormat">
    <vt:lpwstr>Экран (4:3)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17</vt:i4>
  </property>
</Properties>
</file>