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22" r:id="rId2"/>
  </p:sldMasterIdLst>
  <p:notesMasterIdLst>
    <p:notesMasterId r:id="rId14"/>
  </p:notesMasterIdLst>
  <p:sldIdLst>
    <p:sldId id="300" r:id="rId3"/>
    <p:sldId id="779" r:id="rId4"/>
    <p:sldId id="3355" r:id="rId5"/>
    <p:sldId id="3356" r:id="rId6"/>
    <p:sldId id="3359" r:id="rId7"/>
    <p:sldId id="3360" r:id="rId8"/>
    <p:sldId id="376" r:id="rId9"/>
    <p:sldId id="3361" r:id="rId10"/>
    <p:sldId id="3363" r:id="rId11"/>
    <p:sldId id="3353" r:id="rId12"/>
    <p:sldId id="292" r:id="rId13"/>
  </p:sldIdLst>
  <p:sldSz cx="9144000" cy="5143500" type="screen16x9"/>
  <p:notesSz cx="6858000" cy="9144000"/>
  <p:defaultTextStyle>
    <a:defPPr>
      <a:defRPr lang="ru-RU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43" autoAdjust="0"/>
    <p:restoredTop sz="96357" autoAdjust="0"/>
  </p:normalViewPr>
  <p:slideViewPr>
    <p:cSldViewPr>
      <p:cViewPr varScale="1">
        <p:scale>
          <a:sx n="145" d="100"/>
          <a:sy n="145" d="100"/>
        </p:scale>
        <p:origin x="876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tableStyles" Target="tableStyles.xml" /><Relationship Id="rId3" Type="http://schemas.openxmlformats.org/officeDocument/2006/relationships/slide" Target="slides/slide1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theme" Target="theme/theme1.xml" /><Relationship Id="rId2" Type="http://schemas.openxmlformats.org/officeDocument/2006/relationships/slideMaster" Target="slideMasters/slideMaster2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5" Type="http://schemas.openxmlformats.org/officeDocument/2006/relationships/slide" Target="slides/slide3.xml" /><Relationship Id="rId15" Type="http://schemas.openxmlformats.org/officeDocument/2006/relationships/presProps" Target="presProps.xml" /><Relationship Id="rId10" Type="http://schemas.openxmlformats.org/officeDocument/2006/relationships/slide" Target="slides/slide8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notesMaster" Target="notesMasters/notesMaster1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Эквадор</c:v>
                </c:pt>
                <c:pt idx="1">
                  <c:v>Колумбия</c:v>
                </c:pt>
                <c:pt idx="2">
                  <c:v>Венесуэла</c:v>
                </c:pt>
                <c:pt idx="3">
                  <c:v>Перу</c:v>
                </c:pt>
                <c:pt idx="4">
                  <c:v>Коста-Рика</c:v>
                </c:pt>
                <c:pt idx="5">
                  <c:v>Мексика</c:v>
                </c:pt>
                <c:pt idx="6">
                  <c:v>Бразилия</c:v>
                </c:pt>
                <c:pt idx="7">
                  <c:v>Аргентина</c:v>
                </c:pt>
                <c:pt idx="8">
                  <c:v>Боливия</c:v>
                </c:pt>
                <c:pt idx="9">
                  <c:v>Парагвай</c:v>
                </c:pt>
                <c:pt idx="10">
                  <c:v>Уругвай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77</c:v>
                </c:pt>
                <c:pt idx="1">
                  <c:v>77</c:v>
                </c:pt>
                <c:pt idx="2">
                  <c:v>7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AA-4EBF-848D-B04960843A5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35115864"/>
        <c:axId val="535116192"/>
      </c:barChart>
      <c:catAx>
        <c:axId val="535115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35116192"/>
        <c:crosses val="autoZero"/>
        <c:auto val="1"/>
        <c:lblAlgn val="ctr"/>
        <c:lblOffset val="100"/>
        <c:noMultiLvlLbl val="0"/>
      </c:catAx>
      <c:valAx>
        <c:axId val="5351161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35115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Бразилия</c:v>
                </c:pt>
                <c:pt idx="1">
                  <c:v>Мексика</c:v>
                </c:pt>
                <c:pt idx="2">
                  <c:v>Эквадор</c:v>
                </c:pt>
                <c:pt idx="3">
                  <c:v>Венесуэла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61-4A73-9200-AC831E8881C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35115864"/>
        <c:axId val="535116192"/>
      </c:barChart>
      <c:catAx>
        <c:axId val="535115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35116192"/>
        <c:crosses val="autoZero"/>
        <c:auto val="1"/>
        <c:lblAlgn val="ctr"/>
        <c:lblOffset val="100"/>
        <c:noMultiLvlLbl val="0"/>
      </c:catAx>
      <c:valAx>
        <c:axId val="5351161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35115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1BDCD-EBE6-4678-8413-13BFAA387E1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570D4-9143-4E91-8959-8D963457B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6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167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570D4-9143-4E91-8959-8D963457B76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67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  <a:defRPr/>
            </a:pPr>
            <a:r>
              <a:rPr lang="ru-RU" sz="1200" dirty="0">
                <a:latin typeface="PT Sans" panose="020B0503020203020204" pitchFamily="34" charset="-52"/>
              </a:rPr>
              <a:t>Перейдем ко второй категории предложений от подразделений.</a:t>
            </a:r>
          </a:p>
          <a:p>
            <a:pPr marL="0" lvl="0" indent="0">
              <a:buNone/>
              <a:defRPr/>
            </a:pPr>
            <a:r>
              <a:rPr lang="ru-RU" sz="1200" dirty="0">
                <a:latin typeface="PT Sans" panose="020B0503020203020204" pitchFamily="34" charset="-52"/>
              </a:rPr>
              <a:t>Исходя</a:t>
            </a:r>
            <a:r>
              <a:rPr lang="ru-RU" sz="1200" baseline="0" dirty="0">
                <a:latin typeface="PT Sans" panose="020B0503020203020204" pitchFamily="34" charset="-52"/>
              </a:rPr>
              <a:t> из запросов подразделений мы определили, что есть потребность в создании сопроводительных графических элементов таких как:</a:t>
            </a:r>
            <a:endParaRPr lang="ru-RU" sz="1200" dirty="0">
              <a:latin typeface="PT Sans" panose="020B0503020203020204" pitchFamily="34" charset="-52"/>
            </a:endParaRPr>
          </a:p>
          <a:p>
            <a:pPr marL="228600" lvl="0" indent="-228600">
              <a:buAutoNum type="arabicPeriod"/>
              <a:defRPr/>
            </a:pPr>
            <a:endParaRPr lang="ru-RU" sz="1200" dirty="0">
              <a:latin typeface="PT Sans" panose="020B0503020203020204" pitchFamily="34" charset="-52"/>
            </a:endParaRPr>
          </a:p>
          <a:p>
            <a:pPr marL="228600" lvl="0" indent="-228600">
              <a:buAutoNum type="arabicPeriod"/>
              <a:defRPr/>
            </a:pPr>
            <a:r>
              <a:rPr lang="ru-RU" sz="1200" dirty="0">
                <a:latin typeface="PT Sans" panose="020B0503020203020204" pitchFamily="34" charset="-52"/>
              </a:rPr>
              <a:t>Пиктограммы</a:t>
            </a:r>
          </a:p>
          <a:p>
            <a:pPr marL="228600" lvl="0" indent="-228600">
              <a:buAutoNum type="arabicPeriod"/>
              <a:defRPr/>
            </a:pPr>
            <a:r>
              <a:rPr lang="ru-RU" sz="1200" dirty="0">
                <a:latin typeface="PT Sans" panose="020B0503020203020204" pitchFamily="34" charset="-52"/>
              </a:rPr>
              <a:t>Представление предметных рейтингов</a:t>
            </a:r>
          </a:p>
          <a:p>
            <a:pPr marL="228600" lvl="0" indent="-228600">
              <a:buAutoNum type="arabicPeriod"/>
              <a:defRPr/>
            </a:pPr>
            <a:r>
              <a:rPr lang="ru-RU" sz="1200" dirty="0">
                <a:latin typeface="PT Sans" panose="020B0503020203020204" pitchFamily="34" charset="-52"/>
              </a:rPr>
              <a:t>Фотографии (сейчас собираем в единую базу </a:t>
            </a:r>
            <a:r>
              <a:rPr lang="ru-RU" sz="1200" dirty="0" err="1">
                <a:latin typeface="PT Sans" panose="020B0503020203020204" pitchFamily="34" charset="-52"/>
              </a:rPr>
              <a:t>имиджевые</a:t>
            </a:r>
            <a:r>
              <a:rPr lang="ru-RU" sz="1200" dirty="0">
                <a:latin typeface="PT Sans" panose="020B0503020203020204" pitchFamily="34" charset="-52"/>
              </a:rPr>
              <a:t> фотографии (включая здания КФУ))</a:t>
            </a:r>
            <a:endParaRPr lang="en-US" sz="1200" dirty="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baseline="0" dirty="0"/>
          </a:p>
          <a:p>
            <a:pPr marL="0" indent="0">
              <a:buNone/>
            </a:pPr>
            <a:r>
              <a:rPr lang="ru-RU" baseline="0" dirty="0"/>
              <a:t>На данном слайде представляем вам 3 вида пиктограмм, которые </a:t>
            </a:r>
            <a:r>
              <a:rPr lang="ru-RU" baseline="0" dirty="0" err="1"/>
              <a:t>отрисованы</a:t>
            </a:r>
            <a:r>
              <a:rPr lang="ru-RU" baseline="0" dirty="0"/>
              <a:t> в разных цветах, приемах графики и подойдут для разных стилей представления информации. В последующем мы разместим ссылку на архив пиктограмм на все случаи жизни на нашем сайте.</a:t>
            </a:r>
          </a:p>
          <a:p>
            <a:pPr marL="0" indent="0">
              <a:buNone/>
            </a:pPr>
            <a:endParaRPr lang="ru-RU" baseline="0" dirty="0"/>
          </a:p>
          <a:p>
            <a:pPr marL="0" indent="0">
              <a:buNone/>
            </a:pPr>
            <a:r>
              <a:rPr lang="ru-RU" baseline="0" dirty="0"/>
              <a:t>След. слайд</a:t>
            </a:r>
          </a:p>
          <a:p>
            <a:pPr marL="228600" indent="-228600">
              <a:buAutoNum type="arabicParenR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1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  <a:defRPr/>
            </a:pPr>
            <a:r>
              <a:rPr lang="ru-RU" sz="1200" dirty="0">
                <a:latin typeface="PT Sans" panose="020B0503020203020204" pitchFamily="34" charset="-52"/>
              </a:rPr>
              <a:t>Перейдем ко второй категории предложений от подразделений.</a:t>
            </a:r>
          </a:p>
          <a:p>
            <a:pPr marL="0" lvl="0" indent="0">
              <a:buNone/>
              <a:defRPr/>
            </a:pPr>
            <a:r>
              <a:rPr lang="ru-RU" sz="1200" dirty="0">
                <a:latin typeface="PT Sans" panose="020B0503020203020204" pitchFamily="34" charset="-52"/>
              </a:rPr>
              <a:t>Исходя</a:t>
            </a:r>
            <a:r>
              <a:rPr lang="ru-RU" sz="1200" baseline="0" dirty="0">
                <a:latin typeface="PT Sans" panose="020B0503020203020204" pitchFamily="34" charset="-52"/>
              </a:rPr>
              <a:t> из запросов подразделений мы определили, что есть потребность в создании сопроводительных графических элементов таких как:</a:t>
            </a:r>
            <a:endParaRPr lang="ru-RU" sz="1200" dirty="0">
              <a:latin typeface="PT Sans" panose="020B0503020203020204" pitchFamily="34" charset="-52"/>
            </a:endParaRPr>
          </a:p>
          <a:p>
            <a:pPr marL="228600" lvl="0" indent="-228600">
              <a:buAutoNum type="arabicPeriod"/>
              <a:defRPr/>
            </a:pPr>
            <a:endParaRPr lang="ru-RU" sz="1200" dirty="0">
              <a:latin typeface="PT Sans" panose="020B0503020203020204" pitchFamily="34" charset="-52"/>
            </a:endParaRPr>
          </a:p>
          <a:p>
            <a:pPr marL="228600" lvl="0" indent="-228600">
              <a:buAutoNum type="arabicPeriod"/>
              <a:defRPr/>
            </a:pPr>
            <a:r>
              <a:rPr lang="ru-RU" sz="1200" dirty="0">
                <a:latin typeface="PT Sans" panose="020B0503020203020204" pitchFamily="34" charset="-52"/>
              </a:rPr>
              <a:t>Пиктограммы</a:t>
            </a:r>
          </a:p>
          <a:p>
            <a:pPr marL="228600" lvl="0" indent="-228600">
              <a:buAutoNum type="arabicPeriod"/>
              <a:defRPr/>
            </a:pPr>
            <a:r>
              <a:rPr lang="ru-RU" sz="1200" dirty="0">
                <a:latin typeface="PT Sans" panose="020B0503020203020204" pitchFamily="34" charset="-52"/>
              </a:rPr>
              <a:t>Представление предметных рейтингов</a:t>
            </a:r>
          </a:p>
          <a:p>
            <a:pPr marL="228600" lvl="0" indent="-228600">
              <a:buAutoNum type="arabicPeriod"/>
              <a:defRPr/>
            </a:pPr>
            <a:r>
              <a:rPr lang="ru-RU" sz="1200" dirty="0">
                <a:latin typeface="PT Sans" panose="020B0503020203020204" pitchFamily="34" charset="-52"/>
              </a:rPr>
              <a:t>Фотографии (сейчас собираем в единую базу </a:t>
            </a:r>
            <a:r>
              <a:rPr lang="ru-RU" sz="1200" dirty="0" err="1">
                <a:latin typeface="PT Sans" panose="020B0503020203020204" pitchFamily="34" charset="-52"/>
              </a:rPr>
              <a:t>имиджевые</a:t>
            </a:r>
            <a:r>
              <a:rPr lang="ru-RU" sz="1200" dirty="0">
                <a:latin typeface="PT Sans" panose="020B0503020203020204" pitchFamily="34" charset="-52"/>
              </a:rPr>
              <a:t> фотографии (включая здания КФУ))</a:t>
            </a:r>
            <a:endParaRPr lang="en-US" sz="1200" dirty="0"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ru-RU" baseline="0" dirty="0"/>
          </a:p>
          <a:p>
            <a:pPr marL="0" indent="0">
              <a:buNone/>
            </a:pPr>
            <a:r>
              <a:rPr lang="ru-RU" baseline="0" dirty="0"/>
              <a:t>На данном слайде представляем вам 3 вида пиктограмм, которые </a:t>
            </a:r>
            <a:r>
              <a:rPr lang="ru-RU" baseline="0" dirty="0" err="1"/>
              <a:t>отрисованы</a:t>
            </a:r>
            <a:r>
              <a:rPr lang="ru-RU" baseline="0" dirty="0"/>
              <a:t> в разных цветах, приемах графики и подойдут для разных стилей представления информации. В последующем мы разместим ссылку на архив пиктограмм на все случаи жизни на нашем сайте.</a:t>
            </a:r>
          </a:p>
          <a:p>
            <a:pPr marL="0" indent="0">
              <a:buNone/>
            </a:pPr>
            <a:endParaRPr lang="ru-RU" baseline="0" dirty="0"/>
          </a:p>
          <a:p>
            <a:pPr marL="0" indent="0">
              <a:buNone/>
            </a:pPr>
            <a:r>
              <a:rPr lang="ru-RU" baseline="0" dirty="0"/>
              <a:t>След. слайд</a:t>
            </a:r>
          </a:p>
          <a:p>
            <a:pPr marL="228600" indent="-228600">
              <a:buAutoNum type="arabicParenR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36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85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5346E-21C3-4022-BB21-0A02FE7E0A36}" type="slidenum">
              <a:rPr lang="id-ID" smtClean="0">
                <a:solidFill>
                  <a:prstClr val="black"/>
                </a:solidFill>
              </a:rPr>
              <a:pPr/>
              <a:t>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63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5346E-21C3-4022-BB21-0A02FE7E0A36}" type="slidenum">
              <a:rPr lang="id-ID" smtClean="0">
                <a:solidFill>
                  <a:prstClr val="black"/>
                </a:solidFill>
              </a:rPr>
              <a:pPr/>
              <a:t>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02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5346E-21C3-4022-BB21-0A02FE7E0A36}" type="slidenum">
              <a:rPr lang="id-ID" smtClean="0">
                <a:solidFill>
                  <a:prstClr val="black"/>
                </a:solidFill>
              </a:rPr>
              <a:pPr/>
              <a:t>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9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5346E-21C3-4022-BB21-0A02FE7E0A36}" type="slidenum">
              <a:rPr lang="id-ID" smtClean="0">
                <a:solidFill>
                  <a:prstClr val="black"/>
                </a:solidFill>
              </a:rPr>
              <a:pPr/>
              <a:t>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40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5346E-21C3-4022-BB21-0A02FE7E0A36}" type="slidenum">
              <a:rPr lang="id-ID" smtClean="0">
                <a:solidFill>
                  <a:prstClr val="black"/>
                </a:solidFill>
              </a:rPr>
              <a:pPr/>
              <a:t>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1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225F8-1E48-475B-A5D7-E108B122E1E5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02B4-5A0D-4117-A913-6FCD9ECB18CB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6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3E73-F3F7-4B7B-A7A3-9C5BF30AF399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521869" y="1607344"/>
            <a:ext cx="2057400" cy="270748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4977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DC94E-14DF-4ABD-943B-8AEF4CDA82CA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759750" y="1449777"/>
            <a:ext cx="1966463" cy="2060814"/>
          </a:xfrm>
          <a:custGeom>
            <a:avLst/>
            <a:gdLst>
              <a:gd name="connsiteX0" fmla="*/ 0 w 1397000"/>
              <a:gd name="connsiteY0" fmla="*/ 0 h 2730500"/>
              <a:gd name="connsiteX1" fmla="*/ 1397000 w 1397000"/>
              <a:gd name="connsiteY1" fmla="*/ 0 h 2730500"/>
              <a:gd name="connsiteX2" fmla="*/ 1397000 w 1397000"/>
              <a:gd name="connsiteY2" fmla="*/ 2730500 h 2730500"/>
              <a:gd name="connsiteX3" fmla="*/ 0 w 1397000"/>
              <a:gd name="connsiteY3" fmla="*/ 2730500 h 2730500"/>
              <a:gd name="connsiteX4" fmla="*/ 0 w 1397000"/>
              <a:gd name="connsiteY4" fmla="*/ 0 h 2730500"/>
              <a:gd name="connsiteX0" fmla="*/ 0 w 2414917"/>
              <a:gd name="connsiteY0" fmla="*/ 0 h 2730500"/>
              <a:gd name="connsiteX1" fmla="*/ 1397000 w 2414917"/>
              <a:gd name="connsiteY1" fmla="*/ 0 h 2730500"/>
              <a:gd name="connsiteX2" fmla="*/ 2414917 w 2414917"/>
              <a:gd name="connsiteY2" fmla="*/ 2316432 h 2730500"/>
              <a:gd name="connsiteX3" fmla="*/ 0 w 2414917"/>
              <a:gd name="connsiteY3" fmla="*/ 2730500 h 2730500"/>
              <a:gd name="connsiteX4" fmla="*/ 0 w 2414917"/>
              <a:gd name="connsiteY4" fmla="*/ 0 h 2730500"/>
              <a:gd name="connsiteX0" fmla="*/ 0 w 2414917"/>
              <a:gd name="connsiteY0" fmla="*/ 86264 h 2816764"/>
              <a:gd name="connsiteX1" fmla="*/ 1095076 w 2414917"/>
              <a:gd name="connsiteY1" fmla="*/ 0 h 2816764"/>
              <a:gd name="connsiteX2" fmla="*/ 2414917 w 2414917"/>
              <a:gd name="connsiteY2" fmla="*/ 2402696 h 2816764"/>
              <a:gd name="connsiteX3" fmla="*/ 0 w 2414917"/>
              <a:gd name="connsiteY3" fmla="*/ 2816764 h 2816764"/>
              <a:gd name="connsiteX4" fmla="*/ 0 w 2414917"/>
              <a:gd name="connsiteY4" fmla="*/ 86264 h 2816764"/>
              <a:gd name="connsiteX0" fmla="*/ 0 w 2621951"/>
              <a:gd name="connsiteY0" fmla="*/ 258792 h 2816764"/>
              <a:gd name="connsiteX1" fmla="*/ 1302110 w 2621951"/>
              <a:gd name="connsiteY1" fmla="*/ 0 h 2816764"/>
              <a:gd name="connsiteX2" fmla="*/ 2621951 w 2621951"/>
              <a:gd name="connsiteY2" fmla="*/ 2402696 h 2816764"/>
              <a:gd name="connsiteX3" fmla="*/ 207034 w 2621951"/>
              <a:gd name="connsiteY3" fmla="*/ 2816764 h 2816764"/>
              <a:gd name="connsiteX4" fmla="*/ 0 w 2621951"/>
              <a:gd name="connsiteY4" fmla="*/ 258792 h 2816764"/>
              <a:gd name="connsiteX0" fmla="*/ 0 w 2621951"/>
              <a:gd name="connsiteY0" fmla="*/ 258792 h 2747752"/>
              <a:gd name="connsiteX1" fmla="*/ 1302110 w 2621951"/>
              <a:gd name="connsiteY1" fmla="*/ 0 h 2747752"/>
              <a:gd name="connsiteX2" fmla="*/ 2621951 w 2621951"/>
              <a:gd name="connsiteY2" fmla="*/ 2402696 h 2747752"/>
              <a:gd name="connsiteX3" fmla="*/ 1337094 w 2621951"/>
              <a:gd name="connsiteY3" fmla="*/ 2747752 h 2747752"/>
              <a:gd name="connsiteX4" fmla="*/ 0 w 2621951"/>
              <a:gd name="connsiteY4" fmla="*/ 258792 h 274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951" h="2747752">
                <a:moveTo>
                  <a:pt x="0" y="258792"/>
                </a:moveTo>
                <a:lnTo>
                  <a:pt x="1302110" y="0"/>
                </a:lnTo>
                <a:lnTo>
                  <a:pt x="2621951" y="2402696"/>
                </a:lnTo>
                <a:lnTo>
                  <a:pt x="1337094" y="2747752"/>
                </a:lnTo>
                <a:lnTo>
                  <a:pt x="0" y="258792"/>
                </a:lnTo>
                <a:close/>
              </a:path>
            </a:pathLst>
          </a:cu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52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6081-5702-4030-9313-060EEC9E808C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0050" y="1352554"/>
            <a:ext cx="1276350" cy="189190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651000" y="1447805"/>
            <a:ext cx="1244600" cy="224115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660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D8D1-D655-4666-BAFF-F17AA6EB1B24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916566" y="1309590"/>
            <a:ext cx="1444646" cy="215491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365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7CC1-7949-4DAE-B1E2-A6C618D75ACC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81076" y="1490107"/>
            <a:ext cx="2181225" cy="294593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681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3A823-AD9A-42EB-A29B-62C20AD9702D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599653" y="2314891"/>
            <a:ext cx="3172873" cy="2408634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118885" y="1268016"/>
            <a:ext cx="3343275" cy="2522934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09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5E4B-EFA3-4928-A044-7CCE702FE18F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16781" y="1217772"/>
            <a:ext cx="2330054" cy="15121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00339" y="1217772"/>
            <a:ext cx="2330054" cy="15121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893536" y="1217772"/>
            <a:ext cx="2330054" cy="15121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16781" y="2891707"/>
            <a:ext cx="2330054" cy="15121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400339" y="2891707"/>
            <a:ext cx="2330054" cy="15121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893536" y="2891707"/>
            <a:ext cx="2330054" cy="15121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492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1EF0-BB2D-4915-974A-6A615B3F65E1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87079" y="1243186"/>
            <a:ext cx="1674000" cy="27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2714897" y="1243186"/>
            <a:ext cx="1674000" cy="27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735205" y="1243186"/>
            <a:ext cx="1674000" cy="27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764422" y="1243186"/>
            <a:ext cx="1674000" cy="270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1768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4137-DE39-41B3-99C5-77F3582BD295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28821" y="1375703"/>
            <a:ext cx="3699000" cy="2700000"/>
          </a:xfrm>
          <a:prstGeom prst="rect">
            <a:avLst/>
          </a:prstGeom>
        </p:spPr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6148" y="1375703"/>
            <a:ext cx="3699000" cy="270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8343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13DD-699C-431E-8671-E98287ED3D01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84A8-52ED-4965-85E8-3B77AA3639F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548550" y="1209674"/>
            <a:ext cx="1233488" cy="1233488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3"/>
          </p:nvPr>
        </p:nvSpPr>
        <p:spPr>
          <a:xfrm>
            <a:off x="2247696" y="1209675"/>
            <a:ext cx="1233488" cy="1233488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3921141" y="1209675"/>
            <a:ext cx="1233488" cy="1233488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7"/>
          </p:nvPr>
        </p:nvSpPr>
        <p:spPr>
          <a:xfrm>
            <a:off x="5561868" y="1209675"/>
            <a:ext cx="1233488" cy="1233488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49"/>
          </p:nvPr>
        </p:nvSpPr>
        <p:spPr>
          <a:xfrm>
            <a:off x="548550" y="2926370"/>
            <a:ext cx="1233488" cy="1233488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51"/>
          </p:nvPr>
        </p:nvSpPr>
        <p:spPr>
          <a:xfrm>
            <a:off x="2247696" y="2926370"/>
            <a:ext cx="1233488" cy="1233488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53"/>
          </p:nvPr>
        </p:nvSpPr>
        <p:spPr>
          <a:xfrm>
            <a:off x="3921141" y="2926370"/>
            <a:ext cx="1233488" cy="1233488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55"/>
          </p:nvPr>
        </p:nvSpPr>
        <p:spPr>
          <a:xfrm>
            <a:off x="5561868" y="2926370"/>
            <a:ext cx="1233488" cy="1233488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57"/>
          </p:nvPr>
        </p:nvSpPr>
        <p:spPr>
          <a:xfrm>
            <a:off x="7204992" y="1209675"/>
            <a:ext cx="1233488" cy="1233488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7204992" y="2926370"/>
            <a:ext cx="1233488" cy="1233488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7472-F670-456C-AEAC-088240C30449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67216" y="1224791"/>
            <a:ext cx="2700000" cy="1620000"/>
          </a:xfrm>
        </p:spPr>
        <p:txBody>
          <a:bodyPr/>
          <a:lstStyle/>
          <a:p>
            <a:endParaRPr lang="id-ID"/>
          </a:p>
        </p:txBody>
      </p:sp>
      <p:sp>
        <p:nvSpPr>
          <p:cNvPr id="17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667216" y="2935133"/>
            <a:ext cx="1296000" cy="1485000"/>
          </a:xfrm>
        </p:spPr>
        <p:txBody>
          <a:bodyPr/>
          <a:lstStyle/>
          <a:p>
            <a:endParaRPr lang="id-ID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071232" y="2935133"/>
            <a:ext cx="1296000" cy="1485000"/>
          </a:xfrm>
        </p:spPr>
        <p:txBody>
          <a:bodyPr/>
          <a:lstStyle/>
          <a:p>
            <a:endParaRPr lang="id-ID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3469046" y="1203360"/>
            <a:ext cx="2160000" cy="321833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5726890" y="1224791"/>
            <a:ext cx="1296000" cy="1485000"/>
          </a:xfr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7132325" y="1224791"/>
            <a:ext cx="1296000" cy="1485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844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6BDFE-9E2F-419C-B0BC-58C678F7BA19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800566" y="1329566"/>
            <a:ext cx="4961831" cy="319534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360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FBC5-1C5F-478D-9E52-84939B84F89D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55950" y="1178113"/>
            <a:ext cx="2673000" cy="3240000"/>
          </a:xfrm>
        </p:spPr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133725" y="1177529"/>
            <a:ext cx="1981200" cy="1566000"/>
          </a:xfrm>
        </p:spPr>
        <p:txBody>
          <a:bodyPr/>
          <a:lstStyle/>
          <a:p>
            <a:endParaRPr lang="id-ID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133725" y="2847679"/>
            <a:ext cx="1981200" cy="1566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5191125" y="1177528"/>
            <a:ext cx="3152775" cy="156567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38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AE0F-9846-47A5-944E-EEB67AF80724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133725" y="1177529"/>
            <a:ext cx="1981200" cy="1593000"/>
          </a:xfrm>
        </p:spPr>
        <p:txBody>
          <a:bodyPr/>
          <a:lstStyle/>
          <a:p>
            <a:endParaRPr lang="id-ID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362700" y="2847843"/>
            <a:ext cx="1981200" cy="1593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5191125" y="1177529"/>
            <a:ext cx="3152775" cy="1593000"/>
          </a:xfrm>
        </p:spPr>
        <p:txBody>
          <a:bodyPr/>
          <a:lstStyle/>
          <a:p>
            <a:endParaRPr lang="id-ID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3133725" y="2847843"/>
            <a:ext cx="3152775" cy="1593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5164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66A8-34BF-45A8-9A75-01E98F90E833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14350" y="1240010"/>
            <a:ext cx="1889803" cy="2728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70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98CC-6702-482D-A03C-9DF97B56EA21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054205" y="1190226"/>
            <a:ext cx="1053000" cy="1053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121004" y="1190226"/>
            <a:ext cx="1053000" cy="1053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187801" y="1190226"/>
            <a:ext cx="1053000" cy="1053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054206" y="2257025"/>
            <a:ext cx="1053000" cy="1053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21004" y="2257025"/>
            <a:ext cx="1053000" cy="1053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187802" y="2257025"/>
            <a:ext cx="1053000" cy="1053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5054206" y="3323824"/>
            <a:ext cx="1053000" cy="1053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121004" y="3323824"/>
            <a:ext cx="1053000" cy="1053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187802" y="3323824"/>
            <a:ext cx="1053000" cy="1053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25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ircl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3B8E1-B7F2-417E-BDE0-B7C71E01F2A6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77102" y="2966744"/>
            <a:ext cx="1350000" cy="135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870204" y="1278621"/>
            <a:ext cx="1350000" cy="135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870204" y="3000374"/>
            <a:ext cx="1350000" cy="135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77102" y="1278621"/>
            <a:ext cx="1350000" cy="135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437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11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0" y="128587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12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57512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17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0" y="386100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18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1143000" y="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19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1143000" y="128587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20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1143000" y="257512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21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1143000" y="386100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22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2286000" y="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23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2286000" y="128587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24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2286000" y="257512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25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2286000" y="386100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26" name="Picture Placeholder 46"/>
          <p:cNvSpPr>
            <a:spLocks noGrp="1"/>
          </p:cNvSpPr>
          <p:nvPr>
            <p:ph type="pic" sz="quarter" idx="22"/>
          </p:nvPr>
        </p:nvSpPr>
        <p:spPr>
          <a:xfrm>
            <a:off x="3429000" y="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27" name="Picture Placeholder 46"/>
          <p:cNvSpPr>
            <a:spLocks noGrp="1"/>
          </p:cNvSpPr>
          <p:nvPr>
            <p:ph type="pic" sz="quarter" idx="23"/>
          </p:nvPr>
        </p:nvSpPr>
        <p:spPr>
          <a:xfrm>
            <a:off x="3429000" y="128587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28" name="Picture Placeholder 46"/>
          <p:cNvSpPr>
            <a:spLocks noGrp="1"/>
          </p:cNvSpPr>
          <p:nvPr>
            <p:ph type="pic" sz="quarter" idx="24"/>
          </p:nvPr>
        </p:nvSpPr>
        <p:spPr>
          <a:xfrm>
            <a:off x="3429000" y="257512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29" name="Picture Placeholder 46"/>
          <p:cNvSpPr>
            <a:spLocks noGrp="1"/>
          </p:cNvSpPr>
          <p:nvPr>
            <p:ph type="pic" sz="quarter" idx="25"/>
          </p:nvPr>
        </p:nvSpPr>
        <p:spPr>
          <a:xfrm>
            <a:off x="3429000" y="386100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30" name="Picture Placeholder 46"/>
          <p:cNvSpPr>
            <a:spLocks noGrp="1"/>
          </p:cNvSpPr>
          <p:nvPr>
            <p:ph type="pic" sz="quarter" idx="26"/>
          </p:nvPr>
        </p:nvSpPr>
        <p:spPr>
          <a:xfrm>
            <a:off x="4579144" y="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31" name="Picture Placeholder 46"/>
          <p:cNvSpPr>
            <a:spLocks noGrp="1"/>
          </p:cNvSpPr>
          <p:nvPr>
            <p:ph type="pic" sz="quarter" idx="27"/>
          </p:nvPr>
        </p:nvSpPr>
        <p:spPr>
          <a:xfrm>
            <a:off x="4579144" y="128587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32" name="Picture Placeholder 46"/>
          <p:cNvSpPr>
            <a:spLocks noGrp="1"/>
          </p:cNvSpPr>
          <p:nvPr>
            <p:ph type="pic" sz="quarter" idx="28"/>
          </p:nvPr>
        </p:nvSpPr>
        <p:spPr>
          <a:xfrm>
            <a:off x="4579144" y="257512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33" name="Picture Placeholder 46"/>
          <p:cNvSpPr>
            <a:spLocks noGrp="1"/>
          </p:cNvSpPr>
          <p:nvPr>
            <p:ph type="pic" sz="quarter" idx="29"/>
          </p:nvPr>
        </p:nvSpPr>
        <p:spPr>
          <a:xfrm>
            <a:off x="4579144" y="386100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34" name="Picture Placeholder 46"/>
          <p:cNvSpPr>
            <a:spLocks noGrp="1"/>
          </p:cNvSpPr>
          <p:nvPr>
            <p:ph type="pic" sz="quarter" idx="30"/>
          </p:nvPr>
        </p:nvSpPr>
        <p:spPr>
          <a:xfrm>
            <a:off x="5722144" y="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35" name="Picture Placeholder 46"/>
          <p:cNvSpPr>
            <a:spLocks noGrp="1"/>
          </p:cNvSpPr>
          <p:nvPr>
            <p:ph type="pic" sz="quarter" idx="31"/>
          </p:nvPr>
        </p:nvSpPr>
        <p:spPr>
          <a:xfrm>
            <a:off x="5722144" y="128587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36" name="Picture Placeholder 46"/>
          <p:cNvSpPr>
            <a:spLocks noGrp="1"/>
          </p:cNvSpPr>
          <p:nvPr>
            <p:ph type="pic" sz="quarter" idx="32"/>
          </p:nvPr>
        </p:nvSpPr>
        <p:spPr>
          <a:xfrm>
            <a:off x="5722144" y="257512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37" name="Picture Placeholder 46"/>
          <p:cNvSpPr>
            <a:spLocks noGrp="1"/>
          </p:cNvSpPr>
          <p:nvPr>
            <p:ph type="pic" sz="quarter" idx="33"/>
          </p:nvPr>
        </p:nvSpPr>
        <p:spPr>
          <a:xfrm>
            <a:off x="5722144" y="386100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38" name="Picture Placeholder 46"/>
          <p:cNvSpPr>
            <a:spLocks noGrp="1"/>
          </p:cNvSpPr>
          <p:nvPr>
            <p:ph type="pic" sz="quarter" idx="34"/>
          </p:nvPr>
        </p:nvSpPr>
        <p:spPr>
          <a:xfrm>
            <a:off x="6865144" y="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39" name="Picture Placeholder 46"/>
          <p:cNvSpPr>
            <a:spLocks noGrp="1"/>
          </p:cNvSpPr>
          <p:nvPr>
            <p:ph type="pic" sz="quarter" idx="35"/>
          </p:nvPr>
        </p:nvSpPr>
        <p:spPr>
          <a:xfrm>
            <a:off x="6865144" y="128587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40" name="Picture Placeholder 46"/>
          <p:cNvSpPr>
            <a:spLocks noGrp="1"/>
          </p:cNvSpPr>
          <p:nvPr>
            <p:ph type="pic" sz="quarter" idx="36"/>
          </p:nvPr>
        </p:nvSpPr>
        <p:spPr>
          <a:xfrm>
            <a:off x="6865144" y="257512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41" name="Picture Placeholder 46"/>
          <p:cNvSpPr>
            <a:spLocks noGrp="1"/>
          </p:cNvSpPr>
          <p:nvPr>
            <p:ph type="pic" sz="quarter" idx="37"/>
          </p:nvPr>
        </p:nvSpPr>
        <p:spPr>
          <a:xfrm>
            <a:off x="6865144" y="386100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42" name="Picture Placeholder 46"/>
          <p:cNvSpPr>
            <a:spLocks noGrp="1"/>
          </p:cNvSpPr>
          <p:nvPr>
            <p:ph type="pic" sz="quarter" idx="38"/>
          </p:nvPr>
        </p:nvSpPr>
        <p:spPr>
          <a:xfrm>
            <a:off x="8008144" y="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43" name="Picture Placeholder 46"/>
          <p:cNvSpPr>
            <a:spLocks noGrp="1"/>
          </p:cNvSpPr>
          <p:nvPr>
            <p:ph type="pic" sz="quarter" idx="39"/>
          </p:nvPr>
        </p:nvSpPr>
        <p:spPr>
          <a:xfrm>
            <a:off x="8008144" y="128587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44" name="Picture Placeholder 46"/>
          <p:cNvSpPr>
            <a:spLocks noGrp="1"/>
          </p:cNvSpPr>
          <p:nvPr>
            <p:ph type="pic" sz="quarter" idx="40"/>
          </p:nvPr>
        </p:nvSpPr>
        <p:spPr>
          <a:xfrm>
            <a:off x="8008144" y="2575125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45" name="Picture Placeholder 46"/>
          <p:cNvSpPr>
            <a:spLocks noGrp="1"/>
          </p:cNvSpPr>
          <p:nvPr>
            <p:ph type="pic" sz="quarter" idx="41"/>
          </p:nvPr>
        </p:nvSpPr>
        <p:spPr>
          <a:xfrm>
            <a:off x="8008144" y="3861000"/>
            <a:ext cx="1144800" cy="1282500"/>
          </a:xfrm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1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Profil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B2F3-E2E8-4C0C-AB8E-9CF2E9D11AEC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93956" y="1464836"/>
            <a:ext cx="2160000" cy="1620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489191" y="1482073"/>
            <a:ext cx="2160000" cy="1620000"/>
          </a:xfrm>
        </p:spPr>
        <p:txBody>
          <a:bodyPr/>
          <a:lstStyle/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212873" y="1482073"/>
            <a:ext cx="2160000" cy="1620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99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CCE4-78A0-469E-A927-A3A6F6BDD3E4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486736" y="1058745"/>
            <a:ext cx="2135590" cy="1633276"/>
          </a:xfrm>
        </p:spPr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79337" y="1049652"/>
            <a:ext cx="2082729" cy="1633276"/>
          </a:xfrm>
        </p:spPr>
      </p:sp>
    </p:spTree>
    <p:extLst>
      <p:ext uri="{BB962C8B-B14F-4D97-AF65-F5344CB8AC3E}">
        <p14:creationId xmlns:p14="http://schemas.microsoft.com/office/powerpoint/2010/main" val="324828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Profil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61CC-5401-44BF-AD0E-3CD559766EDB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933510" y="1423985"/>
            <a:ext cx="1215000" cy="1215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80773" y="1423985"/>
            <a:ext cx="1215000" cy="1215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12073" y="1423985"/>
            <a:ext cx="1215000" cy="1215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1632" y="1423985"/>
            <a:ext cx="1215000" cy="1215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990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7145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7989" y="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27989" y="17145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527989" y="34290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53489" y="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053489" y="17145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053489" y="34290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581479" y="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581479" y="17145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581479" y="34290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104489" y="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104489" y="17145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04489" y="34290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632479" y="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7632479" y="17145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7632479" y="34290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281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7145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7989" y="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527989" y="34290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053489" y="17145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581479" y="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581479" y="34290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104489" y="17145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632479" y="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7632479" y="3429000"/>
            <a:ext cx="1525500" cy="1714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791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's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BAE-C90E-48E6-AC21-F6D73DCA8DCF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0" y="912019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7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912019" y="912019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8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1829991" y="912019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9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2740819" y="912019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0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3659981" y="912019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1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4570810" y="912019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2" name="Picture Placeholder 21"/>
          <p:cNvSpPr>
            <a:spLocks noGrp="1"/>
          </p:cNvSpPr>
          <p:nvPr>
            <p:ph type="pic" sz="quarter" idx="19"/>
          </p:nvPr>
        </p:nvSpPr>
        <p:spPr>
          <a:xfrm>
            <a:off x="5488781" y="912019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3" name="Picture Placeholder 21"/>
          <p:cNvSpPr>
            <a:spLocks noGrp="1"/>
          </p:cNvSpPr>
          <p:nvPr>
            <p:ph type="pic" sz="quarter" idx="20"/>
          </p:nvPr>
        </p:nvSpPr>
        <p:spPr>
          <a:xfrm>
            <a:off x="6399610" y="912019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4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7317581" y="912019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5" name="Picture Placeholder 21"/>
          <p:cNvSpPr>
            <a:spLocks noGrp="1"/>
          </p:cNvSpPr>
          <p:nvPr>
            <p:ph type="pic" sz="quarter" idx="22"/>
          </p:nvPr>
        </p:nvSpPr>
        <p:spPr>
          <a:xfrm>
            <a:off x="8228410" y="912019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6" name="Picture Placeholder 21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7" name="Picture Placeholder 21"/>
          <p:cNvSpPr>
            <a:spLocks noGrp="1"/>
          </p:cNvSpPr>
          <p:nvPr>
            <p:ph type="pic" sz="quarter" idx="24"/>
          </p:nvPr>
        </p:nvSpPr>
        <p:spPr>
          <a:xfrm>
            <a:off x="912019" y="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25"/>
          </p:nvPr>
        </p:nvSpPr>
        <p:spPr>
          <a:xfrm>
            <a:off x="1829991" y="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9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2740819" y="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0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3659981" y="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1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4570810" y="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5488781" y="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30"/>
          </p:nvPr>
        </p:nvSpPr>
        <p:spPr>
          <a:xfrm>
            <a:off x="6399610" y="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31"/>
          </p:nvPr>
        </p:nvSpPr>
        <p:spPr>
          <a:xfrm>
            <a:off x="7317581" y="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32"/>
          </p:nvPr>
        </p:nvSpPr>
        <p:spPr>
          <a:xfrm>
            <a:off x="8228410" y="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290" y="182880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7" name="Picture Placeholder 21"/>
          <p:cNvSpPr>
            <a:spLocks noGrp="1"/>
          </p:cNvSpPr>
          <p:nvPr>
            <p:ph type="pic" sz="quarter" idx="34"/>
          </p:nvPr>
        </p:nvSpPr>
        <p:spPr>
          <a:xfrm>
            <a:off x="912309" y="182880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8" name="Picture Placeholder 21"/>
          <p:cNvSpPr>
            <a:spLocks noGrp="1"/>
          </p:cNvSpPr>
          <p:nvPr>
            <p:ph type="pic" sz="quarter" idx="35"/>
          </p:nvPr>
        </p:nvSpPr>
        <p:spPr>
          <a:xfrm>
            <a:off x="1830281" y="182880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9" name="Picture Placeholder 21"/>
          <p:cNvSpPr>
            <a:spLocks noGrp="1"/>
          </p:cNvSpPr>
          <p:nvPr>
            <p:ph type="pic" sz="quarter" idx="36"/>
          </p:nvPr>
        </p:nvSpPr>
        <p:spPr>
          <a:xfrm>
            <a:off x="2741109" y="182880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30" name="Picture Placeholder 21"/>
          <p:cNvSpPr>
            <a:spLocks noGrp="1"/>
          </p:cNvSpPr>
          <p:nvPr>
            <p:ph type="pic" sz="quarter" idx="37"/>
          </p:nvPr>
        </p:nvSpPr>
        <p:spPr>
          <a:xfrm>
            <a:off x="3660272" y="182880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31" name="Picture Placeholder 21"/>
          <p:cNvSpPr>
            <a:spLocks noGrp="1"/>
          </p:cNvSpPr>
          <p:nvPr>
            <p:ph type="pic" sz="quarter" idx="38"/>
          </p:nvPr>
        </p:nvSpPr>
        <p:spPr>
          <a:xfrm>
            <a:off x="4571100" y="182880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32" name="Picture Placeholder 21"/>
          <p:cNvSpPr>
            <a:spLocks noGrp="1"/>
          </p:cNvSpPr>
          <p:nvPr>
            <p:ph type="pic" sz="quarter" idx="39"/>
          </p:nvPr>
        </p:nvSpPr>
        <p:spPr>
          <a:xfrm>
            <a:off x="5489071" y="182880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33" name="Picture Placeholder 21"/>
          <p:cNvSpPr>
            <a:spLocks noGrp="1"/>
          </p:cNvSpPr>
          <p:nvPr>
            <p:ph type="pic" sz="quarter" idx="40"/>
          </p:nvPr>
        </p:nvSpPr>
        <p:spPr>
          <a:xfrm>
            <a:off x="6399900" y="182880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34" name="Picture Placeholder 21"/>
          <p:cNvSpPr>
            <a:spLocks noGrp="1"/>
          </p:cNvSpPr>
          <p:nvPr>
            <p:ph type="pic" sz="quarter" idx="41"/>
          </p:nvPr>
        </p:nvSpPr>
        <p:spPr>
          <a:xfrm>
            <a:off x="7317872" y="182880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35" name="Picture Placeholder 21"/>
          <p:cNvSpPr>
            <a:spLocks noGrp="1"/>
          </p:cNvSpPr>
          <p:nvPr>
            <p:ph type="pic" sz="quarter" idx="42"/>
          </p:nvPr>
        </p:nvSpPr>
        <p:spPr>
          <a:xfrm>
            <a:off x="8228700" y="1828800"/>
            <a:ext cx="915300" cy="9153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73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5500" cy="1714500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1525500" cy="1714500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053489" y="1714500"/>
            <a:ext cx="1525500" cy="17145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581479" y="0"/>
            <a:ext cx="1525500" cy="1714500"/>
          </a:xfrm>
        </p:spPr>
        <p:txBody>
          <a:bodyPr/>
          <a:lstStyle/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581479" y="3429000"/>
            <a:ext cx="1525500" cy="17145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7632479" y="1714500"/>
            <a:ext cx="1525500" cy="17145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656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043C-251B-4AD5-8CD4-14BE74046D0C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85762" y="1310877"/>
            <a:ext cx="675000" cy="675000"/>
          </a:xfrm>
          <a:prstGeom prst="round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400799" y="1310877"/>
            <a:ext cx="675000" cy="675000"/>
          </a:xfrm>
          <a:prstGeom prst="round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457574" y="1310877"/>
            <a:ext cx="675000" cy="675000"/>
          </a:xfrm>
          <a:prstGeom prst="round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053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49F8-ECA0-4F08-81EB-43154064FA7E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71501" y="3214688"/>
            <a:ext cx="1078706" cy="1078706"/>
          </a:xfrm>
          <a:prstGeom prst="roundRect">
            <a:avLst/>
          </a:prstGeom>
        </p:spPr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864894" y="3200401"/>
            <a:ext cx="1078706" cy="1078706"/>
          </a:xfrm>
          <a:prstGeom prst="roundRect">
            <a:avLst/>
          </a:prstGeom>
        </p:spPr>
      </p:sp>
    </p:spTree>
    <p:extLst>
      <p:ext uri="{BB962C8B-B14F-4D97-AF65-F5344CB8AC3E}">
        <p14:creationId xmlns:p14="http://schemas.microsoft.com/office/powerpoint/2010/main" val="54555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526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82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Picture Placeholder 2"/>
          <p:cNvSpPr>
            <a:spLocks noGrp="1"/>
          </p:cNvSpPr>
          <p:nvPr>
            <p:ph type="pic" sz="quarter" idx="14"/>
          </p:nvPr>
        </p:nvSpPr>
        <p:spPr bwMode="auto">
          <a:xfrm>
            <a:off x="1215425" y="3516297"/>
            <a:ext cx="535481" cy="53548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25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15"/>
          </p:nvPr>
        </p:nvSpPr>
        <p:spPr bwMode="auto">
          <a:xfrm>
            <a:off x="3238234" y="3516297"/>
            <a:ext cx="535481" cy="53548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25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16"/>
          </p:nvPr>
        </p:nvSpPr>
        <p:spPr bwMode="auto">
          <a:xfrm>
            <a:off x="5301220" y="3516297"/>
            <a:ext cx="535481" cy="53548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25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17"/>
          </p:nvPr>
        </p:nvSpPr>
        <p:spPr bwMode="auto">
          <a:xfrm>
            <a:off x="7303942" y="3516296"/>
            <a:ext cx="535481" cy="53548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25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94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01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EC1A-7E08-4C16-A46B-584A9A20DD06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02144" y="1552575"/>
            <a:ext cx="1685925" cy="168592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729038" y="1552575"/>
            <a:ext cx="1685925" cy="168592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666819" y="1552575"/>
            <a:ext cx="1685925" cy="168592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6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69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98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334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851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3438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552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5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6775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141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19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archy / Structu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EE9D-7163-4C11-A5DB-9D8415BA5AE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52800" y="1009650"/>
            <a:ext cx="912019" cy="912019"/>
          </a:xfrm>
          <a:prstGeom prst="ellipse">
            <a:avLst/>
          </a:prstGeom>
          <a:ln w="317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352800" y="2187011"/>
            <a:ext cx="912019" cy="912019"/>
          </a:xfrm>
          <a:prstGeom prst="ellipse">
            <a:avLst/>
          </a:prstGeom>
          <a:ln w="317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187010"/>
            <a:ext cx="912019" cy="912019"/>
          </a:xfrm>
          <a:prstGeom prst="ellipse">
            <a:avLst/>
          </a:prstGeom>
          <a:ln w="317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04825" y="2187010"/>
            <a:ext cx="912019" cy="912019"/>
          </a:xfrm>
          <a:prstGeom prst="ellipse">
            <a:avLst/>
          </a:prstGeom>
          <a:ln w="317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52800" y="3308411"/>
            <a:ext cx="912019" cy="912019"/>
          </a:xfrm>
          <a:prstGeom prst="ellipse">
            <a:avLst/>
          </a:prstGeom>
          <a:ln w="317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096000" y="3308410"/>
            <a:ext cx="912019" cy="912019"/>
          </a:xfrm>
          <a:prstGeom prst="ellipse">
            <a:avLst/>
          </a:prstGeom>
          <a:ln w="317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504825" y="3308410"/>
            <a:ext cx="912019" cy="912019"/>
          </a:xfrm>
          <a:prstGeom prst="ellipse">
            <a:avLst/>
          </a:prstGeom>
          <a:ln w="317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553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archy / Structu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FF7F-AD1D-4DBF-A797-2485010D5A75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57592" y="1707357"/>
            <a:ext cx="692944" cy="692944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584115" y="1699984"/>
            <a:ext cx="692944" cy="692944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478782" y="1707356"/>
            <a:ext cx="692944" cy="692944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971930" y="2797905"/>
            <a:ext cx="649702" cy="649702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3998453" y="2790533"/>
            <a:ext cx="649702" cy="649702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893119" y="2797905"/>
            <a:ext cx="649702" cy="649702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971930" y="3809973"/>
            <a:ext cx="649702" cy="649702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3998453" y="3802601"/>
            <a:ext cx="649702" cy="649702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2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893119" y="3809973"/>
            <a:ext cx="649702" cy="649702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68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archy / Structu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0E47-E0CC-4C66-AB39-02DF5BC8C182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68379" y="1228493"/>
            <a:ext cx="912019" cy="912019"/>
          </a:xfrm>
          <a:prstGeom prst="ellipse">
            <a:avLst/>
          </a:prstGeom>
          <a:ln w="317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68379" y="2666205"/>
            <a:ext cx="912019" cy="912019"/>
          </a:xfrm>
          <a:prstGeom prst="ellipse">
            <a:avLst/>
          </a:prstGeom>
          <a:ln w="317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911579" y="2666205"/>
            <a:ext cx="912019" cy="912019"/>
          </a:xfrm>
          <a:prstGeom prst="ellipse">
            <a:avLst/>
          </a:prstGeom>
          <a:ln w="317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20403" y="2666205"/>
            <a:ext cx="912019" cy="912019"/>
          </a:xfrm>
          <a:prstGeom prst="ellipse">
            <a:avLst/>
          </a:prstGeom>
          <a:ln w="317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3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archy / Structu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ED05-0774-4867-86D0-818C74910514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52425" y="2395305"/>
            <a:ext cx="675000" cy="675000"/>
          </a:xfrm>
          <a:prstGeom prst="roundRect">
            <a:avLst/>
          </a:prstGeom>
          <a:ln w="53975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3003" y="1791743"/>
            <a:ext cx="675000" cy="675000"/>
          </a:xfrm>
          <a:prstGeom prst="roundRect">
            <a:avLst/>
          </a:prstGeom>
          <a:ln w="53975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13003" y="3008419"/>
            <a:ext cx="675000" cy="675000"/>
          </a:xfrm>
          <a:prstGeom prst="roundRect">
            <a:avLst/>
          </a:prstGeom>
          <a:ln w="53975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532714" y="1791743"/>
            <a:ext cx="675000" cy="675000"/>
          </a:xfrm>
          <a:prstGeom prst="roundRect">
            <a:avLst/>
          </a:prstGeom>
          <a:ln w="53975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532714" y="3008419"/>
            <a:ext cx="675000" cy="675000"/>
          </a:xfrm>
          <a:prstGeom prst="roundRect">
            <a:avLst/>
          </a:prstGeom>
          <a:ln w="53975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713003" y="3811833"/>
            <a:ext cx="675000" cy="675000"/>
          </a:xfrm>
          <a:prstGeom prst="roundRect">
            <a:avLst/>
          </a:prstGeom>
          <a:ln w="53975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713003" y="1003675"/>
            <a:ext cx="675000" cy="675000"/>
          </a:xfrm>
          <a:prstGeom prst="roundRect">
            <a:avLst/>
          </a:prstGeom>
          <a:ln w="53975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763259" y="1791743"/>
            <a:ext cx="675000" cy="675000"/>
          </a:xfrm>
          <a:prstGeom prst="roundRect">
            <a:avLst/>
          </a:prstGeom>
          <a:ln w="53975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763259" y="3008419"/>
            <a:ext cx="675000" cy="675000"/>
          </a:xfrm>
          <a:prstGeom prst="roundRect">
            <a:avLst/>
          </a:prstGeom>
          <a:ln w="53975">
            <a:solidFill>
              <a:schemeClr val="accent6"/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72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archy / Structura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5" y="217711"/>
            <a:ext cx="7886700" cy="7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9D91-5382-45AD-AB7C-13C18577EDBB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430690" y="1152292"/>
            <a:ext cx="999000" cy="999000"/>
          </a:xfrm>
          <a:prstGeom prst="rect">
            <a:avLst/>
          </a:prstGeom>
          <a:ln w="317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355556" y="2342637"/>
            <a:ext cx="999000" cy="999000"/>
          </a:xfrm>
          <a:prstGeom prst="rect">
            <a:avLst/>
          </a:prstGeom>
          <a:ln w="317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430690" y="2342637"/>
            <a:ext cx="999000" cy="999000"/>
          </a:xfrm>
          <a:prstGeom prst="rect">
            <a:avLst/>
          </a:prstGeom>
          <a:ln w="317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355556" y="3545447"/>
            <a:ext cx="999000" cy="999000"/>
          </a:xfrm>
          <a:prstGeom prst="rect">
            <a:avLst/>
          </a:prstGeom>
          <a:ln w="317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7430690" y="3545447"/>
            <a:ext cx="999000" cy="999000"/>
          </a:xfrm>
          <a:prstGeom prst="rect">
            <a:avLst/>
          </a:prstGeom>
          <a:ln w="317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276848" y="3545447"/>
            <a:ext cx="999000" cy="999000"/>
          </a:xfrm>
          <a:prstGeom prst="rect">
            <a:avLst/>
          </a:prstGeom>
          <a:ln w="317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34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9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34" Type="http://schemas.openxmlformats.org/officeDocument/2006/relationships/slideLayout" Target="../slideLayouts/slideLayout34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33" Type="http://schemas.openxmlformats.org/officeDocument/2006/relationships/slideLayout" Target="../slideLayouts/slideLayout33.xml" /><Relationship Id="rId38" Type="http://schemas.openxmlformats.org/officeDocument/2006/relationships/slideLayout" Target="../slideLayouts/slideLayout38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29" Type="http://schemas.openxmlformats.org/officeDocument/2006/relationships/slideLayout" Target="../slideLayouts/slideLayout29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32" Type="http://schemas.openxmlformats.org/officeDocument/2006/relationships/slideLayout" Target="../slideLayouts/slideLayout32.xml" /><Relationship Id="rId37" Type="http://schemas.openxmlformats.org/officeDocument/2006/relationships/slideLayout" Target="../slideLayouts/slideLayout37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28" Type="http://schemas.openxmlformats.org/officeDocument/2006/relationships/slideLayout" Target="../slideLayouts/slideLayout28.xml" /><Relationship Id="rId36" Type="http://schemas.openxmlformats.org/officeDocument/2006/relationships/slideLayout" Target="../slideLayouts/slideLayout36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31" Type="http://schemas.openxmlformats.org/officeDocument/2006/relationships/slideLayout" Target="../slideLayouts/slideLayout3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slideLayout" Target="../slideLayouts/slideLayout27.xml" /><Relationship Id="rId30" Type="http://schemas.openxmlformats.org/officeDocument/2006/relationships/slideLayout" Target="../slideLayouts/slideLayout30.xml" /><Relationship Id="rId35" Type="http://schemas.openxmlformats.org/officeDocument/2006/relationships/slideLayout" Target="../slideLayouts/slideLayout35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 /><Relationship Id="rId3" Type="http://schemas.openxmlformats.org/officeDocument/2006/relationships/slideLayout" Target="../slideLayouts/slideLayout41.xml" /><Relationship Id="rId7" Type="http://schemas.openxmlformats.org/officeDocument/2006/relationships/slideLayout" Target="../slideLayouts/slideLayout45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40.xml" /><Relationship Id="rId1" Type="http://schemas.openxmlformats.org/officeDocument/2006/relationships/slideLayout" Target="../slideLayouts/slideLayout39.xml" /><Relationship Id="rId6" Type="http://schemas.openxmlformats.org/officeDocument/2006/relationships/slideLayout" Target="../slideLayouts/slideLayout44.xml" /><Relationship Id="rId11" Type="http://schemas.openxmlformats.org/officeDocument/2006/relationships/slideLayout" Target="../slideLayouts/slideLayout49.xml" /><Relationship Id="rId5" Type="http://schemas.openxmlformats.org/officeDocument/2006/relationships/slideLayout" Target="../slideLayouts/slideLayout43.xml" /><Relationship Id="rId10" Type="http://schemas.openxmlformats.org/officeDocument/2006/relationships/slideLayout" Target="../slideLayouts/slideLayout48.xml" /><Relationship Id="rId4" Type="http://schemas.openxmlformats.org/officeDocument/2006/relationships/slideLayout" Target="../slideLayouts/slideLayout42.xml" /><Relationship Id="rId9" Type="http://schemas.openxmlformats.org/officeDocument/2006/relationships/slideLayout" Target="../slideLayouts/slideLayout47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49FF74E-E5DE-4601-8E09-6C313D7F3003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685800"/>
              <a:t>18/04/2024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94ECE0B-6A48-4FB3-98FF-149C947D6D9D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7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34" r:id="rId37"/>
    <p:sldLayoutId id="2147483735" r:id="rId3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4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37.xml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 /><Relationship Id="rId3" Type="http://schemas.openxmlformats.org/officeDocument/2006/relationships/image" Target="../media/image33.png" /><Relationship Id="rId7" Type="http://schemas.openxmlformats.org/officeDocument/2006/relationships/image" Target="../media/image37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38.xml" /><Relationship Id="rId6" Type="http://schemas.openxmlformats.org/officeDocument/2006/relationships/image" Target="../media/image36.jpeg" /><Relationship Id="rId5" Type="http://schemas.openxmlformats.org/officeDocument/2006/relationships/image" Target="../media/image35.png" /><Relationship Id="rId4" Type="http://schemas.openxmlformats.org/officeDocument/2006/relationships/image" Target="../media/image34.png" /><Relationship Id="rId9" Type="http://schemas.openxmlformats.org/officeDocument/2006/relationships/image" Target="../media/image2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public.mail@kpfu.ru" TargetMode="External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40.xml" /><Relationship Id="rId5" Type="http://schemas.openxmlformats.org/officeDocument/2006/relationships/image" Target="../media/image2.png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7.xml" /><Relationship Id="rId6" Type="http://schemas.openxmlformats.org/officeDocument/2006/relationships/chart" Target="../charts/chart2.xml" /><Relationship Id="rId5" Type="http://schemas.openxmlformats.org/officeDocument/2006/relationships/chart" Target="../charts/chart1.xml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3.png" /><Relationship Id="rId7" Type="http://schemas.openxmlformats.org/officeDocument/2006/relationships/image" Target="../media/image6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37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2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 /><Relationship Id="rId3" Type="http://schemas.openxmlformats.org/officeDocument/2006/relationships/image" Target="../media/image3.png" /><Relationship Id="rId7" Type="http://schemas.openxmlformats.org/officeDocument/2006/relationships/image" Target="../media/image10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37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2.png" /><Relationship Id="rId9" Type="http://schemas.openxmlformats.org/officeDocument/2006/relationships/image" Target="../media/image12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44.xml" /><Relationship Id="rId5" Type="http://schemas.openxmlformats.org/officeDocument/2006/relationships/image" Target="../media/image13.jpeg" /><Relationship Id="rId4" Type="http://schemas.openxmlformats.org/officeDocument/2006/relationships/image" Target="../media/image2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 /><Relationship Id="rId3" Type="http://schemas.openxmlformats.org/officeDocument/2006/relationships/image" Target="../media/image3.png" /><Relationship Id="rId7" Type="http://schemas.openxmlformats.org/officeDocument/2006/relationships/image" Target="../media/image16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44.xml" /><Relationship Id="rId6" Type="http://schemas.openxmlformats.org/officeDocument/2006/relationships/image" Target="../media/image15.jpeg" /><Relationship Id="rId5" Type="http://schemas.openxmlformats.org/officeDocument/2006/relationships/image" Target="../media/image14.jpeg" /><Relationship Id="rId10" Type="http://schemas.openxmlformats.org/officeDocument/2006/relationships/image" Target="../media/image19.png" /><Relationship Id="rId4" Type="http://schemas.openxmlformats.org/officeDocument/2006/relationships/image" Target="../media/image2.png" /><Relationship Id="rId9" Type="http://schemas.openxmlformats.org/officeDocument/2006/relationships/image" Target="../media/image18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22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1.jpeg" /><Relationship Id="rId5" Type="http://schemas.openxmlformats.org/officeDocument/2006/relationships/image" Target="../media/image20.png" /><Relationship Id="rId4" Type="http://schemas.openxmlformats.org/officeDocument/2006/relationships/image" Target="../media/image2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3" Type="http://schemas.openxmlformats.org/officeDocument/2006/relationships/image" Target="../media/image3.png" /><Relationship Id="rId7" Type="http://schemas.openxmlformats.org/officeDocument/2006/relationships/image" Target="../media/image25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4.png" /><Relationship Id="rId5" Type="http://schemas.openxmlformats.org/officeDocument/2006/relationships/image" Target="../media/image23.png" /><Relationship Id="rId10" Type="http://schemas.openxmlformats.org/officeDocument/2006/relationships/image" Target="../media/image28.png" /><Relationship Id="rId4" Type="http://schemas.openxmlformats.org/officeDocument/2006/relationships/image" Target="../media/image2.png" /><Relationship Id="rId9" Type="http://schemas.openxmlformats.org/officeDocument/2006/relationships/image" Target="../media/image27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 /><Relationship Id="rId3" Type="http://schemas.openxmlformats.org/officeDocument/2006/relationships/image" Target="../media/image3.png" /><Relationship Id="rId7" Type="http://schemas.openxmlformats.org/officeDocument/2006/relationships/image" Target="../media/image31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0.png" /><Relationship Id="rId5" Type="http://schemas.openxmlformats.org/officeDocument/2006/relationships/image" Target="../media/image29.jpeg" /><Relationship Id="rId4" Type="http://schemas.openxmlformats.org/officeDocument/2006/relationships/image" Target="../media/image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824929"/>
            <a:ext cx="3347865" cy="76925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486007" y="855779"/>
            <a:ext cx="5256584" cy="715552"/>
          </a:xfrm>
          <a:prstGeom prst="rect">
            <a:avLst/>
          </a:prstGeom>
          <a:noFill/>
          <a:ln>
            <a:noFill/>
          </a:ln>
        </p:spPr>
        <p:txBody>
          <a:bodyPr wrap="square" lIns="91412" tIns="45706" rIns="91412" bIns="45706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ПРЕЗЕНТАЦИЯ</a:t>
            </a:r>
          </a:p>
          <a:p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КАЗАНСКОГО ФЕДЕРАЛЬНОГО УНИВЕРСИТЕТА</a:t>
            </a:r>
          </a:p>
        </p:txBody>
      </p:sp>
      <p:pic>
        <p:nvPicPr>
          <p:cNvPr id="8" name="Picture 2" descr="C:\Users\MSShafigullin\Desktop\Проекты\Брендбук\Готовый ББ\Логотипы в png\2_Logo_white.png">
            <a:extLst>
              <a:ext uri="{FF2B5EF4-FFF2-40B4-BE49-F238E27FC236}">
                <a16:creationId xmlns:a16="http://schemas.microsoft.com/office/drawing/2014/main" id="{38CC4061-B06A-4F36-973E-940F5EF95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3070"/>
            <a:ext cx="2198807" cy="2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7CBC2B-C61F-4CD1-9F90-2BF823305E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7"/>
          <a:stretch/>
        </p:blipFill>
        <p:spPr>
          <a:xfrm>
            <a:off x="2501153" y="987574"/>
            <a:ext cx="569174" cy="4268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6965DB-5790-4556-9614-DB1A0EB55C08}"/>
              </a:ext>
            </a:extLst>
          </p:cNvPr>
          <p:cNvSpPr txBox="1"/>
          <p:nvPr/>
        </p:nvSpPr>
        <p:spPr>
          <a:xfrm>
            <a:off x="5155378" y="3435846"/>
            <a:ext cx="3599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Вершинина Ольга Анатольевна</a:t>
            </a:r>
          </a:p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Департамента внешних связей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39235E-9AEE-4C0B-863B-F2695E3F196C}"/>
              </a:ext>
            </a:extLst>
          </p:cNvPr>
          <p:cNvSpPr/>
          <p:nvPr/>
        </p:nvSpPr>
        <p:spPr>
          <a:xfrm>
            <a:off x="1259632" y="2067694"/>
            <a:ext cx="6919726" cy="584775"/>
          </a:xfrm>
          <a:prstGeom prst="rect">
            <a:avLst/>
          </a:prstGeom>
          <a:ln>
            <a:solidFill>
              <a:srgbClr val="00549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Научно-образовательное сотрудничество России и Латинской Америки: вызовы и перспективы развития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университетском уровне </a:t>
            </a:r>
          </a:p>
        </p:txBody>
      </p:sp>
    </p:spTree>
    <p:extLst>
      <p:ext uri="{BB962C8B-B14F-4D97-AF65-F5344CB8AC3E}">
        <p14:creationId xmlns:p14="http://schemas.microsoft.com/office/powerpoint/2010/main" val="1702060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A7283C8B-BF85-4C76-85BA-01B0AF6D7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42507" y="230021"/>
            <a:ext cx="553050" cy="540000"/>
          </a:xfrm>
          <a:prstGeom prst="rect">
            <a:avLst/>
          </a:prstGeom>
          <a:noFill/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A100BAD-E652-4DE2-B9C5-90121AA51D61}"/>
              </a:ext>
            </a:extLst>
          </p:cNvPr>
          <p:cNvSpPr/>
          <p:nvPr/>
        </p:nvSpPr>
        <p:spPr bwMode="auto">
          <a:xfrm>
            <a:off x="4138309" y="1277301"/>
            <a:ext cx="4705143" cy="1200329"/>
          </a:xfrm>
          <a:prstGeom prst="rect">
            <a:avLst/>
          </a:prstGeom>
          <a:ln>
            <a:solidFill>
              <a:srgbClr val="00549F"/>
            </a:solidFill>
          </a:ln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900" dirty="0"/>
              <a:t>Цифровая платформа для поддержки исследований в области подготовки учителей в странах БРИКС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900" dirty="0"/>
              <a:t>Сетевой центр исследований образования БРИКС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900" dirty="0"/>
              <a:t>Международная конференция по педагогическому образованию в странах БРИКС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900" dirty="0"/>
              <a:t>Центр исследований Индии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900" dirty="0"/>
              <a:t>Институт Конфуция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900" dirty="0"/>
              <a:t>Научно-образовательный центр «Китаеведение»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900" dirty="0"/>
              <a:t>Центр исследований Латинской Америки</a:t>
            </a:r>
            <a:endParaRPr lang="en-US" sz="9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B569D8B-90C0-4A7A-8B52-8A1D85E6F4DE}"/>
              </a:ext>
            </a:extLst>
          </p:cNvPr>
          <p:cNvSpPr/>
          <p:nvPr/>
        </p:nvSpPr>
        <p:spPr bwMode="auto">
          <a:xfrm>
            <a:off x="2961252" y="1399145"/>
            <a:ext cx="113989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kern="0" dirty="0">
                <a:solidFill>
                  <a:prstClr val="black"/>
                </a:solidFill>
                <a:latin typeface="Calibri"/>
                <a:cs typeface="Arial"/>
              </a:rPr>
              <a:t>Инфраструктура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192306A-8D25-42D5-AD1E-15D720EBA291}"/>
              </a:ext>
            </a:extLst>
          </p:cNvPr>
          <p:cNvGrpSpPr/>
          <p:nvPr/>
        </p:nvGrpSpPr>
        <p:grpSpPr>
          <a:xfrm>
            <a:off x="127169" y="1156541"/>
            <a:ext cx="1336776" cy="634149"/>
            <a:chOff x="1149017" y="1209638"/>
            <a:chExt cx="2628123" cy="1231840"/>
          </a:xfrm>
        </p:grpSpPr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2B54718B-7006-496C-A37C-D3840DA7D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483" y="1209638"/>
              <a:ext cx="1631192" cy="717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565E0F8A-18B1-4ED5-A4DA-B4AE1D1E7508}"/>
                </a:ext>
              </a:extLst>
            </p:cNvPr>
            <p:cNvSpPr/>
            <p:nvPr/>
          </p:nvSpPr>
          <p:spPr>
            <a:xfrm>
              <a:off x="1149017" y="1903405"/>
              <a:ext cx="2628123" cy="53807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accent1"/>
                  </a:solidFill>
                </a:rPr>
                <a:t>https://te.kpfu.ru</a:t>
              </a:r>
              <a:r>
                <a:rPr lang="ru-RU" sz="1200" i="1" dirty="0">
                  <a:solidFill>
                    <a:schemeClr val="accent1"/>
                  </a:solidFill>
                </a:rPr>
                <a:t> </a:t>
              </a:r>
              <a:r>
                <a:rPr lang="en-US" sz="1200" i="1" dirty="0">
                  <a:solidFill>
                    <a:schemeClr val="accent1"/>
                  </a:solidFill>
                </a:rPr>
                <a:t> 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EDD3CC4-BA6C-4C2B-B4C1-5FC530FDBE3D}"/>
              </a:ext>
            </a:extLst>
          </p:cNvPr>
          <p:cNvGrpSpPr/>
          <p:nvPr/>
        </p:nvGrpSpPr>
        <p:grpSpPr>
          <a:xfrm>
            <a:off x="1333603" y="1115912"/>
            <a:ext cx="1347998" cy="674779"/>
            <a:chOff x="1623966" y="1857011"/>
            <a:chExt cx="2396808" cy="1522290"/>
          </a:xfrm>
        </p:grpSpPr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8FA2A15A-FF5E-4E71-8722-FF330F61DA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882" y="1857011"/>
              <a:ext cx="1545793" cy="897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A5CA4752-D8E8-4E8A-ACAE-F99CB22EB051}"/>
                </a:ext>
              </a:extLst>
            </p:cNvPr>
            <p:cNvSpPr/>
            <p:nvPr/>
          </p:nvSpPr>
          <p:spPr>
            <a:xfrm>
              <a:off x="1623966" y="2754396"/>
              <a:ext cx="2396808" cy="6249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>
                  <a:solidFill>
                    <a:schemeClr val="accent1"/>
                  </a:solidFill>
                </a:rPr>
                <a:t>https://ifte.kpfu.ru</a:t>
              </a:r>
            </a:p>
          </p:txBody>
        </p:sp>
      </p:grpSp>
      <p:sp>
        <p:nvSpPr>
          <p:cNvPr id="39" name="Rounded Rectangle 86">
            <a:extLst>
              <a:ext uri="{FF2B5EF4-FFF2-40B4-BE49-F238E27FC236}">
                <a16:creationId xmlns:a16="http://schemas.microsoft.com/office/drawing/2014/main" id="{E507AB44-61C6-43CE-84EA-4D395068F48C}"/>
              </a:ext>
            </a:extLst>
          </p:cNvPr>
          <p:cNvSpPr/>
          <p:nvPr/>
        </p:nvSpPr>
        <p:spPr bwMode="auto">
          <a:xfrm>
            <a:off x="1143000" y="651638"/>
            <a:ext cx="6445862" cy="422547"/>
          </a:xfrm>
          <a:prstGeom prst="roundRect">
            <a:avLst>
              <a:gd name="adj" fmla="val 16667"/>
            </a:avLst>
          </a:prstGeom>
          <a:solidFill>
            <a:srgbClr val="E9E9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ru-RU" sz="1350" b="1" kern="0" dirty="0">
                <a:solidFill>
                  <a:srgbClr val="2A81BA">
                    <a:lumMod val="75000"/>
                  </a:srgbClr>
                </a:solidFill>
              </a:rPr>
              <a:t>НАУЧНО-ОБРАЗОВАТЕЛЬНАЯ, АНАЛИТИЧЕСКАЯ, ОРГАНИЗАЦИОННАЯ ПОДДЕРЖКА</a:t>
            </a:r>
          </a:p>
          <a:p>
            <a:pPr lvl="0" algn="ctr">
              <a:defRPr/>
            </a:pPr>
            <a:r>
              <a:rPr lang="ru-RU" sz="1350" b="1" kern="0" dirty="0">
                <a:solidFill>
                  <a:srgbClr val="2A81BA">
                    <a:lumMod val="75000"/>
                  </a:srgbClr>
                </a:solidFill>
              </a:rPr>
              <a:t>ДЕЯТЕЛЬНОСТИ БРИКС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BBD8368-6905-4B64-BF81-423D5CF223A7}"/>
              </a:ext>
            </a:extLst>
          </p:cNvPr>
          <p:cNvSpPr/>
          <p:nvPr/>
        </p:nvSpPr>
        <p:spPr bwMode="auto">
          <a:xfrm>
            <a:off x="4181610" y="3869673"/>
            <a:ext cx="4666364" cy="923330"/>
          </a:xfrm>
          <a:prstGeom prst="rect">
            <a:avLst/>
          </a:prstGeom>
          <a:ln>
            <a:solidFill>
              <a:srgbClr val="00549F"/>
            </a:solidFill>
          </a:ln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900" dirty="0"/>
              <a:t>Ассоциация академических журналов по образованию стран БРИКС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900" dirty="0"/>
              <a:t>Монографии в </a:t>
            </a:r>
            <a:r>
              <a:rPr lang="ru-RU" sz="900" dirty="0" err="1"/>
              <a:t>Routledge</a:t>
            </a:r>
            <a:endParaRPr lang="ru-RU" sz="900" dirty="0"/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900" dirty="0"/>
              <a:t>Поддержка мероприятий Саммита БРИКС 2024 года в Казани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900" dirty="0"/>
              <a:t>Магистерская программа «БРИКС: Стратегия развития»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900" dirty="0"/>
              <a:t>Сетевые программы обучения преподавателей стран БРИКС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900" dirty="0"/>
              <a:t>Ежегодно проводится не менее 15 экспертных мероприятий БРИКС.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31C2745-5F15-4BC0-9CB8-BB97395882DD}"/>
              </a:ext>
            </a:extLst>
          </p:cNvPr>
          <p:cNvSpPr/>
          <p:nvPr/>
        </p:nvSpPr>
        <p:spPr bwMode="auto">
          <a:xfrm>
            <a:off x="2961252" y="3941760"/>
            <a:ext cx="102463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50" b="1" kern="0" dirty="0">
                <a:solidFill>
                  <a:prstClr val="black"/>
                </a:solidFill>
                <a:latin typeface="Calibri"/>
                <a:cs typeface="Arial"/>
              </a:rPr>
              <a:t>Значительные</a:t>
            </a:r>
          </a:p>
          <a:p>
            <a:pPr>
              <a:defRPr/>
            </a:pPr>
            <a:r>
              <a:rPr lang="ru-RU" sz="1050" b="1" kern="0" dirty="0">
                <a:solidFill>
                  <a:prstClr val="black"/>
                </a:solidFill>
                <a:latin typeface="Calibri"/>
                <a:cs typeface="Arial"/>
              </a:rPr>
              <a:t> результаты</a:t>
            </a:r>
            <a:endParaRPr lang="en-US" sz="1050" b="1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00A7ED0-8DD0-40BD-8D49-D0B8833F2675}"/>
              </a:ext>
            </a:extLst>
          </p:cNvPr>
          <p:cNvSpPr/>
          <p:nvPr/>
        </p:nvSpPr>
        <p:spPr bwMode="auto">
          <a:xfrm>
            <a:off x="2961252" y="2573636"/>
            <a:ext cx="115274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050" b="1" kern="0" dirty="0">
                <a:solidFill>
                  <a:prstClr val="black"/>
                </a:solidFill>
                <a:latin typeface="Calibri"/>
                <a:cs typeface="Arial"/>
              </a:rPr>
              <a:t>Количество студентов КФУ из стран БРИКС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549143C-E397-42FE-AC8E-FD776F6B3C7A}"/>
              </a:ext>
            </a:extLst>
          </p:cNvPr>
          <p:cNvSpPr/>
          <p:nvPr/>
        </p:nvSpPr>
        <p:spPr bwMode="auto">
          <a:xfrm>
            <a:off x="4393643" y="2580637"/>
            <a:ext cx="4449809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b="1" dirty="0"/>
              <a:t>2135</a:t>
            </a:r>
            <a:r>
              <a:rPr lang="ru-RU" sz="900" dirty="0"/>
              <a:t> граждан стран БРИКС</a:t>
            </a:r>
            <a:endParaRPr lang="en-US" sz="900" dirty="0"/>
          </a:p>
          <a:p>
            <a:pPr>
              <a:defRPr/>
            </a:pPr>
            <a:r>
              <a:rPr lang="ru-RU" sz="1050" b="1" dirty="0"/>
              <a:t>1607</a:t>
            </a:r>
            <a:r>
              <a:rPr lang="ru-RU" sz="900" dirty="0"/>
              <a:t> граждане стран-заявителей (Аргентина, Египет, Иран, Эфиопия)</a:t>
            </a:r>
          </a:p>
          <a:p>
            <a:pPr>
              <a:defRPr/>
            </a:pPr>
            <a:r>
              <a:rPr lang="ru-RU" sz="900" b="1" dirty="0"/>
              <a:t>Всего 3742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D3E799F8-3945-4336-8CC8-4DB2FDB21231}"/>
              </a:ext>
            </a:extLst>
          </p:cNvPr>
          <p:cNvSpPr/>
          <p:nvPr/>
        </p:nvSpPr>
        <p:spPr bwMode="auto">
          <a:xfrm>
            <a:off x="4401179" y="3240547"/>
            <a:ext cx="4442273" cy="3477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30" dirty="0"/>
              <a:t>Углубленное изучение официальных языков стран БРИКС – китайский (КНР), португальский (Бразилия), хинди и английский (Индия), английский (ЮАР)</a:t>
            </a:r>
            <a:endParaRPr lang="ru-RU" sz="9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3C8FD5D-208D-41F1-84C2-2A4DDD9A2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6111" y="606297"/>
            <a:ext cx="1269902" cy="513252"/>
          </a:xfrm>
          <a:prstGeom prst="rect">
            <a:avLst/>
          </a:prstGeom>
        </p:spPr>
      </p:pic>
      <p:pic>
        <p:nvPicPr>
          <p:cNvPr id="46" name="Picture 8" descr="https://ifte.kpfu.ru/wp-content/uploads/2022/06/IFTE_0067-300x200.jpg">
            <a:extLst>
              <a:ext uri="{FF2B5EF4-FFF2-40B4-BE49-F238E27FC236}">
                <a16:creationId xmlns:a16="http://schemas.microsoft.com/office/drawing/2014/main" id="{0CAA30B7-8039-42E5-83F2-00AE43923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17" y="3487514"/>
            <a:ext cx="2311066" cy="15407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https://ifte.kpfu.ru/wp-content/uploads/2020/02/5b0f75f313dca.jpg">
            <a:extLst>
              <a:ext uri="{FF2B5EF4-FFF2-40B4-BE49-F238E27FC236}">
                <a16:creationId xmlns:a16="http://schemas.microsoft.com/office/drawing/2014/main" id="{9A56C55F-3824-434B-A68F-F9FB8306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17" y="1877465"/>
            <a:ext cx="2311066" cy="15407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2D4D4EE-D570-4AD3-AFFA-C79394F51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706111" y="154636"/>
            <a:ext cx="1381604" cy="27220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0BAB0BA-84D8-42A5-8408-0E24C1B7225B}"/>
              </a:ext>
            </a:extLst>
          </p:cNvPr>
          <p:cNvSpPr/>
          <p:nvPr/>
        </p:nvSpPr>
        <p:spPr>
          <a:xfrm>
            <a:off x="0" y="1924"/>
            <a:ext cx="9144000" cy="571554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142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0175CB-DC0D-4355-AB5C-050E4FD417E3}"/>
              </a:ext>
            </a:extLst>
          </p:cNvPr>
          <p:cNvSpPr txBox="1"/>
          <p:nvPr/>
        </p:nvSpPr>
        <p:spPr>
          <a:xfrm>
            <a:off x="1601042" y="31461"/>
            <a:ext cx="662855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14400">
              <a:lnSpc>
                <a:spcPct val="90000"/>
              </a:lnSpc>
            </a:pPr>
            <a:r>
              <a:rPr lang="ru-RU" sz="1600" b="1" spc="-10" dirty="0">
                <a:solidFill>
                  <a:srgbClr val="FFFFFF"/>
                </a:solidFill>
                <a:latin typeface="Calibri"/>
                <a:cs typeface="Calibri"/>
              </a:rPr>
              <a:t>НАУЧНО-ОБРАЗОВАТЕЛЬНЫЙ ЦЕНТР «ИССЛЕДОВАТЕЛЬСКИЙ ЦЕНТР БРИКС»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56E49EC2-B868-4C8C-87B7-F611F832F3C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9512" y="78294"/>
            <a:ext cx="452288" cy="426836"/>
          </a:xfrm>
          <a:prstGeom prst="rect">
            <a:avLst/>
          </a:prstGeom>
          <a:ln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EF88755-5B92-4A4D-A03E-149F45BA56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7"/>
          <a:stretch/>
        </p:blipFill>
        <p:spPr>
          <a:xfrm>
            <a:off x="674867" y="81258"/>
            <a:ext cx="569174" cy="42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8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824929"/>
            <a:ext cx="3347865" cy="76925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3946" y="2211710"/>
            <a:ext cx="6474847" cy="646305"/>
          </a:xfrm>
          <a:prstGeom prst="rect">
            <a:avLst/>
          </a:prstGeom>
          <a:noFill/>
          <a:ln>
            <a:noFill/>
          </a:ln>
        </p:spPr>
        <p:txBody>
          <a:bodyPr wrap="square" lIns="91412" tIns="45706" rIns="91412" bIns="45706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СПАСИБО  ЗА  ВНИМАНИЕ!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0032" y="4083918"/>
            <a:ext cx="4104456" cy="75020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420008, Казань, ул. Кремлёвская, 18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Телефон: +7 (843) 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52-89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inter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@kpfu.ru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C:\Users\MSShafigullin\Desktop\Проекты\Брендбук\Готовый ББ\Логотипы в png\2_Logo_white.png">
            <a:extLst>
              <a:ext uri="{FF2B5EF4-FFF2-40B4-BE49-F238E27FC236}">
                <a16:creationId xmlns:a16="http://schemas.microsoft.com/office/drawing/2014/main" id="{7BF88114-99D9-47FA-B415-48DB37BE4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3070"/>
            <a:ext cx="2198807" cy="2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6050F3-D5C0-4BC7-B9D8-FAE72AA6E6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7"/>
          <a:stretch/>
        </p:blipFill>
        <p:spPr>
          <a:xfrm>
            <a:off x="2501153" y="987574"/>
            <a:ext cx="569174" cy="42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38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1924"/>
            <a:ext cx="9144000" cy="571554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142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051" y="4728776"/>
            <a:ext cx="6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defTabSz="914400">
              <a:defRPr/>
            </a:pPr>
            <a:r>
              <a:rPr lang="ru-RU" sz="900" b="0" dirty="0">
                <a:solidFill>
                  <a:prstClr val="white"/>
                </a:solidFill>
                <a:latin typeface="PT Sans"/>
              </a:rPr>
              <a:t>370</a:t>
            </a:r>
          </a:p>
          <a:p>
            <a:pPr algn="ctr" defTabSz="914400">
              <a:defRPr/>
            </a:pPr>
            <a:endParaRPr lang="en-US" sz="900" b="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051" y="4083918"/>
            <a:ext cx="6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defTabSz="914400">
              <a:defRPr/>
            </a:pPr>
            <a:r>
              <a:rPr lang="ru-RU" sz="900" b="0" dirty="0">
                <a:solidFill>
                  <a:prstClr val="white"/>
                </a:solidFill>
                <a:latin typeface="PT Sans"/>
              </a:rPr>
              <a:t>601-800</a:t>
            </a:r>
          </a:p>
          <a:p>
            <a:pPr algn="ctr" defTabSz="914400">
              <a:defRPr/>
            </a:pPr>
            <a:endParaRPr lang="en-US" sz="900" b="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0200" y="106561"/>
            <a:ext cx="664420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14400">
              <a:lnSpc>
                <a:spcPct val="90000"/>
              </a:lnSpc>
            </a:pPr>
            <a:r>
              <a:rPr lang="ru-RU" sz="1600" b="1" spc="-10" dirty="0">
                <a:solidFill>
                  <a:srgbClr val="FFFFFF"/>
                </a:solidFill>
                <a:latin typeface="Calibri"/>
                <a:cs typeface="Calibri"/>
              </a:rPr>
              <a:t>СОТРУДНИЧЕСТВО КФУ СО СТРАНАМИ ЛАТИНСКОЙ АМЕРИКИ</a:t>
            </a:r>
            <a:endParaRPr lang="en-US" sz="1600" b="1" spc="-1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9D0D60-C427-7E7F-5972-EDA9CAEE60E9}"/>
              </a:ext>
            </a:extLst>
          </p:cNvPr>
          <p:cNvSpPr txBox="1"/>
          <p:nvPr/>
        </p:nvSpPr>
        <p:spPr>
          <a:xfrm>
            <a:off x="179512" y="581500"/>
            <a:ext cx="45969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 panose="020B0604020202020204" pitchFamily="34" charset="0"/>
              </a:rPr>
              <a:t>В 2023/24 уч. г. в КФУ проходят обучение 178 граждан Латинской Америки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D1E3550-2726-4E0E-B6AF-07D857E142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9512" y="78294"/>
            <a:ext cx="452288" cy="426836"/>
          </a:xfrm>
          <a:prstGeom prst="rect">
            <a:avLst/>
          </a:prstGeom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6A0615F-A791-4AE7-869D-44D87194DB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7"/>
          <a:stretch/>
        </p:blipFill>
        <p:spPr>
          <a:xfrm>
            <a:off x="674867" y="81258"/>
            <a:ext cx="569174" cy="426836"/>
          </a:xfrm>
          <a:prstGeom prst="rect">
            <a:avLst/>
          </a:prstGeom>
        </p:spPr>
      </p:pic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F9B4AFD8-D017-4038-B2FB-A0C99D7E6A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221628"/>
              </p:ext>
            </p:extLst>
          </p:nvPr>
        </p:nvGraphicFramePr>
        <p:xfrm>
          <a:off x="240446" y="1112742"/>
          <a:ext cx="4192011" cy="3131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452BF5A6-A157-43D0-BA52-2E806679E745}"/>
              </a:ext>
            </a:extLst>
          </p:cNvPr>
          <p:cNvSpPr txBox="1"/>
          <p:nvPr/>
        </p:nvSpPr>
        <p:spPr>
          <a:xfrm>
            <a:off x="4603832" y="652690"/>
            <a:ext cx="45969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 panose="020B0604020202020204" pitchFamily="34" charset="0"/>
              </a:rPr>
              <a:t>Трудоустроенные граждане из стран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 panose="020B0604020202020204" pitchFamily="34" charset="0"/>
              </a:rPr>
              <a:t>Латинской Америки </a:t>
            </a:r>
          </a:p>
        </p:txBody>
      </p:sp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AF44791D-C0D0-4512-9684-697DC1F413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6832752"/>
              </p:ext>
            </p:extLst>
          </p:nvPr>
        </p:nvGraphicFramePr>
        <p:xfrm>
          <a:off x="4976948" y="1151028"/>
          <a:ext cx="3701056" cy="2489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99251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1924"/>
            <a:ext cx="9144000" cy="571554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142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051" y="4728776"/>
            <a:ext cx="6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defTabSz="914400">
              <a:defRPr/>
            </a:pPr>
            <a:r>
              <a:rPr lang="ru-RU" sz="900" b="0" dirty="0">
                <a:solidFill>
                  <a:prstClr val="white"/>
                </a:solidFill>
                <a:latin typeface="PT Sans"/>
              </a:rPr>
              <a:t>370</a:t>
            </a:r>
          </a:p>
          <a:p>
            <a:pPr algn="ctr" defTabSz="914400">
              <a:defRPr/>
            </a:pPr>
            <a:endParaRPr lang="en-US" sz="900" b="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051" y="4083918"/>
            <a:ext cx="6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defTabSz="914400">
              <a:defRPr/>
            </a:pPr>
            <a:r>
              <a:rPr lang="ru-RU" sz="900" b="0" dirty="0">
                <a:solidFill>
                  <a:prstClr val="white"/>
                </a:solidFill>
                <a:latin typeface="PT Sans"/>
              </a:rPr>
              <a:t>601-800</a:t>
            </a:r>
          </a:p>
          <a:p>
            <a:pPr algn="ctr" defTabSz="914400">
              <a:defRPr/>
            </a:pPr>
            <a:endParaRPr lang="en-US" sz="900" b="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0200" y="106561"/>
            <a:ext cx="664420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14400">
              <a:lnSpc>
                <a:spcPct val="90000"/>
              </a:lnSpc>
            </a:pPr>
            <a:r>
              <a:rPr lang="ru-RU" sz="1600" b="1" spc="-10" dirty="0">
                <a:solidFill>
                  <a:srgbClr val="FFFFFF"/>
                </a:solidFill>
                <a:latin typeface="Calibri"/>
                <a:cs typeface="Calibri"/>
              </a:rPr>
              <a:t>СОТРУДНИЧЕСТВО КФУ СО СТРАНАМИ ЛАТИНСКОЙ АМЕРИКИ</a:t>
            </a:r>
            <a:endParaRPr lang="en-US" sz="1600" b="1" spc="-1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9D0D60-C427-7E7F-5972-EDA9CAEE60E9}"/>
              </a:ext>
            </a:extLst>
          </p:cNvPr>
          <p:cNvSpPr txBox="1"/>
          <p:nvPr/>
        </p:nvSpPr>
        <p:spPr>
          <a:xfrm>
            <a:off x="5508104" y="638904"/>
            <a:ext cx="30847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 panose="020B0604020202020204" pitchFamily="34" charset="0"/>
              </a:rPr>
              <a:t>ПРОЕКТЫ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D1E3550-2726-4E0E-B6AF-07D857E142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9512" y="78294"/>
            <a:ext cx="452288" cy="426836"/>
          </a:xfrm>
          <a:prstGeom prst="rect">
            <a:avLst/>
          </a:prstGeom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6A0615F-A791-4AE7-869D-44D87194DB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7"/>
          <a:stretch/>
        </p:blipFill>
        <p:spPr>
          <a:xfrm>
            <a:off x="674867" y="81258"/>
            <a:ext cx="569174" cy="426836"/>
          </a:xfrm>
          <a:prstGeom prst="rect">
            <a:avLst/>
          </a:prstGeom>
        </p:spPr>
      </p:pic>
      <p:pic>
        <p:nvPicPr>
          <p:cNvPr id="1026" name="Picture 2" descr="Флаг Бразилии — Википедия">
            <a:extLst>
              <a:ext uri="{FF2B5EF4-FFF2-40B4-BE49-F238E27FC236}">
                <a16:creationId xmlns:a16="http://schemas.microsoft.com/office/drawing/2014/main" id="{575DB685-80AB-407B-A407-99825A786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26" y="900085"/>
            <a:ext cx="1140778" cy="79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1D2068-E1A3-4415-8EC5-71D95C7A2FDA}"/>
              </a:ext>
            </a:extLst>
          </p:cNvPr>
          <p:cNvSpPr txBox="1"/>
          <p:nvPr/>
        </p:nvSpPr>
        <p:spPr>
          <a:xfrm>
            <a:off x="1475656" y="936239"/>
            <a:ext cx="2880320" cy="7622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Посольство Бразилии в Москве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Федеральный университет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Минас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-Жерайса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A1747F3-F15E-4F87-AE8A-BEBA3419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2" y="1804274"/>
            <a:ext cx="1133403" cy="64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2C6290-ED7A-4324-B156-A33377F8E18C}"/>
              </a:ext>
            </a:extLst>
          </p:cNvPr>
          <p:cNvSpPr txBox="1"/>
          <p:nvPr/>
        </p:nvSpPr>
        <p:spPr>
          <a:xfrm>
            <a:off x="1474467" y="1891961"/>
            <a:ext cx="2880320" cy="4154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политехнический институт Мехико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9EE5BD-2811-41E3-9C72-26A818699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934" y="2690478"/>
            <a:ext cx="1143110" cy="5715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7C136F-BEA1-4BD1-AD31-0CD65E03D474}"/>
              </a:ext>
            </a:extLst>
          </p:cNvPr>
          <p:cNvSpPr txBox="1"/>
          <p:nvPr/>
        </p:nvSpPr>
        <p:spPr>
          <a:xfrm>
            <a:off x="1474465" y="2496022"/>
            <a:ext cx="2880320" cy="10318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Университет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Гаваны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Высший институт горного дела и металлургии г.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Моа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 информационных наук</a:t>
            </a:r>
          </a:p>
        </p:txBody>
      </p:sp>
      <p:pic>
        <p:nvPicPr>
          <p:cNvPr id="1032" name="Picture 8" descr="Флаг Венесуэлы — Википедия">
            <a:extLst>
              <a:ext uri="{FF2B5EF4-FFF2-40B4-BE49-F238E27FC236}">
                <a16:creationId xmlns:a16="http://schemas.microsoft.com/office/drawing/2014/main" id="{32B6B054-4412-42E5-B5A2-F2012027C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76" y="3712665"/>
            <a:ext cx="1177202" cy="74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0728C8B-AC4F-4233-B930-982094C24129}"/>
              </a:ext>
            </a:extLst>
          </p:cNvPr>
          <p:cNvSpPr txBox="1"/>
          <p:nvPr/>
        </p:nvSpPr>
        <p:spPr>
          <a:xfrm>
            <a:off x="1467896" y="3702787"/>
            <a:ext cx="2880319" cy="7622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 Симона Боливара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Государственная нефтяная компания Венесуэлы PDVSA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4A76EF-91DD-43FA-9320-1BE6015AFB2D}"/>
              </a:ext>
            </a:extLst>
          </p:cNvPr>
          <p:cNvSpPr txBox="1"/>
          <p:nvPr/>
        </p:nvSpPr>
        <p:spPr>
          <a:xfrm>
            <a:off x="179512" y="644315"/>
            <a:ext cx="45969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 panose="020B0604020202020204" pitchFamily="34" charset="0"/>
              </a:rPr>
              <a:t>ПАРТНЕРЫ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B49192-75FB-42F8-A26F-B8DB21072C9C}"/>
              </a:ext>
            </a:extLst>
          </p:cNvPr>
          <p:cNvSpPr txBox="1"/>
          <p:nvPr/>
        </p:nvSpPr>
        <p:spPr>
          <a:xfrm>
            <a:off x="4776471" y="936239"/>
            <a:ext cx="4100595" cy="13234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Лекторат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совместно с Посольством Бразилии в Москве</a:t>
            </a:r>
          </a:p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Программа финансирует бразильских преподавателей для работы в зарубежных высших учебных заведениях в целях продвижения португальского языка и бразильской культуры.</a:t>
            </a:r>
          </a:p>
          <a:p>
            <a:endParaRPr lang="ru-R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Португальский язык в КФУ изучают 180 человек в рамках основной образовательной программы высшего образования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C34D0F-A29D-4F90-B326-91E36228D22F}"/>
              </a:ext>
            </a:extLst>
          </p:cNvPr>
          <p:cNvSpPr txBox="1"/>
          <p:nvPr/>
        </p:nvSpPr>
        <p:spPr>
          <a:xfrm>
            <a:off x="4795786" y="2446425"/>
            <a:ext cx="4081280" cy="14773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Проект «Глобализация и педагогическое образование в странах БРИКС: позиционирование исследований и практики, продвижение интеграции университетско-школьных систем»</a:t>
            </a:r>
          </a:p>
          <a:p>
            <a:pPr algn="just"/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совместно с Федеральным университетом </a:t>
            </a:r>
            <a:r>
              <a:rPr lang="ru-RU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Триангуло</a:t>
            </a:r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Минейро</a:t>
            </a:r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Университета </a:t>
            </a:r>
            <a:r>
              <a:rPr lang="ru-RU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Сорокаба</a:t>
            </a:r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(Бразилия)</a:t>
            </a:r>
          </a:p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Проект направлен на исследования состояния педагогического образования в странах БРИКС при поддержке Всемирной ассоциации исследований в области образования WERA IRN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E3F63E-C850-4A87-9509-3382EDC6EE7A}"/>
              </a:ext>
            </a:extLst>
          </p:cNvPr>
          <p:cNvSpPr txBox="1"/>
          <p:nvPr/>
        </p:nvSpPr>
        <p:spPr>
          <a:xfrm>
            <a:off x="4815318" y="4051591"/>
            <a:ext cx="4103034" cy="1015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Грант РНФ «Разработка новых технологических подходов к каталитическому подземному облагораживанию высоковязкой и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сверхвязкой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нефти»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(разработка полной линейки катализаторов нефте- и водорастворимых) </a:t>
            </a:r>
          </a:p>
          <a:p>
            <a:pPr algn="just"/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совместно с Объединением Куба-</a:t>
            </a:r>
            <a:r>
              <a:rPr lang="ru-RU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Петролео</a:t>
            </a:r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CUPET</a:t>
            </a:r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АО «Зарубежнефть»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1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1924"/>
            <a:ext cx="9144000" cy="571554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142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051" y="4728776"/>
            <a:ext cx="6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defTabSz="914400">
              <a:defRPr/>
            </a:pPr>
            <a:r>
              <a:rPr lang="ru-RU" sz="900" b="0" dirty="0">
                <a:solidFill>
                  <a:prstClr val="white"/>
                </a:solidFill>
                <a:latin typeface="PT Sans"/>
              </a:rPr>
              <a:t>370</a:t>
            </a:r>
          </a:p>
          <a:p>
            <a:pPr algn="ctr" defTabSz="914400">
              <a:defRPr/>
            </a:pPr>
            <a:endParaRPr lang="en-US" sz="900" b="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051" y="4083918"/>
            <a:ext cx="6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defTabSz="914400">
              <a:defRPr/>
            </a:pPr>
            <a:r>
              <a:rPr lang="ru-RU" sz="900" b="0" dirty="0">
                <a:solidFill>
                  <a:prstClr val="white"/>
                </a:solidFill>
                <a:latin typeface="PT Sans"/>
              </a:rPr>
              <a:t>601-800</a:t>
            </a:r>
          </a:p>
          <a:p>
            <a:pPr algn="ctr" defTabSz="914400">
              <a:defRPr/>
            </a:pPr>
            <a:endParaRPr lang="en-US" sz="900" b="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0200" y="106561"/>
            <a:ext cx="664420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14400">
              <a:lnSpc>
                <a:spcPct val="90000"/>
              </a:lnSpc>
            </a:pPr>
            <a:r>
              <a:rPr lang="ru-RU" sz="1600" b="1" spc="-10" dirty="0">
                <a:solidFill>
                  <a:srgbClr val="FFFFFF"/>
                </a:solidFill>
                <a:latin typeface="Calibri"/>
                <a:cs typeface="Calibri"/>
              </a:rPr>
              <a:t>СОТРУДНИЧЕСТВО КФУ СО СТРАНАМИ ЛАТИНСКОЙ АМЕРИКИ</a:t>
            </a:r>
            <a:endParaRPr lang="en-US" sz="1600" b="1" spc="-1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9D0D60-C427-7E7F-5972-EDA9CAEE60E9}"/>
              </a:ext>
            </a:extLst>
          </p:cNvPr>
          <p:cNvSpPr txBox="1"/>
          <p:nvPr/>
        </p:nvSpPr>
        <p:spPr>
          <a:xfrm>
            <a:off x="827584" y="687350"/>
            <a:ext cx="77048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 panose="020B0604020202020204" pitchFamily="34" charset="0"/>
              </a:rPr>
              <a:t>ЦЕНТР ЛАТИНОАМЕРИКАНСКОЙ КУЛЬТУРЫ ИНСТИТУТА МЕЖДУНАРОДНЫХ ОТНОШЕНИЙ КФУ 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D1E3550-2726-4E0E-B6AF-07D857E142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9512" y="78294"/>
            <a:ext cx="452288" cy="426836"/>
          </a:xfrm>
          <a:prstGeom prst="rect">
            <a:avLst/>
          </a:prstGeom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6A0615F-A791-4AE7-869D-44D87194DB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7"/>
          <a:stretch/>
        </p:blipFill>
        <p:spPr>
          <a:xfrm>
            <a:off x="674867" y="81258"/>
            <a:ext cx="569174" cy="426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AA2852-E549-49B7-8F54-F5B337231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896" y="1365857"/>
            <a:ext cx="3050576" cy="203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6B274B-CD6A-450D-879E-F252589242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176"/>
          <a:stretch/>
        </p:blipFill>
        <p:spPr>
          <a:xfrm>
            <a:off x="1763688" y="3446541"/>
            <a:ext cx="2664296" cy="1598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A80653-4E14-4C15-AC9E-47216A1B654B}"/>
              </a:ext>
            </a:extLst>
          </p:cNvPr>
          <p:cNvSpPr txBox="1"/>
          <p:nvPr/>
        </p:nvSpPr>
        <p:spPr>
          <a:xfrm>
            <a:off x="2176583" y="1063159"/>
            <a:ext cx="56166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Открыт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16 февраля 2023 г.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базе Института международных отношений КФУ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BDECA9-FF64-4560-B312-0844C54F5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1" y="1365857"/>
            <a:ext cx="5409674" cy="200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2B84DB3-54D3-441F-ABA9-3F65BCE82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72279"/>
            <a:ext cx="2505799" cy="1671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24">
            <a:extLst>
              <a:ext uri="{FF2B5EF4-FFF2-40B4-BE49-F238E27FC236}">
                <a16:creationId xmlns:a16="http://schemas.microsoft.com/office/drawing/2014/main" id="{A523AB04-815C-4BBB-8C64-EC534E72DCBD}"/>
              </a:ext>
            </a:extLst>
          </p:cNvPr>
          <p:cNvSpPr txBox="1"/>
          <p:nvPr/>
        </p:nvSpPr>
        <p:spPr>
          <a:xfrm>
            <a:off x="7141993" y="3557849"/>
            <a:ext cx="1975312" cy="1490152"/>
          </a:xfrm>
          <a:prstGeom prst="rect">
            <a:avLst/>
          </a:prstGeom>
          <a:ln>
            <a:solidFill>
              <a:srgbClr val="00549F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мая 2023 г. – в рамках мероприятий Латиноамериканского центра КФУ состоялась встреча с официальным обозревателем российской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медиагруппы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«Россия сегодня», членом исследовательской группы по БРИКС Университета Сан-Пауло (</a:t>
            </a:r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Бразилия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Валдиром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Сильва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Безерра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который провёл лекцию и в рамках нее осветил последние события в политике Бразилии.</a:t>
            </a:r>
          </a:p>
          <a:p>
            <a:pPr algn="just"/>
            <a:endParaRPr lang="ru-RU" sz="8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CC48C5-AB2B-44E1-99F0-B0E2505F18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352"/>
          <a:stretch/>
        </p:blipFill>
        <p:spPr>
          <a:xfrm>
            <a:off x="84051" y="3450201"/>
            <a:ext cx="1607629" cy="1598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8247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0"/>
            <a:ext cx="9144000" cy="571554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142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8856F41-3086-4071-8F82-8F8201C86A1E}"/>
              </a:ext>
            </a:extLst>
          </p:cNvPr>
          <p:cNvSpPr txBox="1">
            <a:spLocks/>
          </p:cNvSpPr>
          <p:nvPr/>
        </p:nvSpPr>
        <p:spPr>
          <a:xfrm>
            <a:off x="1552041" y="36970"/>
            <a:ext cx="4806278" cy="5154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bg1"/>
                </a:solidFill>
                <a:latin typeface="+mn-lt"/>
              </a:rPr>
              <a:t>СОТРУДНИЧЕСТВО КФУ С ЛАТИНСКОЙ АМЕРИКОЙ</a:t>
            </a:r>
            <a:endParaRPr lang="id-ID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96EBA41-06D7-45E9-94EB-EC955CA663F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9512" y="78294"/>
            <a:ext cx="452288" cy="426836"/>
          </a:xfrm>
          <a:prstGeom prst="rect">
            <a:avLst/>
          </a:prstGeom>
          <a:ln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B081340-973E-4EFC-8C99-654FECC69D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7"/>
          <a:stretch/>
        </p:blipFill>
        <p:spPr>
          <a:xfrm>
            <a:off x="674867" y="81258"/>
            <a:ext cx="569174" cy="42683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83A4D1F-1C16-439F-9FD9-08AC037EACD6}"/>
              </a:ext>
            </a:extLst>
          </p:cNvPr>
          <p:cNvSpPr/>
          <p:nvPr/>
        </p:nvSpPr>
        <p:spPr>
          <a:xfrm>
            <a:off x="1179828" y="449157"/>
            <a:ext cx="678434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  <a:cs typeface="Arial" panose="020B0604020202020204" pitchFamily="34" charset="0"/>
              </a:rPr>
              <a:t>АКАДЕМИЧЕСКАЯ МОБИЛЬНОСТЬ</a:t>
            </a:r>
          </a:p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 </a:t>
            </a:r>
            <a:br>
              <a:rPr lang="ru-RU" sz="1500" dirty="0">
                <a:cs typeface="Times New Roman" panose="02020603050405020304" pitchFamily="18" charset="0"/>
              </a:rPr>
            </a:br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C38E3C-5F93-4FFF-AAE3-66E3375E8049}"/>
              </a:ext>
            </a:extLst>
          </p:cNvPr>
          <p:cNvSpPr/>
          <p:nvPr/>
        </p:nvSpPr>
        <p:spPr>
          <a:xfrm>
            <a:off x="179512" y="910822"/>
            <a:ext cx="4608512" cy="33239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студентов из Колумбии; </a:t>
            </a:r>
            <a:r>
              <a:rPr 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студентов Эквадора и </a:t>
            </a:r>
            <a:r>
              <a:rPr 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студент из Бразилии, а также </a:t>
            </a:r>
            <a:r>
              <a:rPr 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сотрудника Университета информационных наук Республики Куба приняли участие в проекте «</a:t>
            </a:r>
            <a:r>
              <a:rPr 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Летний университет</a:t>
            </a:r>
            <a:r>
              <a:rPr 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который проходил на базе КФУ с 10 по 23 июля 2023 г. (в 2024 году проект продолжается)</a:t>
            </a:r>
          </a:p>
          <a:p>
            <a:pPr algn="just"/>
            <a:endParaRPr lang="ru-RU" sz="14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Апрель 2024  </a:t>
            </a:r>
            <a:r>
              <a:rPr 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представители Института психологии и образования КФУ проходят стажировку по проекту «Глобализация и педагогическое образование в странах БРИКС: продвижение интеграции университетско-школьных систем» в Университете </a:t>
            </a:r>
            <a:r>
              <a:rPr lang="ru-RU" sz="14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Сорокаба</a:t>
            </a:r>
            <a:r>
              <a:rPr 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(Бразилия)</a:t>
            </a:r>
          </a:p>
        </p:txBody>
      </p:sp>
      <p:pic>
        <p:nvPicPr>
          <p:cNvPr id="11" name="Содержимое 10" descr="летний университет фото.jpg">
            <a:extLst>
              <a:ext uri="{FF2B5EF4-FFF2-40B4-BE49-F238E27FC236}">
                <a16:creationId xmlns:a16="http://schemas.microsoft.com/office/drawing/2014/main" id="{9773233D-DD9F-44E8-918E-2F2E3EF3B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957" y="1275606"/>
            <a:ext cx="4038600" cy="3028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58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1924"/>
            <a:ext cx="9144000" cy="571554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142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8856F41-3086-4071-8F82-8F8201C86A1E}"/>
              </a:ext>
            </a:extLst>
          </p:cNvPr>
          <p:cNvSpPr txBox="1">
            <a:spLocks/>
          </p:cNvSpPr>
          <p:nvPr/>
        </p:nvSpPr>
        <p:spPr>
          <a:xfrm>
            <a:off x="1552041" y="36970"/>
            <a:ext cx="4806278" cy="5154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bg1"/>
                </a:solidFill>
                <a:latin typeface="+mn-lt"/>
              </a:rPr>
              <a:t>СОТРУДНИЧЕСТВО КФУ С ЛАТИНСКОЙ АМЕРИКОЙ</a:t>
            </a:r>
          </a:p>
          <a:p>
            <a:r>
              <a:rPr lang="ru-RU" sz="1600" b="1" dirty="0">
                <a:solidFill>
                  <a:schemeClr val="bg1"/>
                </a:solidFill>
                <a:latin typeface="+mn-lt"/>
              </a:rPr>
              <a:t>Визиты</a:t>
            </a:r>
            <a:endParaRPr lang="id-ID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96EBA41-06D7-45E9-94EB-EC955CA663F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9512" y="78294"/>
            <a:ext cx="452288" cy="426836"/>
          </a:xfrm>
          <a:prstGeom prst="rect">
            <a:avLst/>
          </a:prstGeom>
          <a:ln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B081340-973E-4EFC-8C99-654FECC69D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7"/>
          <a:stretch/>
        </p:blipFill>
        <p:spPr>
          <a:xfrm>
            <a:off x="674867" y="81258"/>
            <a:ext cx="569174" cy="42683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83A4D1F-1C16-439F-9FD9-08AC037EACD6}"/>
              </a:ext>
            </a:extLst>
          </p:cNvPr>
          <p:cNvSpPr/>
          <p:nvPr/>
        </p:nvSpPr>
        <p:spPr>
          <a:xfrm>
            <a:off x="1179828" y="449157"/>
            <a:ext cx="678434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1500" dirty="0"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6BAE4B-BD27-4884-9DBD-30B82862FDD1}"/>
              </a:ext>
            </a:extLst>
          </p:cNvPr>
          <p:cNvSpPr/>
          <p:nvPr/>
        </p:nvSpPr>
        <p:spPr>
          <a:xfrm>
            <a:off x="4308161" y="3825461"/>
            <a:ext cx="2451524" cy="1077218"/>
          </a:xfrm>
          <a:prstGeom prst="rect">
            <a:avLst/>
          </a:prstGeom>
          <a:ln>
            <a:solidFill>
              <a:srgbClr val="00549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октября 2023 г. 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Институт геологии и нефтегазовых технологий КФУ посетили представители национальной нефтегазовой компании CUPET (</a:t>
            </a:r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Тани Перес и руководитель по обучению и развитию Марио Миранда. Целью встречи стало обсуждение планов по расширению сотрудничества. </a:t>
            </a:r>
          </a:p>
          <a:p>
            <a:pPr algn="just"/>
            <a:endParaRPr lang="ru-RU" sz="8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cdogeo.kpfu.ru/wp-content/uploads/IMG_9001-kopiya-scaled.jpg">
            <a:extLst>
              <a:ext uri="{FF2B5EF4-FFF2-40B4-BE49-F238E27FC236}">
                <a16:creationId xmlns:a16="http://schemas.microsoft.com/office/drawing/2014/main" id="{55CA17BC-8E5C-4A49-BF77-836CE83A7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22" y="2373580"/>
            <a:ext cx="2451524" cy="1378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D58E20-B905-44FF-A603-6A267A7B8D42}"/>
              </a:ext>
            </a:extLst>
          </p:cNvPr>
          <p:cNvSpPr/>
          <p:nvPr/>
        </p:nvSpPr>
        <p:spPr>
          <a:xfrm>
            <a:off x="6937230" y="3805566"/>
            <a:ext cx="2053882" cy="1077218"/>
          </a:xfrm>
          <a:prstGeom prst="rect">
            <a:avLst/>
          </a:prstGeom>
          <a:ln>
            <a:solidFill>
              <a:srgbClr val="00549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августа 2023 г. 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Казанский федеральный университет принял Чрезвычайного и Полномочного Посла </a:t>
            </a:r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Мексики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РФ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Эдуардо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Вильегаса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Мехиаса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 встрече обсуждались перспективы сотрудничества в научной и образовательной сфере.</a:t>
            </a:r>
          </a:p>
        </p:txBody>
      </p:sp>
      <p:pic>
        <p:nvPicPr>
          <p:cNvPr id="13" name="Рисунок 12" descr="https://media.kpfu.ru/sites/default/files/2023-08/DSC03480_1_11zon.jpg">
            <a:extLst>
              <a:ext uri="{FF2B5EF4-FFF2-40B4-BE49-F238E27FC236}">
                <a16:creationId xmlns:a16="http://schemas.microsoft.com/office/drawing/2014/main" id="{545A8DA2-2BAD-48BE-9CA7-642E6412A7B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14368" r="6075" b="6434"/>
          <a:stretch/>
        </p:blipFill>
        <p:spPr bwMode="auto">
          <a:xfrm>
            <a:off x="6937230" y="2378159"/>
            <a:ext cx="2053882" cy="13781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7B13F1-1052-4DAA-80B2-95DAE4640053}"/>
              </a:ext>
            </a:extLst>
          </p:cNvPr>
          <p:cNvSpPr/>
          <p:nvPr/>
        </p:nvSpPr>
        <p:spPr>
          <a:xfrm>
            <a:off x="2304813" y="3820061"/>
            <a:ext cx="1800200" cy="1077218"/>
          </a:xfrm>
          <a:prstGeom prst="rect">
            <a:avLst/>
          </a:prstGeom>
          <a:ln>
            <a:solidFill>
              <a:srgbClr val="00549F"/>
            </a:solidFill>
          </a:ln>
        </p:spPr>
        <p:txBody>
          <a:bodyPr wrap="square" anchor="b">
            <a:spAutoFit/>
          </a:bodyPr>
          <a:lstStyle/>
          <a:p>
            <a:pPr algn="just"/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октября 2023 г. 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КФУ принял Чрезвычайного и Полномочного посла Федеративной Республики </a:t>
            </a:r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Бразилия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РФ господина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Родриго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 Лима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Баэна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Соареса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Стороны обсудили вектор дальнейшего сотрудничества.</a:t>
            </a:r>
          </a:p>
          <a:p>
            <a:pPr algn="just"/>
            <a:endParaRPr lang="ru-RU" sz="8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C:\Users\DinMSagitova\Downloads\%D0%A7%D1%80%D0%B5%D0%B7%D0%B2%D1%8B%D1%87%D0%B0%D0%B9%D0%BD%D1%8B%D0%B9 %D0%B8 %D0%9F%D0%BE%D0%BB%D0%BD%D0%BE%D0%BC%D0%BE%D1%87%D0%BD%D1%8B%D0%B9 %D0%9F%D0%BE%D1%81%D0%BE%D0%BB %D0%91%D1%80%D0%B0%D0%B7%D0%B8%D0%BB%D0%B8%D0%B8 %D0%B2 %D0%A0%D0%A4_ %C2%AB%D0%9D%D0%B5%D0%BE%D0%B1%D1%85%D0%BE%D0%B4%D0%B8%D0%BC%D0%BE %D1%80%D0%B0%D1%81%D1%88%D0%B8%D1%80%D1%8F%D1%82%D1%8C %D1%81%D0%BE%D1%82%D1%80%D1%83%D0%B4%D0%BD%D0%B8%D1%87%D0%B5%D1%81%D1%82%D0%B2%D0%BE %D1%81 %D0%9A%D0%A4%D0%A3 %D0%B2 %D1%81%D1%84%D0%B5%D1%80%D0%B5 %D0%BA%D1%83%D0%BB%D1%8C%D1%82%D1%83%D1%80%D1%8B%C2%BB _ %D0%9C%D0%B5%D0%B4%D0%B8%D0%B0 %D0%BF_files\DSC00241.jpeg">
            <a:extLst>
              <a:ext uri="{FF2B5EF4-FFF2-40B4-BE49-F238E27FC236}">
                <a16:creationId xmlns:a16="http://schemas.microsoft.com/office/drawing/2014/main" id="{70224024-7444-4585-92D3-8811313CBA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F8D616-D480-4739-AD69-AF64302114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82" t="12468" r="15045" b="8936"/>
          <a:stretch/>
        </p:blipFill>
        <p:spPr>
          <a:xfrm>
            <a:off x="2266312" y="2373581"/>
            <a:ext cx="1870371" cy="138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81EC15-5B84-4365-AA5D-287439417767}"/>
              </a:ext>
            </a:extLst>
          </p:cNvPr>
          <p:cNvSpPr/>
          <p:nvPr/>
        </p:nvSpPr>
        <p:spPr>
          <a:xfrm>
            <a:off x="127559" y="3820061"/>
            <a:ext cx="1973778" cy="1077218"/>
          </a:xfrm>
          <a:prstGeom prst="rect">
            <a:avLst/>
          </a:prstGeom>
          <a:ln>
            <a:solidFill>
              <a:srgbClr val="00549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февраля 2024 г. 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Институт геологии и нефтегазовых технологий КФУ посетили представители национальной нефтегазовой компании CUPET (</a:t>
            </a:r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директор по кадровым ресурсам Тани Перес и руководитель по обучению и развитию Марио Миранда. </a:t>
            </a:r>
          </a:p>
        </p:txBody>
      </p:sp>
      <p:pic>
        <p:nvPicPr>
          <p:cNvPr id="2054" name="Picture 6" descr="https://geo.kpfu.ru/wp-content/uploads/2024/02/Bezymyannyj.jpgzh.jpg-rrrrrrrrrrrr.jpg">
            <a:extLst>
              <a:ext uri="{FF2B5EF4-FFF2-40B4-BE49-F238E27FC236}">
                <a16:creationId xmlns:a16="http://schemas.microsoft.com/office/drawing/2014/main" id="{241F8237-FF61-46C3-A2A9-4ED8561D5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t="19529" r="11952"/>
          <a:stretch/>
        </p:blipFill>
        <p:spPr bwMode="auto">
          <a:xfrm flipH="1">
            <a:off x="159057" y="2373581"/>
            <a:ext cx="1942280" cy="13781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61F537F-5336-4790-9052-2AA9C50D763E}"/>
              </a:ext>
            </a:extLst>
          </p:cNvPr>
          <p:cNvSpPr/>
          <p:nvPr/>
        </p:nvSpPr>
        <p:spPr>
          <a:xfrm>
            <a:off x="6402572" y="751578"/>
            <a:ext cx="2489908" cy="1200329"/>
          </a:xfrm>
          <a:prstGeom prst="rect">
            <a:avLst/>
          </a:prstGeom>
          <a:ln>
            <a:solidFill>
              <a:srgbClr val="00549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марта 2024 г. 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состоялся визит ректора Университета информационных наук (г. Гавана, </a:t>
            </a:r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господина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Райделя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Монтесино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Перурена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специалиста межведомственной коммуникации Министерства спорта Кубы господина 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Руденса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Тембрас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Арсиа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КФУ. Итогом встречи стало подписание дополнительного соглашения о продлении рамочного соглашения о сотрудничестве.</a:t>
            </a:r>
          </a:p>
        </p:txBody>
      </p:sp>
      <p:sp>
        <p:nvSpPr>
          <p:cNvPr id="10" name="AutoShape 8" descr="C:\Users\DinMSagitova\Downloads\%D0%9A%D0%A4%D0%A3 %D0%B8 %D0%A3%D0%BD%D0%B8%D0%B2%D0%B5%D1%80%D1%81%D0%B8%D1%82%D0%B5%D1%82 %D0%B8%D0%BD%D1%84%D0%BE%D1%80%D0%BC%D0%B0%D1%86%D0%B8%D0%BE%D0%BD%D0%BD%D1%8B%D1%85 %D0%BD%D0%B0%D1%83%D0%BA %D0%9A%D1%83%D0%B1%D1%8B %D0%BF%D1%80%D0%BE%D0%B4%D0%BB%D0%B8%D0%BB%D0%B8 %D1%81%D0%BE%D0%B3%D0%BB%D0%B0%D1%88%D0%B5%D0%BD%D0%B8%D0%B5 %D0%BE %D1%81%D0%BE%D1%82%D1%80%D1%83%D0%B4%D0%BD%D0%B8%D1%87%D0%B5%D1%81%D1%82%D0%B2%D0%B5 _ %D0%9C%D0%B5%D0%B4%D0%B8%D0%B0 %D0%BF%D0%BE%D1%80%D1%82%D0%B0%D0%BB - %D0%9A%D0%B0%D0%B7%D0%B0%D0%BD%D1%81%D0%BA%D0%B8%D0%B9 (%D0%9F%D1%80%D0%B8%D0%B2%D0%BE%D0%BB%D0%B6%D1%81%D0%BA%D0%B8%D0%B9) %D0%A4%D0%B5%D0%B4%D0%B5%D1%80%D0%B0%D0%BB%D1%8C%D0%BD%D1%8B%D0%B9 %D0%A3%D0%BD%D0%B8%D0%B2%D0%B5%D1%80%D1%81%D0%B8%D1%82%D0%B5%D1%82_files\IMG_4643.jpg">
            <a:extLst>
              <a:ext uri="{FF2B5EF4-FFF2-40B4-BE49-F238E27FC236}">
                <a16:creationId xmlns:a16="http://schemas.microsoft.com/office/drawing/2014/main" id="{13F23D13-4A1B-45BD-8417-6F6A28F5B5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C3630D-1BF6-472B-A95A-105497C1BD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925" t="4412" r="13574"/>
          <a:stretch/>
        </p:blipFill>
        <p:spPr>
          <a:xfrm>
            <a:off x="4419600" y="639440"/>
            <a:ext cx="1764271" cy="1716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988182C-5674-41ED-BBD4-05B7EE4EDDAE}"/>
              </a:ext>
            </a:extLst>
          </p:cNvPr>
          <p:cNvSpPr/>
          <p:nvPr/>
        </p:nvSpPr>
        <p:spPr>
          <a:xfrm>
            <a:off x="2214446" y="785920"/>
            <a:ext cx="2118227" cy="1077218"/>
          </a:xfrm>
          <a:prstGeom prst="rect">
            <a:avLst/>
          </a:prstGeom>
          <a:ln>
            <a:solidFill>
              <a:srgbClr val="00549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апреля 2024 г. 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визит в КФУ делегации Посольства </a:t>
            </a:r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Бразилии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Российской Федерации во главе с Послом господином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Родриго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Баэна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Соаресом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Подписание Соглашения о реализации программы преподавания португальского языка, литературы и культуры Бразилии.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8C0129-BB49-469B-AB7F-B826BF9767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956" t="8092" r="17609"/>
          <a:stretch/>
        </p:blipFill>
        <p:spPr>
          <a:xfrm>
            <a:off x="139475" y="613977"/>
            <a:ext cx="1954257" cy="1703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6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1924"/>
            <a:ext cx="9144000" cy="571554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142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619" y="52710"/>
            <a:ext cx="4806278" cy="515402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n-lt"/>
              </a:rPr>
              <a:t>СОТРУДНИЧЕСТВО КФУ С ЛАТИНСКОЙ АМЕРИКОЙ</a:t>
            </a:r>
            <a:br>
              <a:rPr lang="ru-RU" sz="1600" b="1" dirty="0">
                <a:solidFill>
                  <a:schemeClr val="bg1"/>
                </a:solidFill>
                <a:latin typeface="+mn-lt"/>
              </a:rPr>
            </a:br>
            <a:r>
              <a:rPr lang="ru-RU" sz="1600" b="1" dirty="0">
                <a:solidFill>
                  <a:schemeClr val="bg1"/>
                </a:solidFill>
                <a:latin typeface="+mn-lt"/>
              </a:rPr>
              <a:t>Мероприятия</a:t>
            </a:r>
            <a:endParaRPr lang="id-ID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64F8F3-5CC8-4AA9-A5AB-5384607D36DA}"/>
              </a:ext>
            </a:extLst>
          </p:cNvPr>
          <p:cNvSpPr txBox="1"/>
          <p:nvPr/>
        </p:nvSpPr>
        <p:spPr>
          <a:xfrm>
            <a:off x="3056283" y="2568446"/>
            <a:ext cx="3031434" cy="646587"/>
          </a:xfrm>
          <a:prstGeom prst="rect">
            <a:avLst/>
          </a:prstGeom>
          <a:noFill/>
          <a:ln>
            <a:solidFill>
              <a:srgbClr val="00549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июня 2023 г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.– визит делегации </a:t>
            </a:r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Кубы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КФУ во главе с министром образования страны Уолтером 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Балуха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Гарсией с целью обсуждения расширения сотрудничества в научно-образовательном направлении.                               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00A488-5E07-4DDE-A42A-D56EE5D93FB4}"/>
              </a:ext>
            </a:extLst>
          </p:cNvPr>
          <p:cNvSpPr txBox="1"/>
          <p:nvPr/>
        </p:nvSpPr>
        <p:spPr>
          <a:xfrm>
            <a:off x="179513" y="2481176"/>
            <a:ext cx="2304256" cy="788164"/>
          </a:xfrm>
          <a:prstGeom prst="rect">
            <a:avLst/>
          </a:prstGeom>
          <a:noFill/>
          <a:ln>
            <a:solidFill>
              <a:srgbClr val="00549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5–6 июня 2023 г. 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КФУ принял делегацию Посольства </a:t>
            </a:r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Бразилии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 главе с начальником отдела культуры, образования, прессы и публичной дипломатии Карлос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Эйджи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Сузуки 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Аморим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C5D6C64-D021-47B6-978F-34847CB2CEF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9512" y="78294"/>
            <a:ext cx="452288" cy="426836"/>
          </a:xfrm>
          <a:prstGeom prst="rect">
            <a:avLst/>
          </a:prstGeom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79E45E7-1C3A-412C-8170-614B44D9D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7"/>
          <a:stretch/>
        </p:blipFill>
        <p:spPr>
          <a:xfrm>
            <a:off x="674867" y="81258"/>
            <a:ext cx="569174" cy="4268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C443BD-2615-40F9-8AF5-F87F989D2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44482"/>
            <a:ext cx="2304256" cy="1700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7B94A60-89FE-463A-9C71-C2EB0ED7D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804" y="662155"/>
            <a:ext cx="2762438" cy="170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A6C6E4-4FBB-44FA-ADAC-DB31C1B4AB71}"/>
              </a:ext>
            </a:extLst>
          </p:cNvPr>
          <p:cNvSpPr txBox="1"/>
          <p:nvPr/>
        </p:nvSpPr>
        <p:spPr>
          <a:xfrm>
            <a:off x="6392684" y="2568446"/>
            <a:ext cx="2396395" cy="132343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ноября 2023 г. 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студенты КФУ приняли участие в открытии «</a:t>
            </a:r>
            <a:r>
              <a:rPr lang="ru-RU" sz="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Фестиваля Бразильского Кино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Москве. Перед открытием их принял посол Федеративной Республики Бразилия в России. Наши студенты посетили посольство Бразилии и официальную резиденцию посла. </a:t>
            </a:r>
          </a:p>
          <a:p>
            <a:pPr algn="just"/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Студенты также принимают участие в мероприятиях как волонтеры (</a:t>
            </a:r>
            <a:r>
              <a:rPr lang="ru-RU" sz="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FutureGames</a:t>
            </a:r>
            <a:r>
              <a:rPr lang="ru-RU" sz="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др.)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955D64-D98B-413B-AFCC-2E369073B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199" y="723376"/>
            <a:ext cx="2396395" cy="1592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15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1924"/>
            <a:ext cx="9144000" cy="571554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142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619" y="52710"/>
            <a:ext cx="4806278" cy="515402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n-lt"/>
              </a:rPr>
              <a:t>СОТРУДНИЧЕСТВО КФУ С ЛАТИНСКОЙ АМЕРИКОЙ</a:t>
            </a:r>
            <a:br>
              <a:rPr lang="ru-RU" sz="1600" b="1" dirty="0">
                <a:solidFill>
                  <a:schemeClr val="bg1"/>
                </a:solidFill>
                <a:latin typeface="+mn-lt"/>
              </a:rPr>
            </a:br>
            <a:r>
              <a:rPr lang="ru-RU" sz="1600" b="1" dirty="0">
                <a:solidFill>
                  <a:schemeClr val="bg1"/>
                </a:solidFill>
                <a:latin typeface="+mn-lt"/>
              </a:rPr>
              <a:t>Мероприятия</a:t>
            </a:r>
            <a:endParaRPr lang="id-ID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C5D6C64-D021-47B6-978F-34847CB2CEF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9512" y="78294"/>
            <a:ext cx="452288" cy="426836"/>
          </a:xfrm>
          <a:prstGeom prst="rect">
            <a:avLst/>
          </a:prstGeom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79E45E7-1C3A-412C-8170-614B44D9D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7"/>
          <a:stretch/>
        </p:blipFill>
        <p:spPr>
          <a:xfrm>
            <a:off x="674867" y="81258"/>
            <a:ext cx="569174" cy="4268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D10785-D9F1-462D-9E0B-7B08D93CC8FC}"/>
              </a:ext>
            </a:extLst>
          </p:cNvPr>
          <p:cNvSpPr txBox="1"/>
          <p:nvPr/>
        </p:nvSpPr>
        <p:spPr>
          <a:xfrm>
            <a:off x="2141663" y="859498"/>
            <a:ext cx="1413015" cy="392415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апреля 2024 г. </a:t>
            </a:r>
            <a:r>
              <a:rPr lang="ru-RU" sz="105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День Бразилии в Национальной библиотеке преподаватель КФУ </a:t>
            </a:r>
            <a:r>
              <a:rPr lang="ru-RU" sz="105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Априжио</a:t>
            </a:r>
            <a:r>
              <a:rPr lang="ru-RU" sz="105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Алефе провел открытую  лекцию о музыке Бразилии «</a:t>
            </a:r>
            <a:r>
              <a:rPr 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Фонотека Бразилии: винил</a:t>
            </a:r>
            <a:r>
              <a:rPr lang="ru-RU" sz="105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endParaRPr lang="ru-RU" sz="105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5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участии Посла Бразилии Родриго </a:t>
            </a:r>
            <a:r>
              <a:rPr lang="ru-RU" sz="105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Баэна</a:t>
            </a:r>
            <a:r>
              <a:rPr lang="ru-RU" sz="105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Соареса</a:t>
            </a:r>
            <a:r>
              <a:rPr lang="ru-RU" sz="105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была открыта выставка работ бразильского фотографа Рикардо </a:t>
            </a:r>
            <a:r>
              <a:rPr lang="ru-RU" sz="105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Мартинса</a:t>
            </a:r>
            <a:r>
              <a:rPr lang="ru-RU" sz="105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Бразилия — поэзия природы</a:t>
            </a:r>
            <a:r>
              <a:rPr lang="ru-RU" sz="105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836B0F-7F62-44B5-B139-6410073E5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0" y="2153835"/>
            <a:ext cx="2059119" cy="1377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C80877-6AD6-463D-A4A3-08B5F4169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0" y="3599219"/>
            <a:ext cx="2088232" cy="1561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2638D8-72E0-4218-B687-540F085039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60" y="586531"/>
            <a:ext cx="2029408" cy="1518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C785A2-E653-4254-89C0-7B8FE2F93B45}"/>
              </a:ext>
            </a:extLst>
          </p:cNvPr>
          <p:cNvSpPr txBox="1"/>
          <p:nvPr/>
        </p:nvSpPr>
        <p:spPr>
          <a:xfrm>
            <a:off x="7591351" y="606886"/>
            <a:ext cx="1522789" cy="154657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1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50" dirty="0"/>
              <a:t>25 декабря 2023 г. </a:t>
            </a:r>
            <a:r>
              <a:rPr lang="ru-RU" sz="1050" b="0" dirty="0"/>
              <a:t>-  в КФУ состоялся гала-концерт фестиваля дружбы народов </a:t>
            </a:r>
            <a:r>
              <a:rPr lang="ru-RU" sz="1050" b="0" dirty="0" err="1"/>
              <a:t>Сolours</a:t>
            </a:r>
            <a:r>
              <a:rPr lang="ru-RU" sz="1050" b="0" dirty="0"/>
              <a:t> of </a:t>
            </a:r>
            <a:r>
              <a:rPr lang="ru-RU" sz="1050" b="0" dirty="0" err="1"/>
              <a:t>the</a:t>
            </a:r>
            <a:r>
              <a:rPr lang="ru-RU" sz="1050" b="0" dirty="0"/>
              <a:t> </a:t>
            </a:r>
            <a:r>
              <a:rPr lang="ru-RU" sz="1050" b="0" dirty="0" err="1"/>
              <a:t>world</a:t>
            </a:r>
            <a:r>
              <a:rPr lang="ru-RU" sz="1050" b="0" dirty="0"/>
              <a:t> – 2023, проводимый Клубом интернациональной дружбы КФУ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67FBB6-14FF-442B-A284-B1785A0D3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3869" y="624264"/>
            <a:ext cx="2064886" cy="1490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446ADB-282C-4024-8717-1BDE927C57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77" r="7242"/>
          <a:stretch/>
        </p:blipFill>
        <p:spPr>
          <a:xfrm>
            <a:off x="5704112" y="618362"/>
            <a:ext cx="1800201" cy="1490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84F62F-A5B0-4E0E-ADA1-C382F98CDAEB}"/>
              </a:ext>
            </a:extLst>
          </p:cNvPr>
          <p:cNvSpPr txBox="1"/>
          <p:nvPr/>
        </p:nvSpPr>
        <p:spPr>
          <a:xfrm>
            <a:off x="3642233" y="2321436"/>
            <a:ext cx="2940667" cy="246221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100" b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b="1" dirty="0"/>
              <a:t>25 января 2024 г. </a:t>
            </a:r>
            <a:r>
              <a:rPr lang="ru-RU" dirty="0"/>
              <a:t>- в Татьянин день прошло награждение лауреатов и победителей ежегодной премии «Студент года Республики Татарстан»</a:t>
            </a:r>
          </a:p>
          <a:p>
            <a:endParaRPr lang="ru-RU" dirty="0"/>
          </a:p>
          <a:p>
            <a:r>
              <a:rPr lang="ru-RU" dirty="0" err="1"/>
              <a:t>И.о</a:t>
            </a:r>
            <a:r>
              <a:rPr lang="ru-RU" dirty="0"/>
              <a:t>. руководителя Клуба интернациональной дружбы КФУ, по совместительству студент Института международных отношений из </a:t>
            </a:r>
            <a:r>
              <a:rPr lang="ru-RU" b="1" dirty="0"/>
              <a:t>Колумбии</a:t>
            </a:r>
            <a:r>
              <a:rPr lang="ru-RU" dirty="0"/>
              <a:t>, стал лауреатом и обладателем специального приза в номинации «</a:t>
            </a:r>
            <a:r>
              <a:rPr lang="ru-RU" b="1" dirty="0"/>
              <a:t>Лучший иностранный студент Республики Татарстан</a:t>
            </a:r>
            <a:r>
              <a:rPr lang="ru-RU" dirty="0"/>
              <a:t>» Frank </a:t>
            </a:r>
            <a:r>
              <a:rPr lang="ru-RU" dirty="0" err="1"/>
              <a:t>Zambrano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901055-1F34-4462-98F5-F0340DA8E9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2447" b="1"/>
          <a:stretch/>
        </p:blipFill>
        <p:spPr>
          <a:xfrm>
            <a:off x="6951244" y="2288928"/>
            <a:ext cx="1694914" cy="2483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05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1924"/>
            <a:ext cx="9144000" cy="571554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142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619" y="52710"/>
            <a:ext cx="4806278" cy="515402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n-lt"/>
              </a:rPr>
              <a:t>СОТРУДНИЧЕСТВО КФУ С ЛАТИНСКОЙ АМЕРИКОЙ</a:t>
            </a:r>
            <a:br>
              <a:rPr lang="ru-RU" sz="1600" b="1" dirty="0">
                <a:solidFill>
                  <a:schemeClr val="bg1"/>
                </a:solidFill>
                <a:latin typeface="+mn-lt"/>
              </a:rPr>
            </a:br>
            <a:r>
              <a:rPr lang="ru-RU" sz="1600" b="1" dirty="0">
                <a:solidFill>
                  <a:schemeClr val="bg1"/>
                </a:solidFill>
                <a:latin typeface="+mn-lt"/>
              </a:rPr>
              <a:t>Мероприятия</a:t>
            </a:r>
            <a:endParaRPr lang="id-ID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C5D6C64-D021-47B6-978F-34847CB2CEF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9512" y="78294"/>
            <a:ext cx="452288" cy="426836"/>
          </a:xfrm>
          <a:prstGeom prst="rect">
            <a:avLst/>
          </a:prstGeom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79E45E7-1C3A-412C-8170-614B44D9D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7"/>
          <a:stretch/>
        </p:blipFill>
        <p:spPr>
          <a:xfrm>
            <a:off x="674867" y="81258"/>
            <a:ext cx="569174" cy="4268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D10785-D9F1-462D-9E0B-7B08D93CC8FC}"/>
              </a:ext>
            </a:extLst>
          </p:cNvPr>
          <p:cNvSpPr txBox="1"/>
          <p:nvPr/>
        </p:nvSpPr>
        <p:spPr>
          <a:xfrm>
            <a:off x="276186" y="2751301"/>
            <a:ext cx="2383328" cy="101566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1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00" b="0" dirty="0"/>
              <a:t>Всероссийский слет межнациональных клубов в Москве, где Клуб интернациональной дружбы КФУ занял 3 место в номинации «Лучшая структура </a:t>
            </a:r>
            <a:r>
              <a:rPr lang="ru-RU" sz="1000" b="0" dirty="0" err="1"/>
              <a:t>межнац</a:t>
            </a:r>
            <a:r>
              <a:rPr lang="ru-RU" sz="1000" b="0" dirty="0"/>
              <a:t>. клубов»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84F62F-A5B0-4E0E-ADA1-C382F98CDAEB}"/>
              </a:ext>
            </a:extLst>
          </p:cNvPr>
          <p:cNvSpPr txBox="1"/>
          <p:nvPr/>
        </p:nvSpPr>
        <p:spPr>
          <a:xfrm>
            <a:off x="5927276" y="4290001"/>
            <a:ext cx="3128665" cy="41549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1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50" dirty="0"/>
              <a:t>VII Международная научно-образовательная программа «Школа БРИКС»</a:t>
            </a:r>
          </a:p>
        </p:txBody>
      </p:sp>
      <p:pic>
        <p:nvPicPr>
          <p:cNvPr id="3076" name="Picture 4" descr="https://sun9-26.vkuserphoto.ru/impg/rtD7ydt58LfHRoYQmV17XhI-WbEh91ruXu23wA/RJPzYLAVRgw.jpg?size=1280x1095&amp;quality=95&amp;sign=e286bb4427737eeccc67897312a516d6&amp;type=album">
            <a:extLst>
              <a:ext uri="{FF2B5EF4-FFF2-40B4-BE49-F238E27FC236}">
                <a16:creationId xmlns:a16="http://schemas.microsoft.com/office/drawing/2014/main" id="{5EED45CB-6607-4F00-AA79-29DE1EC4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82" y="644482"/>
            <a:ext cx="2383327" cy="203907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1BC2E9-1F14-4B7F-9C48-87CEC4B14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1656" y="3240215"/>
            <a:ext cx="2702041" cy="1821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8E6C12-D769-4FE4-BBA7-38A863C81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677" y="645750"/>
            <a:ext cx="3157480" cy="2037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5E8A2A9-8E99-4676-9CAB-32A4CAA2F0A1}"/>
              </a:ext>
            </a:extLst>
          </p:cNvPr>
          <p:cNvSpPr/>
          <p:nvPr/>
        </p:nvSpPr>
        <p:spPr>
          <a:xfrm>
            <a:off x="5902866" y="2769167"/>
            <a:ext cx="3182971" cy="70788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Музее истории Казанского университета состоялось торжественное мероприятие, посвященное 50-летнему юбилею Клуба интернациональной дружбы.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EDB844-1EE6-45B1-B5A5-50C0830BB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0041" y="637077"/>
            <a:ext cx="2891964" cy="2039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F2AF855-CDDB-4C7D-B0FB-9A7BB34B5628}"/>
              </a:ext>
            </a:extLst>
          </p:cNvPr>
          <p:cNvSpPr/>
          <p:nvPr/>
        </p:nvSpPr>
        <p:spPr>
          <a:xfrm>
            <a:off x="2854827" y="2769167"/>
            <a:ext cx="2880320" cy="40011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Всероссийский съезд иностранных студентов России </a:t>
            </a:r>
          </a:p>
        </p:txBody>
      </p:sp>
    </p:spTree>
    <p:extLst>
      <p:ext uri="{BB962C8B-B14F-4D97-AF65-F5344CB8AC3E}">
        <p14:creationId xmlns:p14="http://schemas.microsoft.com/office/powerpoint/2010/main" val="228202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Ultimate Revision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7FBC41"/>
      </a:accent1>
      <a:accent2>
        <a:srgbClr val="31A8DF"/>
      </a:accent2>
      <a:accent3>
        <a:srgbClr val="EC5724"/>
      </a:accent3>
      <a:accent4>
        <a:srgbClr val="FDB817"/>
      </a:accent4>
      <a:accent5>
        <a:srgbClr val="7B67AD"/>
      </a:accent5>
      <a:accent6>
        <a:srgbClr val="BB2326"/>
      </a:accent6>
      <a:hlink>
        <a:srgbClr val="0563C1"/>
      </a:hlink>
      <a:folHlink>
        <a:srgbClr val="954F72"/>
      </a:folHlink>
    </a:clrScheme>
    <a:fontScheme name="Custom 10">
      <a:majorFont>
        <a:latin typeface="ubuntu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5105</TotalTime>
  <Words>1331</Words>
  <Application>Microsoft Office PowerPoint</Application>
  <PresentationFormat>Экран (16:9)</PresentationFormat>
  <Paragraphs>133</Paragraphs>
  <Slides>11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СОТРУДНИЧЕСТВО КФУ С ЛАТИНСКОЙ АМЕРИКОЙ Мероприятия</vt:lpstr>
      <vt:lpstr>СОТРУДНИЧЕСТВО КФУ С ЛАТИНСКОЙ АМЕРИКОЙ Мероприятия</vt:lpstr>
      <vt:lpstr>СОТРУДНИЧЕСТВО КФУ С ЛАТИНСКОЙ АМЕРИКОЙ Мероприятия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Шафигуллин Марат Шарифуллович</dc:creator>
  <cp:lastModifiedBy>Кристина Янгирова</cp:lastModifiedBy>
  <cp:revision>484</cp:revision>
  <cp:lastPrinted>2021-07-15T15:09:33Z</cp:lastPrinted>
  <dcterms:created xsi:type="dcterms:W3CDTF">2020-07-15T10:53:07Z</dcterms:created>
  <dcterms:modified xsi:type="dcterms:W3CDTF">2024-04-18T09:25:39Z</dcterms:modified>
</cp:coreProperties>
</file>