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9" r:id="rId4"/>
    <p:sldId id="260" r:id="rId5"/>
    <p:sldId id="267" r:id="rId6"/>
    <p:sldId id="264" r:id="rId7"/>
    <p:sldId id="266" r:id="rId8"/>
    <p:sldId id="263"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26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9FC8D8-82DE-41CE-82B3-3F46076779DD}" type="datetimeFigureOut">
              <a:rPr lang="zh-CN" altLang="en-US" smtClean="0"/>
              <a:pPr/>
              <a:t>2016/5/30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1C4A4A-BB25-4D31-89FC-898AA819A450}" type="slidenum">
              <a:rPr lang="zh-CN" altLang="en-US" smtClean="0"/>
              <a:pPr/>
              <a:t>‹#›</a:t>
            </a:fld>
            <a:endParaRPr lang="zh-CN" altLang="en-US"/>
          </a:p>
        </p:txBody>
      </p:sp>
    </p:spTree>
    <p:extLst>
      <p:ext uri="{BB962C8B-B14F-4D97-AF65-F5344CB8AC3E}">
        <p14:creationId xmlns:p14="http://schemas.microsoft.com/office/powerpoint/2010/main" val="1701444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1C4A4A-BB25-4D31-89FC-898AA819A450}" type="slidenum">
              <a:rPr lang="zh-CN" altLang="en-US" smtClean="0"/>
              <a:pPr/>
              <a:t>7</a:t>
            </a:fld>
            <a:endParaRPr lang="zh-CN" altLang="en-US"/>
          </a:p>
        </p:txBody>
      </p:sp>
    </p:spTree>
    <p:extLst>
      <p:ext uri="{BB962C8B-B14F-4D97-AF65-F5344CB8AC3E}">
        <p14:creationId xmlns:p14="http://schemas.microsoft.com/office/powerpoint/2010/main" val="1227180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圆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p:txBody>
          <a:bodyPr/>
          <a:lstStyle/>
          <a:p>
            <a:fld id="{5B10EC35-D485-4FE4-87EB-626804C83A0D}" type="datetimeFigureOut">
              <a:rPr lang="zh-CN" altLang="en-US" smtClean="0"/>
              <a:pPr/>
              <a:t>2016/5/30</a:t>
            </a:fld>
            <a:endParaRPr lang="zh-CN" altLang="en-US"/>
          </a:p>
        </p:txBody>
      </p:sp>
      <p:sp>
        <p:nvSpPr>
          <p:cNvPr id="17" name="页脚占位符 16"/>
          <p:cNvSpPr>
            <a:spLocks noGrp="1"/>
          </p:cNvSpPr>
          <p:nvPr>
            <p:ph type="ftr" sz="quarter" idx="11"/>
          </p:nvPr>
        </p:nvSpPr>
        <p:spPr/>
        <p:txBody>
          <a:bodyPr/>
          <a:lstStyle/>
          <a:p>
            <a:endParaRPr lang="zh-CN" altLang="en-US"/>
          </a:p>
        </p:txBody>
      </p:sp>
      <p:sp>
        <p:nvSpPr>
          <p:cNvPr id="29" name="灯片编号占位符 28"/>
          <p:cNvSpPr>
            <a:spLocks noGrp="1"/>
          </p:cNvSpPr>
          <p:nvPr>
            <p:ph type="sldNum" sz="quarter" idx="12"/>
          </p:nvPr>
        </p:nvSpPr>
        <p:spPr/>
        <p:txBody>
          <a:bodyPr lIns="0" tIns="0" rIns="0" bIns="0">
            <a:noAutofit/>
          </a:bodyPr>
          <a:lstStyle>
            <a:lvl1pPr>
              <a:defRPr sz="1400">
                <a:solidFill>
                  <a:srgbClr val="FFFFFF"/>
                </a:solidFill>
              </a:defRPr>
            </a:lvl1pPr>
          </a:lstStyle>
          <a:p>
            <a:fld id="{94F685D8-83C0-4D9A-97C1-EA5808F99810}" type="slidenum">
              <a:rPr lang="zh-CN" altLang="en-US" smtClean="0"/>
              <a:pPr/>
              <a:t>‹#›</a:t>
            </a:fld>
            <a:endParaRPr lang="zh-CN"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CN" altLang="en-US" smtClean="0"/>
              <a:t>单击此处编辑母版标题样式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B10EC35-D485-4FE4-87EB-626804C83A0D}" type="datetimeFigureOut">
              <a:rPr lang="zh-CN" altLang="en-US" smtClean="0"/>
              <a:pPr/>
              <a:t>2016/5/30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F685D8-83C0-4D9A-97C1-EA5808F99810}"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914400" y="274640"/>
            <a:ext cx="55626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B10EC35-D485-4FE4-87EB-626804C83A0D}" type="datetimeFigureOut">
              <a:rPr lang="zh-CN" altLang="en-US" smtClean="0"/>
              <a:pPr/>
              <a:t>2016/5/30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F685D8-83C0-4D9A-97C1-EA5808F99810}"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5B10EC35-D485-4FE4-87EB-626804C83A0D}" type="datetimeFigureOut">
              <a:rPr lang="zh-CN" altLang="en-US" smtClean="0"/>
              <a:pPr/>
              <a:t>2016/5/30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F685D8-83C0-4D9A-97C1-EA5808F99810}" type="slidenum">
              <a:rPr lang="zh-CN" altLang="en-US" smtClean="0"/>
              <a:pPr/>
              <a:t>‹#›</a:t>
            </a:fld>
            <a:endParaRPr lang="zh-CN" altLang="en-US"/>
          </a:p>
        </p:txBody>
      </p:sp>
      <p:sp>
        <p:nvSpPr>
          <p:cNvPr id="8" name="内容占位符 7"/>
          <p:cNvSpPr>
            <a:spLocks noGrp="1"/>
          </p:cNvSpPr>
          <p:nvPr>
            <p:ph sz="quarter" idx="1"/>
          </p:nvPr>
        </p:nvSpPr>
        <p:spPr>
          <a:xfrm>
            <a:off x="914400" y="1447800"/>
            <a:ext cx="777240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B10EC35-D485-4FE4-87EB-626804C83A0D}" type="datetimeFigureOut">
              <a:rPr lang="zh-CN" altLang="en-US" smtClean="0"/>
              <a:pPr/>
              <a:t>2016/5/30</a:t>
            </a:fld>
            <a:endParaRPr lang="zh-CN" altLang="en-US"/>
          </a:p>
        </p:txBody>
      </p:sp>
      <p:sp>
        <p:nvSpPr>
          <p:cNvPr id="5" name="页脚占位符 4"/>
          <p:cNvSpPr>
            <a:spLocks noGrp="1"/>
          </p:cNvSpPr>
          <p:nvPr>
            <p:ph type="ftr" sz="quarter" idx="11"/>
          </p:nvPr>
        </p:nvSpPr>
        <p:spPr>
          <a:xfrm>
            <a:off x="800100" y="6172200"/>
            <a:ext cx="4000500" cy="457200"/>
          </a:xfrm>
        </p:spPr>
        <p:txBody>
          <a:bodyPr/>
          <a:lstStyle/>
          <a:p>
            <a:endParaRPr lang="zh-CN"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灯片编号占位符 5"/>
          <p:cNvSpPr>
            <a:spLocks noGrp="1"/>
          </p:cNvSpPr>
          <p:nvPr>
            <p:ph type="sldNum" sz="quarter" idx="12"/>
          </p:nvPr>
        </p:nvSpPr>
        <p:spPr>
          <a:xfrm>
            <a:off x="146304" y="6208776"/>
            <a:ext cx="457200" cy="457200"/>
          </a:xfrm>
        </p:spPr>
        <p:txBody>
          <a:bodyPr/>
          <a:lstStyle/>
          <a:p>
            <a:fld id="{94F685D8-83C0-4D9A-97C1-EA5808F99810}"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B10EC35-D485-4FE4-87EB-626804C83A0D}" type="datetimeFigureOut">
              <a:rPr lang="zh-CN" altLang="en-US" smtClean="0"/>
              <a:pPr/>
              <a:t>2016/5/30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F685D8-83C0-4D9A-97C1-EA5808F99810}" type="slidenum">
              <a:rPr lang="zh-CN" altLang="en-US" smtClean="0"/>
              <a:pPr/>
              <a:t>‹#›</a:t>
            </a:fld>
            <a:endParaRPr lang="zh-CN" altLang="en-US"/>
          </a:p>
        </p:txBody>
      </p:sp>
      <p:sp>
        <p:nvSpPr>
          <p:cNvPr id="9" name="内容占位符 8"/>
          <p:cNvSpPr>
            <a:spLocks noGrp="1"/>
          </p:cNvSpPr>
          <p:nvPr>
            <p:ph sz="quarter" idx="1"/>
          </p:nvPr>
        </p:nvSpPr>
        <p:spPr>
          <a:xfrm>
            <a:off x="91440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93395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nchor="b" anchorCtr="0"/>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fld id="{5B10EC35-D485-4FE4-87EB-626804C83A0D}" type="datetimeFigureOut">
              <a:rPr lang="zh-CN" altLang="en-US" smtClean="0"/>
              <a:pPr/>
              <a:t>2016/5/30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4F685D8-83C0-4D9A-97C1-EA5808F99810}" type="slidenum">
              <a:rPr lang="zh-CN" altLang="en-US" smtClean="0"/>
              <a:pPr/>
              <a:t>‹#›</a:t>
            </a:fld>
            <a:endParaRPr lang="zh-CN" altLang="en-US"/>
          </a:p>
        </p:txBody>
      </p:sp>
      <p:sp>
        <p:nvSpPr>
          <p:cNvPr id="11" name="内容占位符 10"/>
          <p:cNvSpPr>
            <a:spLocks noGrp="1"/>
          </p:cNvSpPr>
          <p:nvPr>
            <p:ph sz="half" idx="2"/>
          </p:nvPr>
        </p:nvSpPr>
        <p:spPr>
          <a:xfrm>
            <a:off x="9144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4"/>
          </p:nvPr>
        </p:nvSpPr>
        <p:spPr>
          <a:xfrm>
            <a:off x="49530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B10EC35-D485-4FE4-87EB-626804C83A0D}" type="datetimeFigureOut">
              <a:rPr lang="zh-CN" altLang="en-US" smtClean="0"/>
              <a:pPr/>
              <a:t>2016/5/30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4F685D8-83C0-4D9A-97C1-EA5808F99810}"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B10EC35-D485-4FE4-87EB-626804C83A0D}" type="datetimeFigureOut">
              <a:rPr lang="zh-CN" altLang="en-US" smtClean="0"/>
              <a:pPr/>
              <a:t>2016/5/30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4F685D8-83C0-4D9A-97C1-EA5808F99810}"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a:off x="914400" y="273050"/>
            <a:ext cx="7772400" cy="1143000"/>
          </a:xfrm>
        </p:spPr>
        <p:txBody>
          <a:bodyPr anchor="b" anchorCtr="0"/>
          <a:lstStyle>
            <a:lvl1pPr algn="l">
              <a:buNone/>
              <a:defRPr sz="4000" b="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B10EC35-D485-4FE4-87EB-626804C83A0D}" type="datetimeFigureOut">
              <a:rPr lang="zh-CN" altLang="en-US" smtClean="0"/>
              <a:pPr/>
              <a:t>2016/5/30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F685D8-83C0-4D9A-97C1-EA5808F99810}" type="slidenum">
              <a:rPr lang="zh-CN" altLang="en-US" smtClean="0"/>
              <a:pPr/>
              <a:t>‹#›</a:t>
            </a:fld>
            <a:endParaRPr lang="zh-CN" altLang="en-US"/>
          </a:p>
        </p:txBody>
      </p:sp>
      <p:sp>
        <p:nvSpPr>
          <p:cNvPr id="11" name="内容占位符 10"/>
          <p:cNvSpPr>
            <a:spLocks noGrp="1"/>
          </p:cNvSpPr>
          <p:nvPr>
            <p:ph sz="quarter" idx="1"/>
          </p:nvPr>
        </p:nvSpPr>
        <p:spPr>
          <a:xfrm>
            <a:off x="2971800" y="1600200"/>
            <a:ext cx="5715000" cy="44958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B10EC35-D485-4FE4-87EB-626804C83A0D}" type="datetimeFigureOut">
              <a:rPr lang="zh-CN" altLang="en-US" smtClean="0"/>
              <a:pPr/>
              <a:t>2016/5/30</a:t>
            </a:fld>
            <a:endParaRPr lang="zh-CN" altLang="en-US"/>
          </a:p>
        </p:txBody>
      </p:sp>
      <p:sp>
        <p:nvSpPr>
          <p:cNvPr id="6" name="页脚占位符 5"/>
          <p:cNvSpPr>
            <a:spLocks noGrp="1"/>
          </p:cNvSpPr>
          <p:nvPr>
            <p:ph type="ftr" sz="quarter" idx="11"/>
          </p:nvPr>
        </p:nvSpPr>
        <p:spPr>
          <a:xfrm>
            <a:off x="914400" y="6172200"/>
            <a:ext cx="3886200" cy="457200"/>
          </a:xfrm>
        </p:spPr>
        <p:txBody>
          <a:bodyPr/>
          <a:lstStyle/>
          <a:p>
            <a:endParaRPr lang="zh-CN" altLang="en-US"/>
          </a:p>
        </p:txBody>
      </p:sp>
      <p:sp>
        <p:nvSpPr>
          <p:cNvPr id="7" name="灯片编号占位符 6"/>
          <p:cNvSpPr>
            <a:spLocks noGrp="1"/>
          </p:cNvSpPr>
          <p:nvPr>
            <p:ph type="sldNum" sz="quarter" idx="12"/>
          </p:nvPr>
        </p:nvSpPr>
        <p:spPr>
          <a:xfrm>
            <a:off x="146304" y="6208776"/>
            <a:ext cx="457200" cy="457200"/>
          </a:xfrm>
        </p:spPr>
        <p:txBody>
          <a:bodyPr/>
          <a:lstStyle/>
          <a:p>
            <a:fld id="{94F685D8-83C0-4D9A-97C1-EA5808F99810}" type="slidenum">
              <a:rPr lang="zh-CN" altLang="en-US" smtClean="0"/>
              <a:pPr/>
              <a:t>‹#›</a:t>
            </a:fld>
            <a:endParaRPr lang="zh-CN"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CN" altLang="en-US" smtClean="0"/>
              <a:t>单击图标添加图片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圆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标题占位符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EC35-D485-4FE4-87EB-626804C83A0D}" type="datetimeFigureOut">
              <a:rPr lang="zh-CN" altLang="en-US" smtClean="0"/>
              <a:pPr/>
              <a:t>2016/5/30</a:t>
            </a:fld>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4F685D8-83C0-4D9A-97C1-EA5808F9981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295400" y="3200400"/>
            <a:ext cx="6919938" cy="1600200"/>
          </a:xfrm>
        </p:spPr>
        <p:txBody>
          <a:bodyPr>
            <a:normAutofit fontScale="85000" lnSpcReduction="10000"/>
          </a:bodyPr>
          <a:lstStyle/>
          <a:p>
            <a:r>
              <a:rPr lang="zh-CN" altLang="en-US" b="1" dirty="0" smtClean="0"/>
              <a:t>李新</a:t>
            </a:r>
            <a:r>
              <a:rPr lang="en-US" altLang="zh-CN" b="1" dirty="0" smtClean="0"/>
              <a:t>/</a:t>
            </a:r>
            <a:r>
              <a:rPr lang="ru-RU" altLang="zh-CN" b="1" dirty="0" smtClean="0"/>
              <a:t>Ли Синь</a:t>
            </a:r>
            <a:endParaRPr lang="en-US" altLang="zh-CN" b="1" dirty="0" smtClean="0"/>
          </a:p>
          <a:p>
            <a:r>
              <a:rPr lang="zh-CN" altLang="en-US" sz="2400" b="1" dirty="0" smtClean="0"/>
              <a:t>上海国际问题研究院俄罗斯中亚研究中心主任</a:t>
            </a:r>
            <a:endParaRPr lang="en-US" altLang="zh-CN" sz="2400" b="1" dirty="0" smtClean="0"/>
          </a:p>
          <a:p>
            <a:r>
              <a:rPr lang="ru-RU" altLang="zh-CN" sz="2400" b="1" dirty="0" smtClean="0"/>
              <a:t>Директор Центра России и Центральной Азии Шанхайской академии международных исследований</a:t>
            </a:r>
            <a:endParaRPr lang="zh-CN" altLang="en-US" sz="2400" b="1" dirty="0"/>
          </a:p>
        </p:txBody>
      </p:sp>
      <p:sp>
        <p:nvSpPr>
          <p:cNvPr id="2" name="标题 1"/>
          <p:cNvSpPr>
            <a:spLocks noGrp="1"/>
          </p:cNvSpPr>
          <p:nvPr>
            <p:ph type="ctrTitle"/>
          </p:nvPr>
        </p:nvSpPr>
        <p:spPr/>
        <p:txBody>
          <a:bodyPr>
            <a:normAutofit/>
          </a:bodyPr>
          <a:lstStyle/>
          <a:p>
            <a:r>
              <a:rPr lang="zh-CN" altLang="en-US" sz="3200" dirty="0" smtClean="0"/>
              <a:t>丝绸之路经济带对接欧亚经济联盟路线图</a:t>
            </a:r>
            <a:r>
              <a:rPr altLang="zh-CN" sz="3200" dirty="0" smtClean="0"/>
              <a:t/>
            </a:r>
            <a:br>
              <a:rPr altLang="zh-CN" sz="3200" dirty="0" smtClean="0"/>
            </a:br>
            <a:r>
              <a:rPr lang="ru-RU" altLang="zh-CN" sz="3200" dirty="0" smtClean="0"/>
              <a:t>Дорожная карта состыковки ЭПШП с ЕАЭС</a:t>
            </a:r>
            <a:endParaRPr lang="zh-CN" alt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500034" y="500042"/>
            <a:ext cx="8186766" cy="2428892"/>
          </a:xfrm>
        </p:spPr>
        <p:txBody>
          <a:bodyPr>
            <a:normAutofit fontScale="85000" lnSpcReduction="20000"/>
          </a:bodyPr>
          <a:lstStyle/>
          <a:p>
            <a:r>
              <a:rPr lang="ru-RU" altLang="zh-CN" dirty="0" smtClean="0"/>
              <a:t>Совместное заявление Российской Федерации и Китайской Народной Республики о сотрудничестве по сопряжению строительства Евразийского экономического союза и Экономического пояса Шелкового пути и создания </a:t>
            </a:r>
          </a:p>
          <a:p>
            <a:pPr lvl="1"/>
            <a:r>
              <a:rPr lang="ru-RU" altLang="zh-CN" dirty="0" smtClean="0"/>
              <a:t>8 мая 2015 года   </a:t>
            </a:r>
            <a:r>
              <a:rPr lang="en-US" altLang="zh-CN" dirty="0" smtClean="0"/>
              <a:t>http://www.kremlin.ru/supplement/4971</a:t>
            </a:r>
          </a:p>
          <a:p>
            <a:r>
              <a:rPr lang="zh-CN" altLang="en-US" dirty="0" smtClean="0"/>
              <a:t>中华人民共和国与俄罗斯联邦关于丝绸之路经济带建设和欧亚经济联盟建设对接合作的联合声明</a:t>
            </a:r>
            <a:endParaRPr lang="en-US" altLang="zh-CN" dirty="0" smtClean="0"/>
          </a:p>
          <a:p>
            <a:pPr lvl="1"/>
            <a:r>
              <a:rPr lang="en-US" altLang="zh-CN" dirty="0" smtClean="0"/>
              <a:t>2015</a:t>
            </a:r>
            <a:r>
              <a:rPr lang="zh-CN" altLang="en-US" dirty="0" smtClean="0"/>
              <a:t>年</a:t>
            </a:r>
            <a:r>
              <a:rPr lang="en-US" altLang="zh-CN" dirty="0" smtClean="0"/>
              <a:t>5</a:t>
            </a:r>
            <a:r>
              <a:rPr lang="zh-CN" altLang="en-US" dirty="0" smtClean="0"/>
              <a:t>月</a:t>
            </a:r>
            <a:r>
              <a:rPr lang="en-US" altLang="zh-CN" dirty="0" smtClean="0"/>
              <a:t>9</a:t>
            </a:r>
            <a:r>
              <a:rPr lang="zh-CN" altLang="en-US" dirty="0" smtClean="0"/>
              <a:t>日，</a:t>
            </a:r>
            <a:r>
              <a:rPr lang="en-US" altLang="zh-CN" dirty="0" smtClean="0"/>
              <a:t>《</a:t>
            </a:r>
            <a:r>
              <a:rPr lang="zh-CN" altLang="en-US" dirty="0" smtClean="0"/>
              <a:t>人民日报</a:t>
            </a:r>
            <a:r>
              <a:rPr lang="en-US" altLang="zh-CN" dirty="0" smtClean="0"/>
              <a:t>》</a:t>
            </a:r>
            <a:r>
              <a:rPr lang="zh-CN" altLang="en-US" dirty="0" smtClean="0"/>
              <a:t>第</a:t>
            </a:r>
            <a:r>
              <a:rPr lang="en-US" altLang="zh-CN" dirty="0" smtClean="0"/>
              <a:t>2</a:t>
            </a:r>
            <a:r>
              <a:rPr lang="zh-CN" altLang="en-US" dirty="0" smtClean="0"/>
              <a:t>版</a:t>
            </a:r>
            <a:endParaRPr lang="zh-CN" altLang="en-US" dirty="0"/>
          </a:p>
        </p:txBody>
      </p:sp>
      <p:pic>
        <p:nvPicPr>
          <p:cNvPr id="4" name="图片 3" descr="1431117166826_1.jpg"/>
          <p:cNvPicPr>
            <a:picLocks noChangeAspect="1"/>
          </p:cNvPicPr>
          <p:nvPr/>
        </p:nvPicPr>
        <p:blipFill>
          <a:blip r:embed="rId2"/>
          <a:stretch>
            <a:fillRect/>
          </a:stretch>
        </p:blipFill>
        <p:spPr>
          <a:xfrm>
            <a:off x="2143108" y="2928934"/>
            <a:ext cx="4953035" cy="371477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57224" y="428604"/>
            <a:ext cx="7772400" cy="774720"/>
          </a:xfrm>
        </p:spPr>
        <p:txBody>
          <a:bodyPr>
            <a:normAutofit fontScale="90000"/>
          </a:bodyPr>
          <a:lstStyle/>
          <a:p>
            <a:r>
              <a:rPr lang="ru-RU" altLang="zh-CN" dirty="0" smtClean="0"/>
              <a:t>Вопрос: как состыковаться?</a:t>
            </a:r>
            <a:br>
              <a:rPr lang="ru-RU" altLang="zh-CN" dirty="0" smtClean="0"/>
            </a:br>
            <a:r>
              <a:rPr lang="zh-CN" altLang="en-US" sz="3100" b="1" dirty="0" smtClean="0"/>
              <a:t>问题：如何对接？</a:t>
            </a:r>
            <a:endParaRPr lang="zh-CN" altLang="en-US" sz="3100" b="1" dirty="0"/>
          </a:p>
        </p:txBody>
      </p:sp>
      <p:sp>
        <p:nvSpPr>
          <p:cNvPr id="3" name="内容占位符 2"/>
          <p:cNvSpPr>
            <a:spLocks noGrp="1"/>
          </p:cNvSpPr>
          <p:nvPr>
            <p:ph sz="quarter" idx="1"/>
          </p:nvPr>
        </p:nvSpPr>
        <p:spPr>
          <a:xfrm>
            <a:off x="857224" y="1428736"/>
            <a:ext cx="7772400" cy="5143536"/>
          </a:xfrm>
        </p:spPr>
        <p:txBody>
          <a:bodyPr>
            <a:normAutofit fontScale="92500" lnSpcReduction="10000"/>
          </a:bodyPr>
          <a:lstStyle/>
          <a:p>
            <a:r>
              <a:rPr lang="ru-RU" altLang="zh-CN" dirty="0" smtClean="0"/>
              <a:t>Что такое сопряжение?</a:t>
            </a:r>
          </a:p>
          <a:p>
            <a:pPr lvl="1"/>
            <a:r>
              <a:rPr lang="ru-RU" altLang="zh-CN" dirty="0" smtClean="0"/>
              <a:t>Соединять вместе, связывать, совещать что-либо</a:t>
            </a:r>
          </a:p>
          <a:p>
            <a:pPr lvl="1"/>
            <a:r>
              <a:rPr lang="ru-RU" altLang="zh-CN" dirty="0" smtClean="0"/>
              <a:t>Википедия: взаимосвязь, непременное сопутствие, совмещение нескольких объектов</a:t>
            </a:r>
          </a:p>
          <a:p>
            <a:pPr lvl="1"/>
            <a:r>
              <a:rPr lang="zh-CN" altLang="en-US" dirty="0" smtClean="0"/>
              <a:t>连接，结合，配合，耦合，共轭，跟踪，伴随</a:t>
            </a:r>
            <a:endParaRPr lang="en-US" altLang="zh-CN" dirty="0" smtClean="0"/>
          </a:p>
          <a:p>
            <a:pPr lvl="1"/>
            <a:r>
              <a:rPr lang="zh-CN" altLang="en-US" dirty="0" smtClean="0"/>
              <a:t>发生关系，并行，兼容</a:t>
            </a:r>
            <a:endParaRPr lang="en-US" altLang="zh-CN" dirty="0" smtClean="0"/>
          </a:p>
          <a:p>
            <a:r>
              <a:rPr lang="ru-RU" altLang="zh-CN" dirty="0" smtClean="0"/>
              <a:t>Что такое </a:t>
            </a:r>
            <a:r>
              <a:rPr lang="zh-CN" altLang="en-US" dirty="0" smtClean="0"/>
              <a:t>对接？</a:t>
            </a:r>
            <a:endParaRPr lang="en-US" altLang="zh-CN" dirty="0" smtClean="0"/>
          </a:p>
          <a:p>
            <a:pPr lvl="1"/>
            <a:r>
              <a:rPr lang="ru-RU" altLang="zh-CN" dirty="0" smtClean="0"/>
              <a:t>Состыковка – соединение в одно целое</a:t>
            </a:r>
          </a:p>
          <a:p>
            <a:pPr lvl="1"/>
            <a:r>
              <a:rPr lang="zh-CN" altLang="en-US" dirty="0" smtClean="0"/>
              <a:t>协调一致，互相配合好，合为一体</a:t>
            </a:r>
            <a:endParaRPr lang="en-US" altLang="zh-CN" dirty="0" smtClean="0"/>
          </a:p>
          <a:p>
            <a:r>
              <a:rPr lang="ru-RU" altLang="zh-CN" dirty="0" smtClean="0"/>
              <a:t>Методическая проблема</a:t>
            </a:r>
          </a:p>
          <a:p>
            <a:pPr lvl="1"/>
            <a:r>
              <a:rPr lang="ru-RU" altLang="zh-CN" dirty="0" smtClean="0"/>
              <a:t>ЕАЭС – международня экономическая организация, </a:t>
            </a:r>
            <a:r>
              <a:rPr lang="ru-RU" altLang="zh-CN" dirty="0" smtClean="0"/>
              <a:t>политическая структура</a:t>
            </a:r>
            <a:endParaRPr lang="ru-RU" altLang="zh-CN" dirty="0" smtClean="0"/>
          </a:p>
          <a:p>
            <a:pPr lvl="1"/>
            <a:r>
              <a:rPr lang="ru-RU" altLang="zh-CN" dirty="0" smtClean="0"/>
              <a:t>ЭПШП – инициатива, которая в конечном счете воплощается в конкредных проектах производства</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descr="9109456bbd5da46c1d21eb3460050216.jpg"/>
          <p:cNvPicPr>
            <a:picLocks noGrp="1" noChangeAspect="1"/>
          </p:cNvPicPr>
          <p:nvPr>
            <p:ph idx="1"/>
          </p:nvPr>
        </p:nvPicPr>
        <p:blipFill>
          <a:blip r:embed="rId2" cstate="print"/>
          <a:srcRect l="10293" r="39171" b="31182"/>
          <a:stretch>
            <a:fillRect/>
          </a:stretch>
        </p:blipFill>
        <p:spPr>
          <a:xfrm>
            <a:off x="142844" y="2255854"/>
            <a:ext cx="8744280" cy="4602146"/>
          </a:xfrm>
          <a:ln>
            <a:solidFill>
              <a:srgbClr val="00B0F0"/>
            </a:solidFill>
            <a:prstDash val="sysDash"/>
          </a:ln>
        </p:spPr>
      </p:pic>
      <p:sp>
        <p:nvSpPr>
          <p:cNvPr id="19" name="TextBox 18"/>
          <p:cNvSpPr txBox="1"/>
          <p:nvPr/>
        </p:nvSpPr>
        <p:spPr>
          <a:xfrm>
            <a:off x="3571868" y="3286124"/>
            <a:ext cx="3278462" cy="830997"/>
          </a:xfrm>
          <a:prstGeom prst="rect">
            <a:avLst/>
          </a:prstGeom>
          <a:noFill/>
        </p:spPr>
        <p:txBody>
          <a:bodyPr wrap="none" rtlCol="0">
            <a:spAutoFit/>
          </a:bodyPr>
          <a:lstStyle/>
          <a:p>
            <a:pPr algn="ctr"/>
            <a:r>
              <a:rPr lang="zh-CN" altLang="en-US" sz="2400" b="1" dirty="0" smtClean="0">
                <a:solidFill>
                  <a:srgbClr val="FF0000"/>
                </a:solidFill>
              </a:rPr>
              <a:t>以上海合作组织为平台</a:t>
            </a:r>
            <a:endParaRPr lang="en-US" altLang="zh-CN" sz="2400" b="1" dirty="0" smtClean="0">
              <a:solidFill>
                <a:srgbClr val="FF0000"/>
              </a:solidFill>
            </a:endParaRPr>
          </a:p>
          <a:p>
            <a:pPr algn="ctr"/>
            <a:r>
              <a:rPr lang="zh-CN" altLang="en-US" sz="2400" b="1" dirty="0" smtClean="0">
                <a:solidFill>
                  <a:srgbClr val="FF0000"/>
                </a:solidFill>
              </a:rPr>
              <a:t>欧亚共同经济空间</a:t>
            </a:r>
            <a:endParaRPr lang="zh-CN" altLang="en-US" sz="2400" b="1" dirty="0">
              <a:solidFill>
                <a:srgbClr val="FF0000"/>
              </a:solidFill>
            </a:endParaRPr>
          </a:p>
        </p:txBody>
      </p:sp>
      <p:sp>
        <p:nvSpPr>
          <p:cNvPr id="20" name="标题 1"/>
          <p:cNvSpPr>
            <a:spLocks noGrp="1"/>
          </p:cNvSpPr>
          <p:nvPr>
            <p:ph type="title"/>
          </p:nvPr>
        </p:nvSpPr>
        <p:spPr>
          <a:xfrm>
            <a:off x="428596" y="357166"/>
            <a:ext cx="7772400" cy="785818"/>
          </a:xfrm>
        </p:spPr>
        <p:txBody>
          <a:bodyPr>
            <a:normAutofit fontScale="90000"/>
          </a:bodyPr>
          <a:lstStyle/>
          <a:p>
            <a:r>
              <a:rPr lang="ru-RU" altLang="zh-CN" dirty="0" smtClean="0"/>
              <a:t>Ответ: состыковаться так</a:t>
            </a:r>
            <a:r>
              <a:rPr lang="en-US" altLang="zh-CN" dirty="0" smtClean="0"/>
              <a:t/>
            </a:r>
            <a:br>
              <a:rPr lang="en-US" altLang="zh-CN" dirty="0" smtClean="0"/>
            </a:br>
            <a:r>
              <a:rPr lang="zh-CN" altLang="en-US" sz="2700" b="1" dirty="0" smtClean="0"/>
              <a:t>答案：这样对接</a:t>
            </a:r>
            <a:endParaRPr lang="zh-CN" altLang="en-US" sz="2700" b="1" dirty="0"/>
          </a:p>
        </p:txBody>
      </p:sp>
      <p:sp>
        <p:nvSpPr>
          <p:cNvPr id="21" name="内容占位符 2"/>
          <p:cNvSpPr txBox="1">
            <a:spLocks/>
          </p:cNvSpPr>
          <p:nvPr/>
        </p:nvSpPr>
        <p:spPr>
          <a:xfrm>
            <a:off x="428596" y="1071546"/>
            <a:ext cx="8143932" cy="785818"/>
          </a:xfrm>
          <a:prstGeom prst="rect">
            <a:avLst/>
          </a:prstGeom>
        </p:spPr>
        <p:txBody>
          <a:bodyPr vert="horz">
            <a:no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ru-RU" altLang="zh-CN" sz="2400" b="0" i="0" u="none" strike="noStrike" kern="1200" cap="none" spc="0" normalizeH="0" baseline="0" noProof="0" dirty="0" smtClean="0">
                <a:ln>
                  <a:noFill/>
                </a:ln>
                <a:solidFill>
                  <a:schemeClr val="tx1"/>
                </a:solidFill>
                <a:effectLst/>
                <a:uLnTx/>
                <a:uFillTx/>
                <a:latin typeface="+mn-lt"/>
                <a:ea typeface="+mn-ea"/>
                <a:cs typeface="+mn-cs"/>
              </a:rPr>
              <a:t>ШОС как площадка состыковки ЭПШП с ЕАЭС в целях формирования Общего экономического пространства на всем Евразийском кон</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n</a:t>
            </a:r>
            <a:r>
              <a:rPr kumimoji="0" lang="ru-RU" altLang="zh-CN" sz="2400" b="0" i="0" u="none" strike="noStrike" kern="1200" cap="none" spc="0" normalizeH="0" baseline="0" noProof="0" dirty="0" smtClean="0">
                <a:ln>
                  <a:noFill/>
                </a:ln>
                <a:solidFill>
                  <a:schemeClr val="tx1"/>
                </a:solidFill>
                <a:effectLst/>
                <a:uLnTx/>
                <a:uFillTx/>
                <a:latin typeface="+mn-lt"/>
                <a:ea typeface="+mn-ea"/>
                <a:cs typeface="+mn-cs"/>
              </a:rPr>
              <a:t>иненте</a:t>
            </a:r>
            <a:endParaRPr kumimoji="0" lang="zh-CN" alt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22" name="任意多边形 21"/>
          <p:cNvSpPr/>
          <p:nvPr/>
        </p:nvSpPr>
        <p:spPr>
          <a:xfrm>
            <a:off x="391886" y="4953837"/>
            <a:ext cx="5055996" cy="1704871"/>
          </a:xfrm>
          <a:custGeom>
            <a:avLst/>
            <a:gdLst>
              <a:gd name="connsiteX0" fmla="*/ 5024176 w 5055996"/>
              <a:gd name="connsiteY0" fmla="*/ 622998 h 1704871"/>
              <a:gd name="connsiteX1" fmla="*/ 5034224 w 5055996"/>
              <a:gd name="connsiteY1" fmla="*/ 723482 h 1704871"/>
              <a:gd name="connsiteX2" fmla="*/ 4893547 w 5055996"/>
              <a:gd name="connsiteY2" fmla="*/ 934497 h 1704871"/>
              <a:gd name="connsiteX3" fmla="*/ 4350936 w 5055996"/>
              <a:gd name="connsiteY3" fmla="*/ 1587640 h 1704871"/>
              <a:gd name="connsiteX4" fmla="*/ 4190162 w 5055996"/>
              <a:gd name="connsiteY4" fmla="*/ 1637882 h 1704871"/>
              <a:gd name="connsiteX5" fmla="*/ 3949002 w 5055996"/>
              <a:gd name="connsiteY5" fmla="*/ 1507253 h 1704871"/>
              <a:gd name="connsiteX6" fmla="*/ 3788228 w 5055996"/>
              <a:gd name="connsiteY6" fmla="*/ 1426866 h 1704871"/>
              <a:gd name="connsiteX7" fmla="*/ 3486778 w 5055996"/>
              <a:gd name="connsiteY7" fmla="*/ 1406770 h 1704871"/>
              <a:gd name="connsiteX8" fmla="*/ 3094892 w 5055996"/>
              <a:gd name="connsiteY8" fmla="*/ 1446963 h 1704871"/>
              <a:gd name="connsiteX9" fmla="*/ 2873828 w 5055996"/>
              <a:gd name="connsiteY9" fmla="*/ 1457011 h 1704871"/>
              <a:gd name="connsiteX10" fmla="*/ 1868993 w 5055996"/>
              <a:gd name="connsiteY10" fmla="*/ 1245996 h 1704871"/>
              <a:gd name="connsiteX11" fmla="*/ 1647929 w 5055996"/>
              <a:gd name="connsiteY11" fmla="*/ 1245996 h 1704871"/>
              <a:gd name="connsiteX12" fmla="*/ 1296237 w 5055996"/>
              <a:gd name="connsiteY12" fmla="*/ 1266093 h 1704871"/>
              <a:gd name="connsiteX13" fmla="*/ 1205802 w 5055996"/>
              <a:gd name="connsiteY13" fmla="*/ 1175658 h 1704871"/>
              <a:gd name="connsiteX14" fmla="*/ 1075173 w 5055996"/>
              <a:gd name="connsiteY14" fmla="*/ 1034981 h 1704871"/>
              <a:gd name="connsiteX15" fmla="*/ 874206 w 5055996"/>
              <a:gd name="connsiteY15" fmla="*/ 753627 h 1704871"/>
              <a:gd name="connsiteX16" fmla="*/ 773723 w 5055996"/>
              <a:gd name="connsiteY16" fmla="*/ 562708 h 1704871"/>
              <a:gd name="connsiteX17" fmla="*/ 432079 w 5055996"/>
              <a:gd name="connsiteY17" fmla="*/ 351693 h 1704871"/>
              <a:gd name="connsiteX18" fmla="*/ 0 w 5055996"/>
              <a:gd name="connsiteY18" fmla="*/ 0 h 1704871"/>
              <a:gd name="connsiteX19" fmla="*/ 0 w 5055996"/>
              <a:gd name="connsiteY19" fmla="*/ 0 h 1704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055996" h="1704871">
                <a:moveTo>
                  <a:pt x="5024176" y="622998"/>
                </a:moveTo>
                <a:cubicBezTo>
                  <a:pt x="5040086" y="647281"/>
                  <a:pt x="5055996" y="671565"/>
                  <a:pt x="5034224" y="723482"/>
                </a:cubicBezTo>
                <a:cubicBezTo>
                  <a:pt x="5012452" y="775399"/>
                  <a:pt x="5007428" y="790471"/>
                  <a:pt x="4893547" y="934497"/>
                </a:cubicBezTo>
                <a:cubicBezTo>
                  <a:pt x="4779666" y="1078523"/>
                  <a:pt x="4468167" y="1470409"/>
                  <a:pt x="4350936" y="1587640"/>
                </a:cubicBezTo>
                <a:cubicBezTo>
                  <a:pt x="4233705" y="1704871"/>
                  <a:pt x="4257151" y="1651280"/>
                  <a:pt x="4190162" y="1637882"/>
                </a:cubicBezTo>
                <a:cubicBezTo>
                  <a:pt x="4123173" y="1624484"/>
                  <a:pt x="4015991" y="1542422"/>
                  <a:pt x="3949002" y="1507253"/>
                </a:cubicBezTo>
                <a:cubicBezTo>
                  <a:pt x="3882013" y="1472084"/>
                  <a:pt x="3865265" y="1443613"/>
                  <a:pt x="3788228" y="1426866"/>
                </a:cubicBezTo>
                <a:cubicBezTo>
                  <a:pt x="3711191" y="1410119"/>
                  <a:pt x="3602334" y="1403421"/>
                  <a:pt x="3486778" y="1406770"/>
                </a:cubicBezTo>
                <a:cubicBezTo>
                  <a:pt x="3371222" y="1410119"/>
                  <a:pt x="3197050" y="1438590"/>
                  <a:pt x="3094892" y="1446963"/>
                </a:cubicBezTo>
                <a:cubicBezTo>
                  <a:pt x="2992734" y="1455336"/>
                  <a:pt x="3078145" y="1490506"/>
                  <a:pt x="2873828" y="1457011"/>
                </a:cubicBezTo>
                <a:cubicBezTo>
                  <a:pt x="2669512" y="1423517"/>
                  <a:pt x="2073309" y="1281165"/>
                  <a:pt x="1868993" y="1245996"/>
                </a:cubicBezTo>
                <a:cubicBezTo>
                  <a:pt x="1664677" y="1210827"/>
                  <a:pt x="1743388" y="1242646"/>
                  <a:pt x="1647929" y="1245996"/>
                </a:cubicBezTo>
                <a:cubicBezTo>
                  <a:pt x="1552470" y="1249346"/>
                  <a:pt x="1369925" y="1277816"/>
                  <a:pt x="1296237" y="1266093"/>
                </a:cubicBezTo>
                <a:cubicBezTo>
                  <a:pt x="1222549" y="1254370"/>
                  <a:pt x="1242646" y="1214177"/>
                  <a:pt x="1205802" y="1175658"/>
                </a:cubicBezTo>
                <a:cubicBezTo>
                  <a:pt x="1168958" y="1137139"/>
                  <a:pt x="1130439" y="1105319"/>
                  <a:pt x="1075173" y="1034981"/>
                </a:cubicBezTo>
                <a:cubicBezTo>
                  <a:pt x="1019907" y="964643"/>
                  <a:pt x="924448" y="832339"/>
                  <a:pt x="874206" y="753627"/>
                </a:cubicBezTo>
                <a:cubicBezTo>
                  <a:pt x="823964" y="674915"/>
                  <a:pt x="847411" y="629697"/>
                  <a:pt x="773723" y="562708"/>
                </a:cubicBezTo>
                <a:cubicBezTo>
                  <a:pt x="700035" y="495719"/>
                  <a:pt x="561033" y="445478"/>
                  <a:pt x="432079" y="351693"/>
                </a:cubicBezTo>
                <a:cubicBezTo>
                  <a:pt x="303125" y="257908"/>
                  <a:pt x="0" y="0"/>
                  <a:pt x="0" y="0"/>
                </a:cubicBezTo>
                <a:lnTo>
                  <a:pt x="0" y="0"/>
                </a:lnTo>
              </a:path>
            </a:pathLst>
          </a:custGeom>
          <a:ln w="76200">
            <a:solidFill>
              <a:srgbClr val="00B0F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3" name="任意多边形 22"/>
          <p:cNvSpPr/>
          <p:nvPr/>
        </p:nvSpPr>
        <p:spPr>
          <a:xfrm>
            <a:off x="90435" y="2326193"/>
            <a:ext cx="8782259" cy="3230545"/>
          </a:xfrm>
          <a:custGeom>
            <a:avLst/>
            <a:gdLst>
              <a:gd name="connsiteX0" fmla="*/ 5395965 w 8782259"/>
              <a:gd name="connsiteY0" fmla="*/ 3230545 h 3230545"/>
              <a:gd name="connsiteX1" fmla="*/ 5647174 w 8782259"/>
              <a:gd name="connsiteY1" fmla="*/ 3120014 h 3230545"/>
              <a:gd name="connsiteX2" fmla="*/ 5777802 w 8782259"/>
              <a:gd name="connsiteY2" fmla="*/ 2728128 h 3230545"/>
              <a:gd name="connsiteX3" fmla="*/ 5878286 w 8782259"/>
              <a:gd name="connsiteY3" fmla="*/ 2758273 h 3230545"/>
              <a:gd name="connsiteX4" fmla="*/ 6209881 w 8782259"/>
              <a:gd name="connsiteY4" fmla="*/ 2597499 h 3230545"/>
              <a:gd name="connsiteX5" fmla="*/ 7033846 w 8782259"/>
              <a:gd name="connsiteY5" fmla="*/ 2346291 h 3230545"/>
              <a:gd name="connsiteX6" fmla="*/ 8551147 w 8782259"/>
              <a:gd name="connsiteY6" fmla="*/ 1552471 h 3230545"/>
              <a:gd name="connsiteX7" fmla="*/ 8420519 w 8782259"/>
              <a:gd name="connsiteY7" fmla="*/ 1130440 h 3230545"/>
              <a:gd name="connsiteX8" fmla="*/ 7928150 w 8782259"/>
              <a:gd name="connsiteY8" fmla="*/ 919425 h 3230545"/>
              <a:gd name="connsiteX9" fmla="*/ 6461090 w 8782259"/>
              <a:gd name="connsiteY9" fmla="*/ 678264 h 3230545"/>
              <a:gd name="connsiteX10" fmla="*/ 6109398 w 8782259"/>
              <a:gd name="connsiteY10" fmla="*/ 708409 h 3230545"/>
              <a:gd name="connsiteX11" fmla="*/ 5727561 w 8782259"/>
              <a:gd name="connsiteY11" fmla="*/ 708409 h 3230545"/>
              <a:gd name="connsiteX12" fmla="*/ 5436158 w 8782259"/>
              <a:gd name="connsiteY12" fmla="*/ 507442 h 3230545"/>
              <a:gd name="connsiteX13" fmla="*/ 5004079 w 8782259"/>
              <a:gd name="connsiteY13" fmla="*/ 216040 h 3230545"/>
              <a:gd name="connsiteX14" fmla="*/ 4662435 w 8782259"/>
              <a:gd name="connsiteY14" fmla="*/ 25121 h 3230545"/>
              <a:gd name="connsiteX15" fmla="*/ 4310743 w 8782259"/>
              <a:gd name="connsiteY15" fmla="*/ 65315 h 3230545"/>
              <a:gd name="connsiteX16" fmla="*/ 3637503 w 8782259"/>
              <a:gd name="connsiteY16" fmla="*/ 336620 h 3230545"/>
              <a:gd name="connsiteX17" fmla="*/ 2954216 w 8782259"/>
              <a:gd name="connsiteY17" fmla="*/ 517491 h 3230545"/>
              <a:gd name="connsiteX18" fmla="*/ 2471895 w 8782259"/>
              <a:gd name="connsiteY18" fmla="*/ 748603 h 3230545"/>
              <a:gd name="connsiteX19" fmla="*/ 2260879 w 8782259"/>
              <a:gd name="connsiteY19" fmla="*/ 959618 h 3230545"/>
              <a:gd name="connsiteX20" fmla="*/ 2059912 w 8782259"/>
              <a:gd name="connsiteY20" fmla="*/ 1070150 h 3230545"/>
              <a:gd name="connsiteX21" fmla="*/ 1547446 w 8782259"/>
              <a:gd name="connsiteY21" fmla="*/ 1060102 h 3230545"/>
              <a:gd name="connsiteX22" fmla="*/ 1105319 w 8782259"/>
              <a:gd name="connsiteY22" fmla="*/ 949570 h 3230545"/>
              <a:gd name="connsiteX23" fmla="*/ 844062 w 8782259"/>
              <a:gd name="connsiteY23" fmla="*/ 798844 h 3230545"/>
              <a:gd name="connsiteX24" fmla="*/ 231112 w 8782259"/>
              <a:gd name="connsiteY24" fmla="*/ 989763 h 3230545"/>
              <a:gd name="connsiteX25" fmla="*/ 0 w 8782259"/>
              <a:gd name="connsiteY25" fmla="*/ 1441939 h 3230545"/>
              <a:gd name="connsiteX26" fmla="*/ 0 w 8782259"/>
              <a:gd name="connsiteY26" fmla="*/ 1441939 h 3230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782259" h="3230545">
                <a:moveTo>
                  <a:pt x="5395965" y="3230545"/>
                </a:moveTo>
                <a:cubicBezTo>
                  <a:pt x="5489749" y="3217147"/>
                  <a:pt x="5583534" y="3203750"/>
                  <a:pt x="5647174" y="3120014"/>
                </a:cubicBezTo>
                <a:cubicBezTo>
                  <a:pt x="5710814" y="3036278"/>
                  <a:pt x="5739283" y="2788418"/>
                  <a:pt x="5777802" y="2728128"/>
                </a:cubicBezTo>
                <a:cubicBezTo>
                  <a:pt x="5816321" y="2667838"/>
                  <a:pt x="5806273" y="2780044"/>
                  <a:pt x="5878286" y="2758273"/>
                </a:cubicBezTo>
                <a:cubicBezTo>
                  <a:pt x="5950299" y="2736502"/>
                  <a:pt x="6017288" y="2666163"/>
                  <a:pt x="6209881" y="2597499"/>
                </a:cubicBezTo>
                <a:cubicBezTo>
                  <a:pt x="6402474" y="2528835"/>
                  <a:pt x="6643635" y="2520462"/>
                  <a:pt x="7033846" y="2346291"/>
                </a:cubicBezTo>
                <a:cubicBezTo>
                  <a:pt x="7424057" y="2172120"/>
                  <a:pt x="8320035" y="1755113"/>
                  <a:pt x="8551147" y="1552471"/>
                </a:cubicBezTo>
                <a:cubicBezTo>
                  <a:pt x="8782259" y="1349829"/>
                  <a:pt x="8524352" y="1235948"/>
                  <a:pt x="8420519" y="1130440"/>
                </a:cubicBezTo>
                <a:cubicBezTo>
                  <a:pt x="8316686" y="1024932"/>
                  <a:pt x="8254721" y="994788"/>
                  <a:pt x="7928150" y="919425"/>
                </a:cubicBezTo>
                <a:cubicBezTo>
                  <a:pt x="7601579" y="844062"/>
                  <a:pt x="6764215" y="713433"/>
                  <a:pt x="6461090" y="678264"/>
                </a:cubicBezTo>
                <a:cubicBezTo>
                  <a:pt x="6157965" y="643095"/>
                  <a:pt x="6231653" y="703385"/>
                  <a:pt x="6109398" y="708409"/>
                </a:cubicBezTo>
                <a:cubicBezTo>
                  <a:pt x="5987143" y="713433"/>
                  <a:pt x="5839768" y="741903"/>
                  <a:pt x="5727561" y="708409"/>
                </a:cubicBezTo>
                <a:cubicBezTo>
                  <a:pt x="5615354" y="674915"/>
                  <a:pt x="5436158" y="507442"/>
                  <a:pt x="5436158" y="507442"/>
                </a:cubicBezTo>
                <a:cubicBezTo>
                  <a:pt x="5315578" y="425381"/>
                  <a:pt x="5133033" y="296427"/>
                  <a:pt x="5004079" y="216040"/>
                </a:cubicBezTo>
                <a:cubicBezTo>
                  <a:pt x="4875125" y="135653"/>
                  <a:pt x="4777991" y="50242"/>
                  <a:pt x="4662435" y="25121"/>
                </a:cubicBezTo>
                <a:cubicBezTo>
                  <a:pt x="4546879" y="0"/>
                  <a:pt x="4481565" y="13399"/>
                  <a:pt x="4310743" y="65315"/>
                </a:cubicBezTo>
                <a:cubicBezTo>
                  <a:pt x="4139921" y="117231"/>
                  <a:pt x="3863591" y="261257"/>
                  <a:pt x="3637503" y="336620"/>
                </a:cubicBezTo>
                <a:cubicBezTo>
                  <a:pt x="3411415" y="411983"/>
                  <a:pt x="3148484" y="448827"/>
                  <a:pt x="2954216" y="517491"/>
                </a:cubicBezTo>
                <a:cubicBezTo>
                  <a:pt x="2759948" y="586155"/>
                  <a:pt x="2587451" y="674915"/>
                  <a:pt x="2471895" y="748603"/>
                </a:cubicBezTo>
                <a:cubicBezTo>
                  <a:pt x="2356339" y="822291"/>
                  <a:pt x="2329543" y="906027"/>
                  <a:pt x="2260879" y="959618"/>
                </a:cubicBezTo>
                <a:cubicBezTo>
                  <a:pt x="2192215" y="1013209"/>
                  <a:pt x="2178817" y="1053403"/>
                  <a:pt x="2059912" y="1070150"/>
                </a:cubicBezTo>
                <a:cubicBezTo>
                  <a:pt x="1941007" y="1086897"/>
                  <a:pt x="1706545" y="1080199"/>
                  <a:pt x="1547446" y="1060102"/>
                </a:cubicBezTo>
                <a:cubicBezTo>
                  <a:pt x="1388347" y="1040005"/>
                  <a:pt x="1222550" y="993113"/>
                  <a:pt x="1105319" y="949570"/>
                </a:cubicBezTo>
                <a:cubicBezTo>
                  <a:pt x="988088" y="906027"/>
                  <a:pt x="989763" y="792145"/>
                  <a:pt x="844062" y="798844"/>
                </a:cubicBezTo>
                <a:cubicBezTo>
                  <a:pt x="698361" y="805543"/>
                  <a:pt x="371789" y="882581"/>
                  <a:pt x="231112" y="989763"/>
                </a:cubicBezTo>
                <a:cubicBezTo>
                  <a:pt x="90435" y="1096945"/>
                  <a:pt x="0" y="1441939"/>
                  <a:pt x="0" y="1441939"/>
                </a:cubicBezTo>
                <a:lnTo>
                  <a:pt x="0" y="1441939"/>
                </a:lnTo>
              </a:path>
            </a:pathLst>
          </a:custGeom>
          <a:ln w="76200">
            <a:solidFill>
              <a:srgbClr val="00B0F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4" name="任意多边形 23"/>
          <p:cNvSpPr/>
          <p:nvPr/>
        </p:nvSpPr>
        <p:spPr>
          <a:xfrm>
            <a:off x="190919" y="4377732"/>
            <a:ext cx="5883309" cy="726831"/>
          </a:xfrm>
          <a:custGeom>
            <a:avLst/>
            <a:gdLst>
              <a:gd name="connsiteX0" fmla="*/ 0 w 5883309"/>
              <a:gd name="connsiteY0" fmla="*/ 264606 h 726831"/>
              <a:gd name="connsiteX1" fmla="*/ 1145512 w 5883309"/>
              <a:gd name="connsiteY1" fmla="*/ 43543 h 726831"/>
              <a:gd name="connsiteX2" fmla="*/ 2532184 w 5883309"/>
              <a:gd name="connsiteY2" fmla="*/ 3349 h 726831"/>
              <a:gd name="connsiteX3" fmla="*/ 2994408 w 5883309"/>
              <a:gd name="connsiteY3" fmla="*/ 43543 h 726831"/>
              <a:gd name="connsiteX4" fmla="*/ 4190162 w 5883309"/>
              <a:gd name="connsiteY4" fmla="*/ 174171 h 726831"/>
              <a:gd name="connsiteX5" fmla="*/ 4320791 w 5883309"/>
              <a:gd name="connsiteY5" fmla="*/ 214365 h 726831"/>
              <a:gd name="connsiteX6" fmla="*/ 4360984 w 5883309"/>
              <a:gd name="connsiteY6" fmla="*/ 284703 h 726831"/>
              <a:gd name="connsiteX7" fmla="*/ 4501661 w 5883309"/>
              <a:gd name="connsiteY7" fmla="*/ 264606 h 726831"/>
              <a:gd name="connsiteX8" fmla="*/ 5014127 w 5883309"/>
              <a:gd name="connsiteY8" fmla="*/ 244510 h 726831"/>
              <a:gd name="connsiteX9" fmla="*/ 5164852 w 5883309"/>
              <a:gd name="connsiteY9" fmla="*/ 83736 h 726831"/>
              <a:gd name="connsiteX10" fmla="*/ 5416061 w 5883309"/>
              <a:gd name="connsiteY10" fmla="*/ 93784 h 726831"/>
              <a:gd name="connsiteX11" fmla="*/ 5516545 w 5883309"/>
              <a:gd name="connsiteY11" fmla="*/ 194268 h 726831"/>
              <a:gd name="connsiteX12" fmla="*/ 5606980 w 5883309"/>
              <a:gd name="connsiteY12" fmla="*/ 385187 h 726831"/>
              <a:gd name="connsiteX13" fmla="*/ 5757705 w 5883309"/>
              <a:gd name="connsiteY13" fmla="*/ 395235 h 726831"/>
              <a:gd name="connsiteX14" fmla="*/ 5838092 w 5883309"/>
              <a:gd name="connsiteY14" fmla="*/ 344993 h 726831"/>
              <a:gd name="connsiteX15" fmla="*/ 5868237 w 5883309"/>
              <a:gd name="connsiteY15" fmla="*/ 515815 h 726831"/>
              <a:gd name="connsiteX16" fmla="*/ 5747657 w 5883309"/>
              <a:gd name="connsiteY16" fmla="*/ 696686 h 726831"/>
              <a:gd name="connsiteX17" fmla="*/ 5737608 w 5883309"/>
              <a:gd name="connsiteY17" fmla="*/ 696686 h 726831"/>
              <a:gd name="connsiteX18" fmla="*/ 5737608 w 5883309"/>
              <a:gd name="connsiteY18" fmla="*/ 696686 h 726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83309" h="726831">
                <a:moveTo>
                  <a:pt x="0" y="264606"/>
                </a:moveTo>
                <a:cubicBezTo>
                  <a:pt x="361740" y="175846"/>
                  <a:pt x="723481" y="87086"/>
                  <a:pt x="1145512" y="43543"/>
                </a:cubicBezTo>
                <a:cubicBezTo>
                  <a:pt x="1567543" y="0"/>
                  <a:pt x="2224035" y="3349"/>
                  <a:pt x="2532184" y="3349"/>
                </a:cubicBezTo>
                <a:cubicBezTo>
                  <a:pt x="2840333" y="3349"/>
                  <a:pt x="2994408" y="43543"/>
                  <a:pt x="2994408" y="43543"/>
                </a:cubicBezTo>
                <a:lnTo>
                  <a:pt x="4190162" y="174171"/>
                </a:lnTo>
                <a:cubicBezTo>
                  <a:pt x="4411226" y="202641"/>
                  <a:pt x="4292321" y="195943"/>
                  <a:pt x="4320791" y="214365"/>
                </a:cubicBezTo>
                <a:cubicBezTo>
                  <a:pt x="4349261" y="232787"/>
                  <a:pt x="4330839" y="276330"/>
                  <a:pt x="4360984" y="284703"/>
                </a:cubicBezTo>
                <a:cubicBezTo>
                  <a:pt x="4391129" y="293076"/>
                  <a:pt x="4392804" y="271305"/>
                  <a:pt x="4501661" y="264606"/>
                </a:cubicBezTo>
                <a:cubicBezTo>
                  <a:pt x="4610518" y="257907"/>
                  <a:pt x="4903595" y="274655"/>
                  <a:pt x="5014127" y="244510"/>
                </a:cubicBezTo>
                <a:cubicBezTo>
                  <a:pt x="5124659" y="214365"/>
                  <a:pt x="5097863" y="108857"/>
                  <a:pt x="5164852" y="83736"/>
                </a:cubicBezTo>
                <a:cubicBezTo>
                  <a:pt x="5231841" y="58615"/>
                  <a:pt x="5357446" y="75362"/>
                  <a:pt x="5416061" y="93784"/>
                </a:cubicBezTo>
                <a:cubicBezTo>
                  <a:pt x="5474677" y="112206"/>
                  <a:pt x="5484725" y="145701"/>
                  <a:pt x="5516545" y="194268"/>
                </a:cubicBezTo>
                <a:cubicBezTo>
                  <a:pt x="5548365" y="242835"/>
                  <a:pt x="5566787" y="351693"/>
                  <a:pt x="5606980" y="385187"/>
                </a:cubicBezTo>
                <a:cubicBezTo>
                  <a:pt x="5647173" y="418682"/>
                  <a:pt x="5719186" y="401934"/>
                  <a:pt x="5757705" y="395235"/>
                </a:cubicBezTo>
                <a:cubicBezTo>
                  <a:pt x="5796224" y="388536"/>
                  <a:pt x="5819670" y="324896"/>
                  <a:pt x="5838092" y="344993"/>
                </a:cubicBezTo>
                <a:cubicBezTo>
                  <a:pt x="5856514" y="365090"/>
                  <a:pt x="5883309" y="457200"/>
                  <a:pt x="5868237" y="515815"/>
                </a:cubicBezTo>
                <a:cubicBezTo>
                  <a:pt x="5853165" y="574430"/>
                  <a:pt x="5769428" y="666541"/>
                  <a:pt x="5747657" y="696686"/>
                </a:cubicBezTo>
                <a:cubicBezTo>
                  <a:pt x="5725886" y="726831"/>
                  <a:pt x="5737608" y="696686"/>
                  <a:pt x="5737608" y="696686"/>
                </a:cubicBezTo>
                <a:lnTo>
                  <a:pt x="5737608" y="696686"/>
                </a:lnTo>
              </a:path>
            </a:pathLst>
          </a:custGeom>
          <a:ln w="762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5" name="任意多边形 24"/>
          <p:cNvSpPr/>
          <p:nvPr/>
        </p:nvSpPr>
        <p:spPr>
          <a:xfrm>
            <a:off x="4501662" y="4692580"/>
            <a:ext cx="693336" cy="502418"/>
          </a:xfrm>
          <a:custGeom>
            <a:avLst/>
            <a:gdLst>
              <a:gd name="connsiteX0" fmla="*/ 0 w 693336"/>
              <a:gd name="connsiteY0" fmla="*/ 0 h 502418"/>
              <a:gd name="connsiteX1" fmla="*/ 150725 w 693336"/>
              <a:gd name="connsiteY1" fmla="*/ 190919 h 502418"/>
              <a:gd name="connsiteX2" fmla="*/ 562707 w 693336"/>
              <a:gd name="connsiteY2" fmla="*/ 432079 h 502418"/>
              <a:gd name="connsiteX3" fmla="*/ 693336 w 693336"/>
              <a:gd name="connsiteY3" fmla="*/ 502418 h 502418"/>
              <a:gd name="connsiteX4" fmla="*/ 693336 w 693336"/>
              <a:gd name="connsiteY4" fmla="*/ 502418 h 5024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3336" h="502418">
                <a:moveTo>
                  <a:pt x="0" y="0"/>
                </a:moveTo>
                <a:cubicBezTo>
                  <a:pt x="28470" y="59453"/>
                  <a:pt x="56941" y="118906"/>
                  <a:pt x="150725" y="190919"/>
                </a:cubicBezTo>
                <a:cubicBezTo>
                  <a:pt x="244509" y="262932"/>
                  <a:pt x="472272" y="380162"/>
                  <a:pt x="562707" y="432079"/>
                </a:cubicBezTo>
                <a:cubicBezTo>
                  <a:pt x="653142" y="483996"/>
                  <a:pt x="693336" y="502418"/>
                  <a:pt x="693336" y="502418"/>
                </a:cubicBezTo>
                <a:lnTo>
                  <a:pt x="693336" y="502418"/>
                </a:lnTo>
              </a:path>
            </a:pathLst>
          </a:custGeom>
          <a:ln w="762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6" name="任意多边形 25"/>
          <p:cNvSpPr/>
          <p:nvPr/>
        </p:nvSpPr>
        <p:spPr>
          <a:xfrm>
            <a:off x="160774" y="4458118"/>
            <a:ext cx="5114611" cy="1088573"/>
          </a:xfrm>
          <a:custGeom>
            <a:avLst/>
            <a:gdLst>
              <a:gd name="connsiteX0" fmla="*/ 5114611 w 5114611"/>
              <a:gd name="connsiteY0" fmla="*/ 998137 h 1088573"/>
              <a:gd name="connsiteX1" fmla="*/ 4280597 w 5114611"/>
              <a:gd name="connsiteY1" fmla="*/ 988089 h 1088573"/>
              <a:gd name="connsiteX2" fmla="*/ 3366197 w 5114611"/>
              <a:gd name="connsiteY2" fmla="*/ 395236 h 1088573"/>
              <a:gd name="connsiteX3" fmla="*/ 3104940 w 5114611"/>
              <a:gd name="connsiteY3" fmla="*/ 495719 h 1088573"/>
              <a:gd name="connsiteX4" fmla="*/ 2773345 w 5114611"/>
              <a:gd name="connsiteY4" fmla="*/ 606251 h 1088573"/>
              <a:gd name="connsiteX5" fmla="*/ 2100105 w 5114611"/>
              <a:gd name="connsiteY5" fmla="*/ 174172 h 1088573"/>
              <a:gd name="connsiteX6" fmla="*/ 1185705 w 5114611"/>
              <a:gd name="connsiteY6" fmla="*/ 13398 h 1088573"/>
              <a:gd name="connsiteX7" fmla="*/ 0 w 5114611"/>
              <a:gd name="connsiteY7" fmla="*/ 254559 h 1088573"/>
              <a:gd name="connsiteX8" fmla="*/ 0 w 5114611"/>
              <a:gd name="connsiteY8" fmla="*/ 254559 h 108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14611" h="1088573">
                <a:moveTo>
                  <a:pt x="5114611" y="998137"/>
                </a:moveTo>
                <a:cubicBezTo>
                  <a:pt x="4843305" y="1043355"/>
                  <a:pt x="4571999" y="1088573"/>
                  <a:pt x="4280597" y="988089"/>
                </a:cubicBezTo>
                <a:cubicBezTo>
                  <a:pt x="3989195" y="887606"/>
                  <a:pt x="3562140" y="477298"/>
                  <a:pt x="3366197" y="395236"/>
                </a:cubicBezTo>
                <a:cubicBezTo>
                  <a:pt x="3170254" y="313174"/>
                  <a:pt x="3203749" y="460550"/>
                  <a:pt x="3104940" y="495719"/>
                </a:cubicBezTo>
                <a:cubicBezTo>
                  <a:pt x="3006131" y="530888"/>
                  <a:pt x="2940817" y="659842"/>
                  <a:pt x="2773345" y="606251"/>
                </a:cubicBezTo>
                <a:cubicBezTo>
                  <a:pt x="2605873" y="552660"/>
                  <a:pt x="2364711" y="272981"/>
                  <a:pt x="2100105" y="174172"/>
                </a:cubicBezTo>
                <a:cubicBezTo>
                  <a:pt x="1835499" y="75363"/>
                  <a:pt x="1535722" y="0"/>
                  <a:pt x="1185705" y="13398"/>
                </a:cubicBezTo>
                <a:cubicBezTo>
                  <a:pt x="835688" y="26796"/>
                  <a:pt x="0" y="254559"/>
                  <a:pt x="0" y="254559"/>
                </a:cubicBezTo>
                <a:lnTo>
                  <a:pt x="0" y="254559"/>
                </a:lnTo>
              </a:path>
            </a:pathLst>
          </a:custGeom>
          <a:ln w="762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7" name="任意多边形 26"/>
          <p:cNvSpPr/>
          <p:nvPr/>
        </p:nvSpPr>
        <p:spPr>
          <a:xfrm>
            <a:off x="482321" y="4742822"/>
            <a:ext cx="3205424" cy="684963"/>
          </a:xfrm>
          <a:custGeom>
            <a:avLst/>
            <a:gdLst>
              <a:gd name="connsiteX0" fmla="*/ 0 w 3205424"/>
              <a:gd name="connsiteY0" fmla="*/ 0 h 684963"/>
              <a:gd name="connsiteX1" fmla="*/ 371789 w 3205424"/>
              <a:gd name="connsiteY1" fmla="*/ 321547 h 684963"/>
              <a:gd name="connsiteX2" fmla="*/ 1245995 w 3205424"/>
              <a:gd name="connsiteY2" fmla="*/ 462224 h 684963"/>
              <a:gd name="connsiteX3" fmla="*/ 1627833 w 3205424"/>
              <a:gd name="connsiteY3" fmla="*/ 653143 h 684963"/>
              <a:gd name="connsiteX4" fmla="*/ 2120202 w 3205424"/>
              <a:gd name="connsiteY4" fmla="*/ 653143 h 684963"/>
              <a:gd name="connsiteX5" fmla="*/ 2361363 w 3205424"/>
              <a:gd name="connsiteY5" fmla="*/ 522514 h 684963"/>
              <a:gd name="connsiteX6" fmla="*/ 2662813 w 3205424"/>
              <a:gd name="connsiteY6" fmla="*/ 411982 h 684963"/>
              <a:gd name="connsiteX7" fmla="*/ 2934119 w 3205424"/>
              <a:gd name="connsiteY7" fmla="*/ 281354 h 684963"/>
              <a:gd name="connsiteX8" fmla="*/ 3205424 w 3205424"/>
              <a:gd name="connsiteY8" fmla="*/ 271305 h 684963"/>
              <a:gd name="connsiteX9" fmla="*/ 3205424 w 3205424"/>
              <a:gd name="connsiteY9" fmla="*/ 271305 h 68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05424" h="684963">
                <a:moveTo>
                  <a:pt x="0" y="0"/>
                </a:moveTo>
                <a:cubicBezTo>
                  <a:pt x="82061" y="122255"/>
                  <a:pt x="164123" y="244510"/>
                  <a:pt x="371789" y="321547"/>
                </a:cubicBezTo>
                <a:cubicBezTo>
                  <a:pt x="579455" y="398584"/>
                  <a:pt x="1036654" y="406958"/>
                  <a:pt x="1245995" y="462224"/>
                </a:cubicBezTo>
                <a:cubicBezTo>
                  <a:pt x="1455336" y="517490"/>
                  <a:pt x="1482132" y="621323"/>
                  <a:pt x="1627833" y="653143"/>
                </a:cubicBezTo>
                <a:cubicBezTo>
                  <a:pt x="1773534" y="684963"/>
                  <a:pt x="1997947" y="674915"/>
                  <a:pt x="2120202" y="653143"/>
                </a:cubicBezTo>
                <a:cubicBezTo>
                  <a:pt x="2242457" y="631372"/>
                  <a:pt x="2270928" y="562708"/>
                  <a:pt x="2361363" y="522514"/>
                </a:cubicBezTo>
                <a:cubicBezTo>
                  <a:pt x="2451798" y="482321"/>
                  <a:pt x="2567354" y="452175"/>
                  <a:pt x="2662813" y="411982"/>
                </a:cubicBezTo>
                <a:cubicBezTo>
                  <a:pt x="2758272" y="371789"/>
                  <a:pt x="2843684" y="304800"/>
                  <a:pt x="2934119" y="281354"/>
                </a:cubicBezTo>
                <a:cubicBezTo>
                  <a:pt x="3024554" y="257908"/>
                  <a:pt x="3205424" y="271305"/>
                  <a:pt x="3205424" y="271305"/>
                </a:cubicBezTo>
                <a:lnTo>
                  <a:pt x="3205424" y="271305"/>
                </a:lnTo>
              </a:path>
            </a:pathLst>
          </a:custGeom>
          <a:ln w="762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8" name="任意多边形 27"/>
          <p:cNvSpPr/>
          <p:nvPr/>
        </p:nvSpPr>
        <p:spPr>
          <a:xfrm>
            <a:off x="1929284" y="5627077"/>
            <a:ext cx="1115367" cy="743578"/>
          </a:xfrm>
          <a:custGeom>
            <a:avLst/>
            <a:gdLst>
              <a:gd name="connsiteX0" fmla="*/ 0 w 1115367"/>
              <a:gd name="connsiteY0" fmla="*/ 0 h 743578"/>
              <a:gd name="connsiteX1" fmla="*/ 160773 w 1115367"/>
              <a:gd name="connsiteY1" fmla="*/ 100483 h 743578"/>
              <a:gd name="connsiteX2" fmla="*/ 291402 w 1115367"/>
              <a:gd name="connsiteY2" fmla="*/ 140677 h 743578"/>
              <a:gd name="connsiteX3" fmla="*/ 422030 w 1115367"/>
              <a:gd name="connsiteY3" fmla="*/ 150725 h 743578"/>
              <a:gd name="connsiteX4" fmla="*/ 653142 w 1115367"/>
              <a:gd name="connsiteY4" fmla="*/ 211015 h 743578"/>
              <a:gd name="connsiteX5" fmla="*/ 783771 w 1115367"/>
              <a:gd name="connsiteY5" fmla="*/ 150725 h 743578"/>
              <a:gd name="connsiteX6" fmla="*/ 823964 w 1115367"/>
              <a:gd name="connsiteY6" fmla="*/ 411982 h 743578"/>
              <a:gd name="connsiteX7" fmla="*/ 1115367 w 1115367"/>
              <a:gd name="connsiteY7" fmla="*/ 743578 h 743578"/>
              <a:gd name="connsiteX8" fmla="*/ 1115367 w 1115367"/>
              <a:gd name="connsiteY8" fmla="*/ 743578 h 743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5367" h="743578">
                <a:moveTo>
                  <a:pt x="0" y="0"/>
                </a:moveTo>
                <a:cubicBezTo>
                  <a:pt x="56103" y="38518"/>
                  <a:pt x="112206" y="77037"/>
                  <a:pt x="160773" y="100483"/>
                </a:cubicBezTo>
                <a:cubicBezTo>
                  <a:pt x="209340" y="123929"/>
                  <a:pt x="247859" y="132303"/>
                  <a:pt x="291402" y="140677"/>
                </a:cubicBezTo>
                <a:cubicBezTo>
                  <a:pt x="334945" y="149051"/>
                  <a:pt x="361740" y="139002"/>
                  <a:pt x="422030" y="150725"/>
                </a:cubicBezTo>
                <a:cubicBezTo>
                  <a:pt x="482320" y="162448"/>
                  <a:pt x="592852" y="211015"/>
                  <a:pt x="653142" y="211015"/>
                </a:cubicBezTo>
                <a:cubicBezTo>
                  <a:pt x="713432" y="211015"/>
                  <a:pt x="755301" y="117231"/>
                  <a:pt x="783771" y="150725"/>
                </a:cubicBezTo>
                <a:cubicBezTo>
                  <a:pt x="812241" y="184219"/>
                  <a:pt x="768698" y="313173"/>
                  <a:pt x="823964" y="411982"/>
                </a:cubicBezTo>
                <a:cubicBezTo>
                  <a:pt x="879230" y="510791"/>
                  <a:pt x="1115367" y="743578"/>
                  <a:pt x="1115367" y="743578"/>
                </a:cubicBezTo>
                <a:lnTo>
                  <a:pt x="1115367" y="743578"/>
                </a:lnTo>
              </a:path>
            </a:pathLst>
          </a:custGeom>
          <a:ln w="76200">
            <a:solidFill>
              <a:srgbClr val="00B0F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9" name="任意多边形 28"/>
          <p:cNvSpPr/>
          <p:nvPr/>
        </p:nvSpPr>
        <p:spPr>
          <a:xfrm>
            <a:off x="2672862" y="5144756"/>
            <a:ext cx="572756" cy="582804"/>
          </a:xfrm>
          <a:custGeom>
            <a:avLst/>
            <a:gdLst>
              <a:gd name="connsiteX0" fmla="*/ 572756 w 572756"/>
              <a:gd name="connsiteY0" fmla="*/ 0 h 582804"/>
              <a:gd name="connsiteX1" fmla="*/ 381837 w 572756"/>
              <a:gd name="connsiteY1" fmla="*/ 231112 h 582804"/>
              <a:gd name="connsiteX2" fmla="*/ 291402 w 572756"/>
              <a:gd name="connsiteY2" fmla="*/ 422031 h 582804"/>
              <a:gd name="connsiteX3" fmla="*/ 0 w 572756"/>
              <a:gd name="connsiteY3" fmla="*/ 582804 h 582804"/>
              <a:gd name="connsiteX4" fmla="*/ 0 w 572756"/>
              <a:gd name="connsiteY4" fmla="*/ 582804 h 582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756" h="582804">
                <a:moveTo>
                  <a:pt x="572756" y="0"/>
                </a:moveTo>
                <a:cubicBezTo>
                  <a:pt x="500742" y="80387"/>
                  <a:pt x="428729" y="160774"/>
                  <a:pt x="381837" y="231112"/>
                </a:cubicBezTo>
                <a:cubicBezTo>
                  <a:pt x="334945" y="301450"/>
                  <a:pt x="355041" y="363416"/>
                  <a:pt x="291402" y="422031"/>
                </a:cubicBezTo>
                <a:cubicBezTo>
                  <a:pt x="227763" y="480646"/>
                  <a:pt x="0" y="582804"/>
                  <a:pt x="0" y="582804"/>
                </a:cubicBezTo>
                <a:lnTo>
                  <a:pt x="0" y="582804"/>
                </a:lnTo>
              </a:path>
            </a:pathLst>
          </a:custGeom>
          <a:ln w="762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0" name="任意多边形 29"/>
          <p:cNvSpPr/>
          <p:nvPr/>
        </p:nvSpPr>
        <p:spPr>
          <a:xfrm>
            <a:off x="974690" y="4190163"/>
            <a:ext cx="1386673" cy="1557494"/>
          </a:xfrm>
          <a:custGeom>
            <a:avLst/>
            <a:gdLst>
              <a:gd name="connsiteX0" fmla="*/ 0 w 1386673"/>
              <a:gd name="connsiteY0" fmla="*/ 0 h 1557494"/>
              <a:gd name="connsiteX1" fmla="*/ 351692 w 1386673"/>
              <a:gd name="connsiteY1" fmla="*/ 221063 h 1557494"/>
              <a:gd name="connsiteX2" fmla="*/ 743578 w 1386673"/>
              <a:gd name="connsiteY2" fmla="*/ 633046 h 1557494"/>
              <a:gd name="connsiteX3" fmla="*/ 874207 w 1386673"/>
              <a:gd name="connsiteY3" fmla="*/ 954593 h 1557494"/>
              <a:gd name="connsiteX4" fmla="*/ 1386673 w 1386673"/>
              <a:gd name="connsiteY4" fmla="*/ 1557494 h 1557494"/>
              <a:gd name="connsiteX5" fmla="*/ 1386673 w 1386673"/>
              <a:gd name="connsiteY5" fmla="*/ 1557494 h 155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6673" h="1557494">
                <a:moveTo>
                  <a:pt x="0" y="0"/>
                </a:moveTo>
                <a:cubicBezTo>
                  <a:pt x="113881" y="57777"/>
                  <a:pt x="227762" y="115555"/>
                  <a:pt x="351692" y="221063"/>
                </a:cubicBezTo>
                <a:cubicBezTo>
                  <a:pt x="475622" y="326571"/>
                  <a:pt x="656492" y="510791"/>
                  <a:pt x="743578" y="633046"/>
                </a:cubicBezTo>
                <a:cubicBezTo>
                  <a:pt x="830664" y="755301"/>
                  <a:pt x="767025" y="800518"/>
                  <a:pt x="874207" y="954593"/>
                </a:cubicBezTo>
                <a:cubicBezTo>
                  <a:pt x="981389" y="1108668"/>
                  <a:pt x="1386673" y="1557494"/>
                  <a:pt x="1386673" y="1557494"/>
                </a:cubicBezTo>
                <a:lnTo>
                  <a:pt x="1386673" y="1557494"/>
                </a:lnTo>
              </a:path>
            </a:pathLst>
          </a:custGeom>
          <a:ln w="762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1" name="任意多边形 30"/>
          <p:cNvSpPr/>
          <p:nvPr/>
        </p:nvSpPr>
        <p:spPr>
          <a:xfrm>
            <a:off x="5315578" y="3694444"/>
            <a:ext cx="3426488" cy="726831"/>
          </a:xfrm>
          <a:custGeom>
            <a:avLst/>
            <a:gdLst>
              <a:gd name="connsiteX0" fmla="*/ 0 w 3426488"/>
              <a:gd name="connsiteY0" fmla="*/ 726831 h 726831"/>
              <a:gd name="connsiteX1" fmla="*/ 482321 w 3426488"/>
              <a:gd name="connsiteY1" fmla="*/ 355042 h 726831"/>
              <a:gd name="connsiteX2" fmla="*/ 1416818 w 3426488"/>
              <a:gd name="connsiteY2" fmla="*/ 103833 h 726831"/>
              <a:gd name="connsiteX3" fmla="*/ 2723103 w 3426488"/>
              <a:gd name="connsiteY3" fmla="*/ 13398 h 726831"/>
              <a:gd name="connsiteX4" fmla="*/ 3426488 w 3426488"/>
              <a:gd name="connsiteY4" fmla="*/ 23446 h 726831"/>
              <a:gd name="connsiteX5" fmla="*/ 3426488 w 3426488"/>
              <a:gd name="connsiteY5" fmla="*/ 23446 h 726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26488" h="726831">
                <a:moveTo>
                  <a:pt x="0" y="726831"/>
                </a:moveTo>
                <a:cubicBezTo>
                  <a:pt x="123092" y="592853"/>
                  <a:pt x="246185" y="458875"/>
                  <a:pt x="482321" y="355042"/>
                </a:cubicBezTo>
                <a:cubicBezTo>
                  <a:pt x="718457" y="251209"/>
                  <a:pt x="1043354" y="160774"/>
                  <a:pt x="1416818" y="103833"/>
                </a:cubicBezTo>
                <a:cubicBezTo>
                  <a:pt x="1790282" y="46892"/>
                  <a:pt x="2388158" y="26796"/>
                  <a:pt x="2723103" y="13398"/>
                </a:cubicBezTo>
                <a:cubicBezTo>
                  <a:pt x="3058048" y="0"/>
                  <a:pt x="3426488" y="23446"/>
                  <a:pt x="3426488" y="23446"/>
                </a:cubicBezTo>
                <a:lnTo>
                  <a:pt x="3426488" y="23446"/>
                </a:lnTo>
              </a:path>
            </a:pathLst>
          </a:custGeom>
          <a:ln w="381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 name="文本框 2"/>
          <p:cNvSpPr txBox="1"/>
          <p:nvPr/>
        </p:nvSpPr>
        <p:spPr>
          <a:xfrm>
            <a:off x="2470662" y="3926934"/>
            <a:ext cx="3451971" cy="584775"/>
          </a:xfrm>
          <a:prstGeom prst="rect">
            <a:avLst/>
          </a:prstGeom>
          <a:noFill/>
        </p:spPr>
        <p:txBody>
          <a:bodyPr wrap="none" rtlCol="0">
            <a:spAutoFit/>
          </a:bodyPr>
          <a:lstStyle/>
          <a:p>
            <a:r>
              <a:rPr lang="ru-RU" altLang="zh-CN" sz="3200" dirty="0" smtClean="0">
                <a:solidFill>
                  <a:srgbClr val="FFFF00"/>
                </a:solidFill>
              </a:rPr>
              <a:t>Большая Евразия</a:t>
            </a:r>
            <a:endParaRPr lang="zh-CN" altLang="en-US" sz="3200"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755576" y="27785"/>
            <a:ext cx="7901101" cy="1274174"/>
          </a:xfrm>
          <a:prstGeom prst="rect">
            <a:avLst/>
          </a:prstGeom>
        </p:spPr>
      </p:pic>
      <p:sp>
        <p:nvSpPr>
          <p:cNvPr id="5" name="文本框 4"/>
          <p:cNvSpPr txBox="1"/>
          <p:nvPr/>
        </p:nvSpPr>
        <p:spPr>
          <a:xfrm>
            <a:off x="3275856" y="1484784"/>
            <a:ext cx="2213426" cy="400110"/>
          </a:xfrm>
          <a:prstGeom prst="rect">
            <a:avLst/>
          </a:prstGeom>
          <a:solidFill>
            <a:srgbClr val="FFFF00"/>
          </a:solidFill>
          <a:ln>
            <a:solidFill>
              <a:srgbClr val="0070C0"/>
            </a:solidFill>
          </a:ln>
        </p:spPr>
        <p:txBody>
          <a:bodyPr wrap="square" rtlCol="0">
            <a:spAutoFit/>
          </a:bodyPr>
          <a:lstStyle/>
          <a:p>
            <a:r>
              <a:rPr lang="zh-CN" altLang="en-US" sz="2000" dirty="0" smtClean="0"/>
              <a:t>对接</a:t>
            </a:r>
            <a:r>
              <a:rPr lang="en-US" altLang="zh-CN" sz="2000" dirty="0" smtClean="0"/>
              <a:t>/</a:t>
            </a:r>
            <a:r>
              <a:rPr lang="ru-RU" altLang="zh-CN" sz="2000" dirty="0" smtClean="0"/>
              <a:t>Состыковка</a:t>
            </a:r>
            <a:endParaRPr lang="zh-CN" altLang="en-US" sz="2000" dirty="0"/>
          </a:p>
        </p:txBody>
      </p:sp>
      <p:sp>
        <p:nvSpPr>
          <p:cNvPr id="6" name="左大括号 5"/>
          <p:cNvSpPr/>
          <p:nvPr/>
        </p:nvSpPr>
        <p:spPr>
          <a:xfrm rot="5400000">
            <a:off x="4204430" y="972451"/>
            <a:ext cx="448603" cy="2304256"/>
          </a:xfrm>
          <a:prstGeom prst="lef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 name="文本框 6"/>
          <p:cNvSpPr txBox="1"/>
          <p:nvPr/>
        </p:nvSpPr>
        <p:spPr>
          <a:xfrm>
            <a:off x="3275856" y="1469401"/>
            <a:ext cx="2376264" cy="400110"/>
          </a:xfrm>
          <a:prstGeom prst="rect">
            <a:avLst/>
          </a:prstGeom>
          <a:solidFill>
            <a:srgbClr val="FFFF00"/>
          </a:solidFill>
          <a:ln>
            <a:solidFill>
              <a:srgbClr val="0070C0"/>
            </a:solidFill>
          </a:ln>
        </p:spPr>
        <p:txBody>
          <a:bodyPr wrap="square" rtlCol="0">
            <a:spAutoFit/>
          </a:bodyPr>
          <a:lstStyle/>
          <a:p>
            <a:r>
              <a:rPr lang="zh-CN" altLang="en-US" sz="2000" b="1" dirty="0" smtClean="0"/>
              <a:t>对接</a:t>
            </a:r>
            <a:r>
              <a:rPr lang="en-US" altLang="zh-CN" sz="2000" b="1" dirty="0" smtClean="0"/>
              <a:t>/</a:t>
            </a:r>
            <a:r>
              <a:rPr lang="ru-RU" altLang="zh-CN" sz="2000" b="1" dirty="0" smtClean="0"/>
              <a:t>Состыковка</a:t>
            </a:r>
            <a:endParaRPr lang="zh-CN" altLang="en-US" sz="2000" b="1" dirty="0"/>
          </a:p>
        </p:txBody>
      </p:sp>
      <p:sp>
        <p:nvSpPr>
          <p:cNvPr id="9" name="文本框 8"/>
          <p:cNvSpPr txBox="1"/>
          <p:nvPr/>
        </p:nvSpPr>
        <p:spPr>
          <a:xfrm>
            <a:off x="1187624" y="2383095"/>
            <a:ext cx="2834905" cy="646331"/>
          </a:xfrm>
          <a:prstGeom prst="rect">
            <a:avLst/>
          </a:prstGeom>
          <a:solidFill>
            <a:srgbClr val="FFFF00"/>
          </a:solidFill>
          <a:ln>
            <a:solidFill>
              <a:srgbClr val="0070C0"/>
            </a:solidFill>
          </a:ln>
        </p:spPr>
        <p:txBody>
          <a:bodyPr wrap="square" rtlCol="0">
            <a:spAutoFit/>
          </a:bodyPr>
          <a:lstStyle/>
          <a:p>
            <a:pPr algn="ctr"/>
            <a:r>
              <a:rPr lang="zh-CN" altLang="en-US" dirty="0" smtClean="0"/>
              <a:t>软件对接</a:t>
            </a:r>
            <a:endParaRPr lang="ru-RU" altLang="zh-CN" dirty="0" smtClean="0"/>
          </a:p>
          <a:p>
            <a:pPr algn="ctr"/>
            <a:r>
              <a:rPr lang="ru-RU" altLang="zh-CN" dirty="0" smtClean="0"/>
              <a:t>Мягкая инфраструктура</a:t>
            </a:r>
            <a:endParaRPr lang="zh-CN" altLang="en-US" dirty="0"/>
          </a:p>
        </p:txBody>
      </p:sp>
      <p:sp>
        <p:nvSpPr>
          <p:cNvPr id="10" name="文本框 9"/>
          <p:cNvSpPr txBox="1"/>
          <p:nvPr/>
        </p:nvSpPr>
        <p:spPr>
          <a:xfrm>
            <a:off x="4716016" y="2379647"/>
            <a:ext cx="2952328" cy="646331"/>
          </a:xfrm>
          <a:prstGeom prst="rect">
            <a:avLst/>
          </a:prstGeom>
          <a:solidFill>
            <a:srgbClr val="FFFF00"/>
          </a:solidFill>
          <a:ln>
            <a:solidFill>
              <a:srgbClr val="0070C0"/>
            </a:solidFill>
          </a:ln>
        </p:spPr>
        <p:txBody>
          <a:bodyPr wrap="square" rtlCol="0">
            <a:spAutoFit/>
          </a:bodyPr>
          <a:lstStyle/>
          <a:p>
            <a:pPr algn="ctr"/>
            <a:r>
              <a:rPr lang="zh-CN" altLang="en-US" dirty="0" smtClean="0"/>
              <a:t>硬件对接</a:t>
            </a:r>
            <a:endParaRPr lang="ru-RU" altLang="zh-CN" dirty="0" smtClean="0"/>
          </a:p>
          <a:p>
            <a:pPr algn="ctr"/>
            <a:r>
              <a:rPr lang="ru-RU" altLang="zh-CN" dirty="0" smtClean="0"/>
              <a:t>Жесткая инфраструктура</a:t>
            </a:r>
            <a:endParaRPr lang="zh-CN" altLang="en-US" dirty="0"/>
          </a:p>
        </p:txBody>
      </p:sp>
      <p:sp>
        <p:nvSpPr>
          <p:cNvPr id="11" name="文本框 10"/>
          <p:cNvSpPr txBox="1"/>
          <p:nvPr/>
        </p:nvSpPr>
        <p:spPr>
          <a:xfrm>
            <a:off x="80911" y="3425325"/>
            <a:ext cx="2618881" cy="923330"/>
          </a:xfrm>
          <a:prstGeom prst="rect">
            <a:avLst/>
          </a:prstGeom>
          <a:solidFill>
            <a:srgbClr val="FFFF00"/>
          </a:solidFill>
          <a:ln>
            <a:solidFill>
              <a:srgbClr val="0070C0"/>
            </a:solidFill>
          </a:ln>
        </p:spPr>
        <p:txBody>
          <a:bodyPr wrap="square" rtlCol="0">
            <a:spAutoFit/>
          </a:bodyPr>
          <a:lstStyle/>
          <a:p>
            <a:pPr algn="ctr"/>
            <a:r>
              <a:rPr lang="zh-CN" altLang="en-US" dirty="0" smtClean="0"/>
              <a:t>贸易规则和技术标准</a:t>
            </a:r>
            <a:endParaRPr lang="ru-RU" altLang="zh-CN" dirty="0" smtClean="0"/>
          </a:p>
          <a:p>
            <a:pPr algn="ctr"/>
            <a:r>
              <a:rPr lang="ru-RU" altLang="zh-CN" dirty="0" smtClean="0"/>
              <a:t>Правила торговли и стандарты технологий</a:t>
            </a:r>
            <a:endParaRPr lang="zh-CN" altLang="en-US" dirty="0"/>
          </a:p>
        </p:txBody>
      </p:sp>
      <p:sp>
        <p:nvSpPr>
          <p:cNvPr id="12" name="文本框 11"/>
          <p:cNvSpPr txBox="1"/>
          <p:nvPr/>
        </p:nvSpPr>
        <p:spPr>
          <a:xfrm>
            <a:off x="2799972" y="3464231"/>
            <a:ext cx="2880320" cy="646331"/>
          </a:xfrm>
          <a:prstGeom prst="rect">
            <a:avLst/>
          </a:prstGeom>
          <a:solidFill>
            <a:srgbClr val="FFFF00"/>
          </a:solidFill>
          <a:ln>
            <a:solidFill>
              <a:srgbClr val="0070C0"/>
            </a:solidFill>
          </a:ln>
        </p:spPr>
        <p:txBody>
          <a:bodyPr wrap="square" rtlCol="0">
            <a:spAutoFit/>
          </a:bodyPr>
          <a:lstStyle/>
          <a:p>
            <a:pPr algn="ctr"/>
            <a:r>
              <a:rPr lang="zh-CN" altLang="en-US" dirty="0" smtClean="0"/>
              <a:t>自由贸易区</a:t>
            </a:r>
            <a:endParaRPr lang="en-US" altLang="zh-CN" dirty="0" smtClean="0"/>
          </a:p>
          <a:p>
            <a:pPr algn="ctr"/>
            <a:r>
              <a:rPr lang="ru-RU" altLang="zh-CN" dirty="0" smtClean="0"/>
              <a:t>Зона свободной торговли</a:t>
            </a:r>
            <a:endParaRPr lang="zh-CN" altLang="en-US" dirty="0"/>
          </a:p>
        </p:txBody>
      </p:sp>
      <p:sp>
        <p:nvSpPr>
          <p:cNvPr id="13" name="左大括号 12"/>
          <p:cNvSpPr/>
          <p:nvPr/>
        </p:nvSpPr>
        <p:spPr>
          <a:xfrm rot="5400000">
            <a:off x="2380774" y="2048896"/>
            <a:ext cx="448603" cy="2304256"/>
          </a:xfrm>
          <a:prstGeom prst="lef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4" name="左大括号 13"/>
          <p:cNvSpPr/>
          <p:nvPr/>
        </p:nvSpPr>
        <p:spPr>
          <a:xfrm rot="16200000">
            <a:off x="2440398" y="3344535"/>
            <a:ext cx="257398" cy="2304256"/>
          </a:xfrm>
          <a:prstGeom prst="lef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5" name="文本框 14"/>
          <p:cNvSpPr txBox="1"/>
          <p:nvPr/>
        </p:nvSpPr>
        <p:spPr>
          <a:xfrm>
            <a:off x="1155549" y="4654103"/>
            <a:ext cx="2618881" cy="369332"/>
          </a:xfrm>
          <a:prstGeom prst="rect">
            <a:avLst/>
          </a:prstGeom>
          <a:solidFill>
            <a:srgbClr val="FFFF00"/>
          </a:solidFill>
          <a:ln>
            <a:solidFill>
              <a:srgbClr val="0070C0"/>
            </a:solidFill>
          </a:ln>
        </p:spPr>
        <p:txBody>
          <a:bodyPr wrap="square" rtlCol="0">
            <a:spAutoFit/>
          </a:bodyPr>
          <a:lstStyle/>
          <a:p>
            <a:pPr algn="ctr"/>
            <a:r>
              <a:rPr lang="zh-CN" altLang="en-US" dirty="0" smtClean="0"/>
              <a:t>路线图</a:t>
            </a:r>
            <a:r>
              <a:rPr lang="ru-RU" altLang="zh-CN" dirty="0" smtClean="0"/>
              <a:t>Дорожная карта </a:t>
            </a:r>
            <a:endParaRPr lang="zh-CN" altLang="en-US" dirty="0"/>
          </a:p>
        </p:txBody>
      </p:sp>
      <p:sp>
        <p:nvSpPr>
          <p:cNvPr id="16" name="文本框 15"/>
          <p:cNvSpPr txBox="1"/>
          <p:nvPr/>
        </p:nvSpPr>
        <p:spPr>
          <a:xfrm>
            <a:off x="80910" y="5335690"/>
            <a:ext cx="1970810" cy="1200329"/>
          </a:xfrm>
          <a:prstGeom prst="rect">
            <a:avLst/>
          </a:prstGeom>
          <a:solidFill>
            <a:srgbClr val="FFFF00"/>
          </a:solidFill>
          <a:ln>
            <a:solidFill>
              <a:srgbClr val="0070C0"/>
            </a:solidFill>
          </a:ln>
        </p:spPr>
        <p:txBody>
          <a:bodyPr wrap="square" rtlCol="0">
            <a:spAutoFit/>
          </a:bodyPr>
          <a:lstStyle/>
          <a:p>
            <a:pPr algn="ctr"/>
            <a:r>
              <a:rPr lang="zh-CN" altLang="en-US" dirty="0" smtClean="0"/>
              <a:t>中国与欧亚经济委员会对话</a:t>
            </a:r>
            <a:endParaRPr lang="en-US" altLang="zh-CN" dirty="0" smtClean="0"/>
          </a:p>
          <a:p>
            <a:pPr algn="ctr"/>
            <a:r>
              <a:rPr lang="ru-RU" altLang="zh-CN" dirty="0" smtClean="0"/>
              <a:t>Диалог между Китаем и ЕАЭК</a:t>
            </a:r>
            <a:endParaRPr lang="zh-CN" altLang="en-US" dirty="0"/>
          </a:p>
        </p:txBody>
      </p:sp>
      <p:sp>
        <p:nvSpPr>
          <p:cNvPr id="17" name="文本框 16"/>
          <p:cNvSpPr txBox="1"/>
          <p:nvPr/>
        </p:nvSpPr>
        <p:spPr>
          <a:xfrm>
            <a:off x="2389052" y="5335690"/>
            <a:ext cx="1633477" cy="1477328"/>
          </a:xfrm>
          <a:prstGeom prst="rect">
            <a:avLst/>
          </a:prstGeom>
          <a:solidFill>
            <a:srgbClr val="FFFF00"/>
          </a:solidFill>
          <a:ln>
            <a:solidFill>
              <a:srgbClr val="0070C0"/>
            </a:solidFill>
          </a:ln>
        </p:spPr>
        <p:txBody>
          <a:bodyPr wrap="square" rtlCol="0">
            <a:spAutoFit/>
          </a:bodyPr>
          <a:lstStyle/>
          <a:p>
            <a:pPr algn="ctr"/>
            <a:r>
              <a:rPr lang="zh-CN" altLang="en-US" dirty="0" smtClean="0"/>
              <a:t>上海合作组织自贸区</a:t>
            </a:r>
            <a:endParaRPr lang="ru-RU" altLang="zh-CN" dirty="0" smtClean="0"/>
          </a:p>
          <a:p>
            <a:pPr algn="ctr"/>
            <a:r>
              <a:rPr lang="ru-RU" altLang="zh-CN" dirty="0" smtClean="0"/>
              <a:t>ЗСТ в рамках ШОС</a:t>
            </a:r>
          </a:p>
          <a:p>
            <a:pPr algn="ctr"/>
            <a:r>
              <a:rPr lang="ru-RU" altLang="zh-CN" dirty="0" smtClean="0"/>
              <a:t>2025-2030</a:t>
            </a:r>
            <a:endParaRPr lang="zh-CN" altLang="en-US" dirty="0"/>
          </a:p>
        </p:txBody>
      </p:sp>
      <p:sp>
        <p:nvSpPr>
          <p:cNvPr id="18" name="文本框 17"/>
          <p:cNvSpPr txBox="1"/>
          <p:nvPr/>
        </p:nvSpPr>
        <p:spPr>
          <a:xfrm>
            <a:off x="4382569" y="5335690"/>
            <a:ext cx="2064967" cy="1477328"/>
          </a:xfrm>
          <a:prstGeom prst="rect">
            <a:avLst/>
          </a:prstGeom>
          <a:solidFill>
            <a:srgbClr val="FFFF00"/>
          </a:solidFill>
          <a:ln>
            <a:solidFill>
              <a:srgbClr val="0070C0"/>
            </a:solidFill>
          </a:ln>
        </p:spPr>
        <p:txBody>
          <a:bodyPr wrap="square" rtlCol="0">
            <a:spAutoFit/>
          </a:bodyPr>
          <a:lstStyle/>
          <a:p>
            <a:pPr algn="ctr"/>
            <a:r>
              <a:rPr lang="zh-CN" altLang="en-US" dirty="0" smtClean="0"/>
              <a:t>经济大陆伙伴关系</a:t>
            </a:r>
            <a:r>
              <a:rPr lang="ru-RU" altLang="zh-CN" dirty="0" smtClean="0"/>
              <a:t>Экономическое континетальное партнерство</a:t>
            </a:r>
          </a:p>
          <a:p>
            <a:pPr algn="ctr"/>
            <a:r>
              <a:rPr lang="ru-RU" altLang="zh-CN" dirty="0" smtClean="0"/>
              <a:t>2030-2035</a:t>
            </a:r>
            <a:endParaRPr lang="zh-CN" altLang="en-US" dirty="0"/>
          </a:p>
        </p:txBody>
      </p:sp>
      <p:sp>
        <p:nvSpPr>
          <p:cNvPr id="19" name="文本框 18"/>
          <p:cNvSpPr txBox="1"/>
          <p:nvPr/>
        </p:nvSpPr>
        <p:spPr>
          <a:xfrm>
            <a:off x="6847976" y="5335690"/>
            <a:ext cx="2101529" cy="1477328"/>
          </a:xfrm>
          <a:prstGeom prst="rect">
            <a:avLst/>
          </a:prstGeom>
          <a:solidFill>
            <a:srgbClr val="FFFF00"/>
          </a:solidFill>
          <a:ln>
            <a:solidFill>
              <a:srgbClr val="0070C0"/>
            </a:solidFill>
          </a:ln>
        </p:spPr>
        <p:txBody>
          <a:bodyPr wrap="square" rtlCol="0">
            <a:spAutoFit/>
          </a:bodyPr>
          <a:lstStyle/>
          <a:p>
            <a:pPr algn="ctr"/>
            <a:r>
              <a:rPr lang="zh-CN" altLang="en-US" dirty="0" smtClean="0"/>
              <a:t>欧亚共同经济空间</a:t>
            </a:r>
            <a:endParaRPr lang="ru-RU" altLang="zh-CN" dirty="0" smtClean="0"/>
          </a:p>
          <a:p>
            <a:pPr algn="ctr"/>
            <a:r>
              <a:rPr lang="ru-RU" altLang="zh-CN" dirty="0" smtClean="0"/>
              <a:t>Евразийское экономическое пространство</a:t>
            </a:r>
          </a:p>
          <a:p>
            <a:pPr algn="ctr"/>
            <a:r>
              <a:rPr lang="ru-RU" altLang="zh-CN" dirty="0" smtClean="0"/>
              <a:t>2040</a:t>
            </a:r>
            <a:endParaRPr lang="zh-CN" altLang="en-US" dirty="0"/>
          </a:p>
        </p:txBody>
      </p:sp>
      <p:sp>
        <p:nvSpPr>
          <p:cNvPr id="20" name="左大括号 19"/>
          <p:cNvSpPr/>
          <p:nvPr/>
        </p:nvSpPr>
        <p:spPr>
          <a:xfrm rot="5400000">
            <a:off x="3972910" y="1784277"/>
            <a:ext cx="334081" cy="6768753"/>
          </a:xfrm>
          <a:prstGeom prst="leftBrace">
            <a:avLst>
              <a:gd name="adj1" fmla="val 8333"/>
              <a:gd name="adj2" fmla="val 70538"/>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1" name="文本框 20"/>
          <p:cNvSpPr txBox="1"/>
          <p:nvPr/>
        </p:nvSpPr>
        <p:spPr>
          <a:xfrm>
            <a:off x="5780472" y="3464231"/>
            <a:ext cx="3282617" cy="923330"/>
          </a:xfrm>
          <a:prstGeom prst="rect">
            <a:avLst/>
          </a:prstGeom>
          <a:solidFill>
            <a:srgbClr val="FFFF00"/>
          </a:solidFill>
          <a:ln>
            <a:solidFill>
              <a:srgbClr val="0070C0"/>
            </a:solidFill>
          </a:ln>
        </p:spPr>
        <p:txBody>
          <a:bodyPr wrap="square" rtlCol="0">
            <a:spAutoFit/>
          </a:bodyPr>
          <a:lstStyle/>
          <a:p>
            <a:pPr algn="ctr"/>
            <a:r>
              <a:rPr lang="en-US" altLang="zh-CN" dirty="0" smtClean="0"/>
              <a:t>6</a:t>
            </a:r>
            <a:r>
              <a:rPr lang="zh-CN" altLang="en-US" dirty="0" smtClean="0"/>
              <a:t>大经济走廊畅通欧亚空间</a:t>
            </a:r>
            <a:endParaRPr lang="ru-RU" altLang="zh-CN" dirty="0" smtClean="0"/>
          </a:p>
          <a:p>
            <a:pPr algn="ctr"/>
            <a:r>
              <a:rPr lang="en-US" altLang="zh-CN" dirty="0" smtClean="0"/>
              <a:t>6</a:t>
            </a:r>
            <a:r>
              <a:rPr lang="zh-CN" altLang="en-US" dirty="0" smtClean="0"/>
              <a:t> </a:t>
            </a:r>
            <a:r>
              <a:rPr lang="ru-RU" altLang="zh-CN" dirty="0" smtClean="0"/>
              <a:t>Экономических</a:t>
            </a:r>
            <a:r>
              <a:rPr lang="en-US" altLang="zh-CN" dirty="0" smtClean="0"/>
              <a:t>/</a:t>
            </a:r>
            <a:r>
              <a:rPr lang="ru-RU" altLang="zh-CN" dirty="0" smtClean="0"/>
              <a:t> транспортных коридоров</a:t>
            </a:r>
            <a:endParaRPr lang="zh-CN" altLang="en-US" dirty="0"/>
          </a:p>
        </p:txBody>
      </p:sp>
      <p:cxnSp>
        <p:nvCxnSpPr>
          <p:cNvPr id="23" name="肘形连接符 22"/>
          <p:cNvCxnSpPr/>
          <p:nvPr/>
        </p:nvCxnSpPr>
        <p:spPr>
          <a:xfrm rot="16200000" flipH="1">
            <a:off x="6515366" y="3098835"/>
            <a:ext cx="432117" cy="286401"/>
          </a:xfrm>
          <a:prstGeom prst="bentConnector3">
            <a:avLst>
              <a:gd name="adj1" fmla="val 50000"/>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9320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57232"/>
            <a:ext cx="8229600" cy="5467368"/>
          </a:xfrm>
        </p:spPr>
        <p:txBody>
          <a:bodyPr>
            <a:normAutofit lnSpcReduction="10000"/>
          </a:bodyPr>
          <a:lstStyle/>
          <a:p>
            <a:pPr>
              <a:buNone/>
            </a:pPr>
            <a:r>
              <a:rPr lang="ru-RU" b="1" dirty="0" smtClean="0">
                <a:latin typeface="Times New Roman" pitchFamily="18" charset="0"/>
                <a:cs typeface="Times New Roman" pitchFamily="18" charset="0"/>
              </a:rPr>
              <a:t>Состыковка жесткой инфраструктуры: со-создание </a:t>
            </a:r>
            <a:r>
              <a:rPr lang="en-US" altLang="zh-CN" b="1" dirty="0" smtClean="0">
                <a:latin typeface="Times New Roman" pitchFamily="18" charset="0"/>
                <a:cs typeface="Times New Roman" pitchFamily="18" charset="0"/>
              </a:rPr>
              <a:t>6</a:t>
            </a:r>
            <a:r>
              <a:rPr lang="zh-CN" altLang="en-US"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экономических коридоров:</a:t>
            </a:r>
          </a:p>
          <a:p>
            <a:pPr>
              <a:buNone/>
            </a:pPr>
            <a:r>
              <a:rPr lang="zh-CN" altLang="en-US" b="1" dirty="0" smtClean="0">
                <a:latin typeface="Times New Roman" pitchFamily="18" charset="0"/>
                <a:cs typeface="Times New Roman" pitchFamily="18" charset="0"/>
              </a:rPr>
              <a:t>硬件设施对接</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共建</a:t>
            </a:r>
            <a:r>
              <a:rPr lang="en-US" altLang="zh-CN" b="1" dirty="0" smtClean="0">
                <a:latin typeface="Times New Roman" pitchFamily="18" charset="0"/>
                <a:cs typeface="Times New Roman" pitchFamily="18" charset="0"/>
              </a:rPr>
              <a:t>6</a:t>
            </a:r>
            <a:r>
              <a:rPr lang="zh-CN" altLang="en-US" b="1" dirty="0" smtClean="0">
                <a:latin typeface="Times New Roman" pitchFamily="18" charset="0"/>
                <a:cs typeface="Times New Roman" pitchFamily="18" charset="0"/>
              </a:rPr>
              <a:t>大经济走廊</a:t>
            </a:r>
            <a:endParaRPr lang="ru-RU" b="1" dirty="0" smtClean="0">
              <a:latin typeface="Times New Roman" pitchFamily="18" charset="0"/>
              <a:cs typeface="Times New Roman" pitchFamily="18" charset="0"/>
            </a:endParaRPr>
          </a:p>
          <a:p>
            <a:pPr lvl="1"/>
            <a:r>
              <a:rPr lang="ru-RU" sz="2300" dirty="0" smtClean="0">
                <a:latin typeface="Times New Roman" pitchFamily="18" charset="0"/>
                <a:cs typeface="Times New Roman" pitchFamily="18" charset="0"/>
              </a:rPr>
              <a:t>Состыковка монгольского «Степного пути» с китайским «Шелковым путем» и российским «Транс-Евразийским поясом RAZVITIE (ТЕПР)» и Северным морским путем образует Китайско-Монгольско-Российский экономический коридор, который содействует  развитию Дальнего Востока России и развитию Северо-Востока Китая, но и региональному экономическому сотрудничеству всей Северо-Восточной Азии вместе с Японией и Кореей.</a:t>
            </a:r>
            <a:endParaRPr lang="en-US" sz="2300" dirty="0" smtClean="0">
              <a:latin typeface="Times New Roman" pitchFamily="18" charset="0"/>
              <a:cs typeface="Times New Roman" pitchFamily="18" charset="0"/>
            </a:endParaRPr>
          </a:p>
          <a:p>
            <a:pPr lvl="1"/>
            <a:r>
              <a:rPr lang="zh-CN" altLang="en-US" dirty="0" smtClean="0"/>
              <a:t>蒙古国“草原之路”与中国丝绸之路经济带和俄罗斯跨欧亚发展带对接形成中俄蒙经济走廊，促进中国东北振兴和俄罗斯远东开发战略对接，推动整个东北亚经济合作。</a:t>
            </a:r>
            <a:endParaRPr lang="zh-CN" altLang="zh-CN" dirty="0"/>
          </a:p>
          <a:p>
            <a:pPr lvl="1"/>
            <a:endParaRPr lang="zh-CN" altLang="en-US" dirty="0" smtClean="0">
              <a:latin typeface="Monotype Corsiva" pitchFamily="66" charset="0"/>
              <a:cs typeface="Shruti" pitchFamily="34" charset="0"/>
            </a:endParaRPr>
          </a:p>
        </p:txBody>
      </p:sp>
    </p:spTree>
    <p:extLst>
      <p:ext uri="{BB962C8B-B14F-4D97-AF65-F5344CB8AC3E}">
        <p14:creationId xmlns:p14="http://schemas.microsoft.com/office/powerpoint/2010/main" val="1434518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457200" y="785794"/>
            <a:ext cx="8229600" cy="5538806"/>
          </a:xfrm>
        </p:spPr>
        <p:txBody>
          <a:bodyPr>
            <a:normAutofit fontScale="92500"/>
          </a:bodyPr>
          <a:lstStyle/>
          <a:p>
            <a:r>
              <a:rPr lang="ru-RU" dirty="0" smtClean="0"/>
              <a:t>Новый Азиатско-еврапейский континентальный мост (Китай – Казахстан – Россия – Беларусь – Европа).</a:t>
            </a:r>
            <a:endParaRPr lang="en-US" dirty="0" smtClean="0"/>
          </a:p>
          <a:p>
            <a:pPr marL="0" indent="0">
              <a:buNone/>
            </a:pPr>
            <a:r>
              <a:rPr lang="zh-CN" altLang="en-US" dirty="0"/>
              <a:t> </a:t>
            </a:r>
            <a:r>
              <a:rPr lang="zh-CN" altLang="en-US" dirty="0" smtClean="0"/>
              <a:t> 新亚欧大陆桥（中</a:t>
            </a:r>
            <a:r>
              <a:rPr lang="en-US" altLang="zh-CN" dirty="0" smtClean="0"/>
              <a:t>—</a:t>
            </a:r>
            <a:r>
              <a:rPr lang="zh-CN" altLang="en-US" dirty="0" smtClean="0"/>
              <a:t>哈</a:t>
            </a:r>
            <a:r>
              <a:rPr lang="en-US" altLang="zh-CN" dirty="0" smtClean="0"/>
              <a:t>—</a:t>
            </a:r>
            <a:r>
              <a:rPr lang="zh-CN" altLang="en-US" dirty="0" smtClean="0"/>
              <a:t>俄</a:t>
            </a:r>
            <a:r>
              <a:rPr lang="en-US" altLang="zh-CN" dirty="0" smtClean="0"/>
              <a:t>—</a:t>
            </a:r>
            <a:r>
              <a:rPr lang="zh-CN" altLang="en-US" dirty="0" smtClean="0"/>
              <a:t>白</a:t>
            </a:r>
            <a:r>
              <a:rPr lang="en-US" altLang="zh-CN" dirty="0" smtClean="0"/>
              <a:t>—</a:t>
            </a:r>
            <a:r>
              <a:rPr lang="zh-CN" altLang="en-US" dirty="0" smtClean="0"/>
              <a:t>欧）</a:t>
            </a:r>
            <a:endParaRPr lang="ru-RU" dirty="0" smtClean="0"/>
          </a:p>
          <a:p>
            <a:r>
              <a:rPr lang="ru-RU" dirty="0" smtClean="0"/>
              <a:t>Китайско-Центразиатско-Запатназиатский экономический коридор.</a:t>
            </a:r>
            <a:endParaRPr lang="en-US" dirty="0" smtClean="0"/>
          </a:p>
          <a:p>
            <a:pPr marL="0" indent="0">
              <a:buNone/>
            </a:pPr>
            <a:r>
              <a:rPr lang="zh-CN" altLang="en-US" dirty="0" smtClean="0"/>
              <a:t>  中国</a:t>
            </a:r>
            <a:r>
              <a:rPr lang="en-US" altLang="zh-CN" dirty="0" smtClean="0"/>
              <a:t>—</a:t>
            </a:r>
            <a:r>
              <a:rPr lang="zh-CN" altLang="en-US" dirty="0" smtClean="0"/>
              <a:t>中亚</a:t>
            </a:r>
            <a:r>
              <a:rPr lang="en-US" altLang="zh-CN" dirty="0" smtClean="0"/>
              <a:t>—</a:t>
            </a:r>
            <a:r>
              <a:rPr lang="zh-CN" altLang="en-US" dirty="0" smtClean="0"/>
              <a:t>西亚经济走廊</a:t>
            </a:r>
            <a:endParaRPr lang="ru-RU" altLang="zh-CN" dirty="0"/>
          </a:p>
          <a:p>
            <a:r>
              <a:rPr lang="ru-RU" altLang="zh-CN" dirty="0"/>
              <a:t>Китайско-Пакистанский экономический коридор</a:t>
            </a:r>
            <a:r>
              <a:rPr lang="ru-RU" altLang="zh-CN" dirty="0" smtClean="0"/>
              <a:t>.</a:t>
            </a:r>
            <a:endParaRPr lang="en-US" altLang="zh-CN" dirty="0" smtClean="0"/>
          </a:p>
          <a:p>
            <a:pPr marL="0" indent="0">
              <a:buNone/>
            </a:pPr>
            <a:r>
              <a:rPr lang="zh-CN" altLang="en-US" dirty="0" smtClean="0"/>
              <a:t>  中巴经济</a:t>
            </a:r>
            <a:r>
              <a:rPr lang="zh-CN" altLang="en-US" dirty="0"/>
              <a:t>走廊</a:t>
            </a:r>
            <a:endParaRPr lang="ru-RU" altLang="zh-CN" dirty="0"/>
          </a:p>
          <a:p>
            <a:r>
              <a:rPr lang="ru-RU" altLang="zh-CN" dirty="0"/>
              <a:t>Китайско-Индийско-Мьянмско-Бангладешский экономический коридор</a:t>
            </a:r>
            <a:r>
              <a:rPr lang="ru-RU" altLang="zh-CN" dirty="0" smtClean="0"/>
              <a:t>.</a:t>
            </a:r>
            <a:endParaRPr lang="en-US" altLang="zh-CN" dirty="0" smtClean="0"/>
          </a:p>
          <a:p>
            <a:pPr marL="0" indent="0">
              <a:buNone/>
            </a:pPr>
            <a:r>
              <a:rPr lang="zh-CN" altLang="en-US" dirty="0"/>
              <a:t> </a:t>
            </a:r>
            <a:r>
              <a:rPr lang="zh-CN" altLang="en-US" dirty="0" smtClean="0"/>
              <a:t> 孟中印缅经济走廊</a:t>
            </a:r>
            <a:endParaRPr lang="ru-RU" altLang="zh-CN" dirty="0"/>
          </a:p>
          <a:p>
            <a:r>
              <a:rPr lang="ru-RU" altLang="zh-CN" dirty="0"/>
              <a:t>Китайско-Индокитайский экономический коридор</a:t>
            </a:r>
            <a:r>
              <a:rPr lang="ru-RU" altLang="zh-CN" dirty="0" smtClean="0"/>
              <a:t>.</a:t>
            </a:r>
            <a:endParaRPr lang="en-US" altLang="zh-CN" dirty="0" smtClean="0"/>
          </a:p>
          <a:p>
            <a:pPr marL="0" indent="0">
              <a:buNone/>
            </a:pPr>
            <a:r>
              <a:rPr lang="zh-CN" altLang="en-US" dirty="0" smtClean="0"/>
              <a:t>  中国</a:t>
            </a:r>
            <a:r>
              <a:rPr lang="en-US" altLang="zh-CN" dirty="0" smtClean="0"/>
              <a:t>—</a:t>
            </a:r>
            <a:r>
              <a:rPr lang="zh-CN" altLang="en-US" dirty="0" smtClean="0"/>
              <a:t>中南半岛经济</a:t>
            </a:r>
            <a:r>
              <a:rPr lang="zh-CN" altLang="en-US" dirty="0"/>
              <a:t>走廊</a:t>
            </a:r>
            <a:endParaRPr lang="ru-RU" altLang="zh-CN" dirty="0"/>
          </a:p>
          <a:p>
            <a:endParaRPr lang="zh-CN" altLang="en-US" dirty="0" smtClean="0"/>
          </a:p>
          <a:p>
            <a:endParaRPr lang="zh-CN" altLang="en-US" dirty="0"/>
          </a:p>
        </p:txBody>
      </p:sp>
    </p:spTree>
    <p:extLst>
      <p:ext uri="{BB962C8B-B14F-4D97-AF65-F5344CB8AC3E}">
        <p14:creationId xmlns:p14="http://schemas.microsoft.com/office/powerpoint/2010/main" val="2484265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899592" y="692696"/>
            <a:ext cx="7772400" cy="4572000"/>
          </a:xfrm>
        </p:spPr>
        <p:txBody>
          <a:bodyPr/>
          <a:lstStyle/>
          <a:p>
            <a:endParaRPr lang="ru-RU" altLang="zh-CN" dirty="0" smtClean="0"/>
          </a:p>
          <a:p>
            <a:endParaRPr lang="ru-RU" altLang="zh-CN" dirty="0"/>
          </a:p>
          <a:p>
            <a:endParaRPr lang="ru-RU" altLang="zh-CN" dirty="0" smtClean="0"/>
          </a:p>
          <a:p>
            <a:pPr marL="0" indent="0">
              <a:buNone/>
            </a:pPr>
            <a:r>
              <a:rPr lang="ru-RU" altLang="zh-CN" sz="4000" dirty="0"/>
              <a:t> </a:t>
            </a:r>
            <a:r>
              <a:rPr lang="ru-RU" altLang="zh-CN" sz="4000" dirty="0" smtClean="0"/>
              <a:t>                    Спасибо! </a:t>
            </a:r>
          </a:p>
          <a:p>
            <a:pPr marL="0" indent="0">
              <a:buNone/>
            </a:pPr>
            <a:r>
              <a:rPr lang="ru-RU" altLang="zh-CN" sz="4000" dirty="0"/>
              <a:t> </a:t>
            </a:r>
            <a:r>
              <a:rPr lang="ru-RU" altLang="zh-CN" sz="4000" dirty="0" smtClean="0"/>
              <a:t>                         </a:t>
            </a:r>
            <a:r>
              <a:rPr lang="zh-CN" altLang="en-US" sz="4000" dirty="0" smtClean="0"/>
              <a:t>谢谢！</a:t>
            </a:r>
            <a:endParaRPr lang="zh-CN" altLang="en-US" sz="4000" dirty="0"/>
          </a:p>
        </p:txBody>
      </p:sp>
    </p:spTree>
    <p:extLst>
      <p:ext uri="{BB962C8B-B14F-4D97-AF65-F5344CB8AC3E}">
        <p14:creationId xmlns:p14="http://schemas.microsoft.com/office/powerpoint/2010/main" val="5840321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平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272</TotalTime>
  <Words>480</Words>
  <Application>Microsoft Office PowerPoint</Application>
  <PresentationFormat>全屏显示(4:3)</PresentationFormat>
  <Paragraphs>68</Paragraphs>
  <Slides>8</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Franklin Gothic Book</vt:lpstr>
      <vt:lpstr>Perpetua</vt:lpstr>
      <vt:lpstr>宋体</vt:lpstr>
      <vt:lpstr>幼圆</vt:lpstr>
      <vt:lpstr>Calibri</vt:lpstr>
      <vt:lpstr>Cambria</vt:lpstr>
      <vt:lpstr>Monotype Corsiva</vt:lpstr>
      <vt:lpstr>Shruti</vt:lpstr>
      <vt:lpstr>Times New Roman</vt:lpstr>
      <vt:lpstr>Wingdings 2</vt:lpstr>
      <vt:lpstr>平衡</vt:lpstr>
      <vt:lpstr>丝绸之路经济带对接欧亚经济联盟路线图 Дорожная карта состыковки ЭПШП с ЕАЭС</vt:lpstr>
      <vt:lpstr>PowerPoint 演示文稿</vt:lpstr>
      <vt:lpstr>Вопрос: как состыковаться? 问题：如何对接？</vt:lpstr>
      <vt:lpstr>Ответ: состыковаться так 答案：这样对接</vt:lpstr>
      <vt:lpstr>PowerPoint 演示文稿</vt:lpstr>
      <vt:lpstr>PowerPoint 演示文稿</vt:lpstr>
      <vt:lpstr>PowerPoint 演示文稿</vt:lpstr>
      <vt:lpstr>PowerPoint 演示文稿</vt:lpstr>
    </vt:vector>
  </TitlesOfParts>
  <Company>Lenovo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丝绸之路经济带对接欧亚经济联盟路线图 Дорожная карта состыковки ЭПШП с ЕАЭС</dc:title>
  <dc:creator>Lenovo</dc:creator>
  <cp:lastModifiedBy>apple</cp:lastModifiedBy>
  <cp:revision>31</cp:revision>
  <dcterms:created xsi:type="dcterms:W3CDTF">2016-05-19T06:37:17Z</dcterms:created>
  <dcterms:modified xsi:type="dcterms:W3CDTF">2016-05-30T06:22:02Z</dcterms:modified>
</cp:coreProperties>
</file>