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77" r:id="rId2"/>
    <p:sldId id="300" r:id="rId3"/>
    <p:sldId id="301" r:id="rId4"/>
    <p:sldId id="307" r:id="rId5"/>
    <p:sldId id="281" r:id="rId6"/>
    <p:sldId id="282" r:id="rId7"/>
    <p:sldId id="283" r:id="rId8"/>
    <p:sldId id="308" r:id="rId9"/>
    <p:sldId id="309" r:id="rId10"/>
    <p:sldId id="298" r:id="rId11"/>
    <p:sldId id="302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5D8A"/>
    <a:srgbClr val="3380D5"/>
    <a:srgbClr val="213AF3"/>
    <a:srgbClr val="609CDE"/>
    <a:srgbClr val="1745A1"/>
    <a:srgbClr val="375AED"/>
    <a:srgbClr val="325486"/>
    <a:srgbClr val="3D6F45"/>
    <a:srgbClr val="2A4C30"/>
    <a:srgbClr val="EBF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44" autoAdjust="0"/>
    <p:restoredTop sz="66362" autoAdjust="0"/>
  </p:normalViewPr>
  <p:slideViewPr>
    <p:cSldViewPr>
      <p:cViewPr>
        <p:scale>
          <a:sx n="70" d="100"/>
          <a:sy n="70" d="100"/>
        </p:scale>
        <p:origin x="-1362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1" d="100"/>
          <a:sy n="51" d="100"/>
        </p:scale>
        <p:origin x="-2910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8E4612-23D8-4E52-BFCA-DD5FA2064DC3}" type="datetimeFigureOut">
              <a:rPr lang="ru-RU" smtClean="0"/>
              <a:t>01.12.2013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48AF14-597D-49F5-A175-CDAA59AE84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02708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6722E9F-EE58-4947-8765-C00CA27E84C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1092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22E9F-EE58-4947-8765-C00CA27E84CA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52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22E9F-EE58-4947-8765-C00CA27E84CA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459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22E9F-EE58-4947-8765-C00CA27E84CA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5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22E9F-EE58-4947-8765-C00CA27E84CA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5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22E9F-EE58-4947-8765-C00CA27E84CA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52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22E9F-EE58-4947-8765-C00CA27E84CA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24283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22E9F-EE58-4947-8765-C00CA27E84CA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4684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22E9F-EE58-4947-8765-C00CA27E84CA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03966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22E9F-EE58-4947-8765-C00CA27E84CA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9606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22E9F-EE58-4947-8765-C00CA27E84CA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7203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22E9F-EE58-4947-8765-C00CA27E84CA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45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BC6707-21CA-417A-ABAB-0345C44DEC3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3264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68E418-1A46-4F77-8A20-276C61F3837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785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B3AD89-0BBC-413A-BCAD-2137E5854C0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5864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5DFC43-EAA4-4E78-84B7-DD57322B68B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69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162F5B-0B21-4E64-B7FF-AD47F2C3F61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0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AAC368-32BE-4307-B698-A68C57399EF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961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B95DD9-9C59-4C82-93A8-096A58B5C09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31141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175847-100F-48B1-BBF8-875A66C3253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090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11C5D5-7254-4BFE-91B1-5C1A9A51BF6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349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60F017-8115-4BD5-A29A-3CECEBB0070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059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120F9E-E096-4AE7-A7D6-41E860730EF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766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CE8A514-241F-4C44-8A4C-3BAD2D250B12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6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.png"/><Relationship Id="rId9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Document1.docx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6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2.png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9" y="6597353"/>
            <a:ext cx="9156700" cy="27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2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427753" y="6580143"/>
            <a:ext cx="298376" cy="260647"/>
          </a:xfrm>
        </p:spPr>
        <p:txBody>
          <a:bodyPr/>
          <a:lstStyle/>
          <a:p>
            <a:fld id="{515DFC43-EAA4-4E78-84B7-DD57322B68B1}" type="slidenum">
              <a:rPr lang="ru-RU" b="1" smtClean="0">
                <a:solidFill>
                  <a:schemeClr val="bg1"/>
                </a:solidFill>
              </a:rPr>
              <a:pPr/>
              <a:t>1</a:t>
            </a:fld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684863"/>
            <a:ext cx="9156700" cy="5926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203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53336"/>
            <a:ext cx="9157648" cy="41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2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401316" y="6506295"/>
            <a:ext cx="431419" cy="365353"/>
          </a:xfrm>
        </p:spPr>
        <p:txBody>
          <a:bodyPr/>
          <a:lstStyle/>
          <a:p>
            <a:fld id="{515DFC43-EAA4-4E78-84B7-DD57322B68B1}" type="slidenum">
              <a:rPr lang="ru-RU" sz="1600" b="1" smtClean="0">
                <a:solidFill>
                  <a:schemeClr val="bg1"/>
                </a:solidFill>
              </a:rPr>
              <a:pPr/>
              <a:t>10</a:t>
            </a:fld>
            <a:endParaRPr lang="ru-RU" sz="1600" b="1" dirty="0">
              <a:solidFill>
                <a:schemeClr val="bg1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4562976" y="755431"/>
            <a:ext cx="4519674" cy="2673569"/>
            <a:chOff x="2584501" y="1063063"/>
            <a:chExt cx="5397046" cy="3091592"/>
          </a:xfrm>
        </p:grpSpPr>
        <p:pic>
          <p:nvPicPr>
            <p:cNvPr id="29699" name="Picture 3"/>
            <p:cNvPicPr>
              <a:picLocks noChangeAspect="1" noChangeArrowheads="1"/>
            </p:cNvPicPr>
            <p:nvPr/>
          </p:nvPicPr>
          <p:blipFill>
            <a:blip r:embed="rId5">
              <a:lum bright="-10000" contras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4501" y="1077576"/>
              <a:ext cx="2285205" cy="307150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29700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4297" y="1063063"/>
              <a:ext cx="3057250" cy="17980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3" name="Picture 7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1959" y="2908640"/>
              <a:ext cx="3049588" cy="1246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Прямоугольник 8"/>
          <p:cNvSpPr/>
          <p:nvPr/>
        </p:nvSpPr>
        <p:spPr>
          <a:xfrm>
            <a:off x="56948" y="4485736"/>
            <a:ext cx="9012056" cy="1938992"/>
          </a:xfrm>
          <a:prstGeom prst="rect">
            <a:avLst/>
          </a:prstGeom>
          <a:solidFill>
            <a:srgbClr val="375AED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Regional priorities of Arkhangelsk chairmanship in the Barents Regional Council</a:t>
            </a:r>
            <a:r>
              <a:rPr lang="ru-RU" sz="2400" b="1" dirty="0" smtClean="0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2013–2015:</a:t>
            </a:r>
            <a:endParaRPr lang="ru-RU" sz="2400" b="1" dirty="0" smtClean="0">
              <a:solidFill>
                <a:schemeClr val="bg1"/>
              </a:solidFill>
              <a:latin typeface="Calibri" panose="020F05020202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defRPr/>
            </a:pPr>
            <a:r>
              <a:rPr lang="ru-RU" b="1" dirty="0" smtClean="0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…</a:t>
            </a:r>
          </a:p>
          <a:p>
            <a:pPr>
              <a:defRPr/>
            </a:pPr>
            <a:r>
              <a:rPr lang="en-US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Development of the BEAR multi-modal infrastructure of transport communications and ports</a:t>
            </a:r>
            <a:r>
              <a:rPr lang="ru-RU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, </a:t>
            </a:r>
            <a:r>
              <a:rPr lang="en-US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facilitation for broadening of shipping via Northern Sea Route, cooperation in communication for the joint rescue operations in the Barents Sea</a:t>
            </a:r>
            <a:endParaRPr lang="ru-RU" b="1" dirty="0">
              <a:solidFill>
                <a:schemeClr val="bg1"/>
              </a:solidFill>
              <a:latin typeface="Calibri" panose="020F05020202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578627" y="3477225"/>
            <a:ext cx="4490377" cy="83099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>
              <a:defRPr/>
            </a:pP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</a:rPr>
              <a:t>Joint Barents Transport Plan – towards European sector of the East – West transport corridors in the Arctic</a:t>
            </a:r>
            <a:endParaRPr lang="ru-RU" b="1" dirty="0" smtClean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172494" y="755431"/>
            <a:ext cx="4216890" cy="3552791"/>
            <a:chOff x="-4930" y="776228"/>
            <a:chExt cx="4216890" cy="3538015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1877997" y="2437435"/>
              <a:ext cx="211318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1600" b="1" dirty="0" smtClean="0">
                  <a:solidFill>
                    <a:schemeClr val="accent2">
                      <a:lumMod val="50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Arkhangelsk region – </a:t>
              </a:r>
              <a:r>
                <a:rPr lang="ru-RU" sz="1600" b="1" dirty="0" smtClean="0">
                  <a:solidFill>
                    <a:schemeClr val="accent2">
                      <a:lumMod val="50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1600" b="1" dirty="0" smtClean="0">
                  <a:solidFill>
                    <a:schemeClr val="accent2">
                      <a:lumMod val="50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BEAR</a:t>
              </a:r>
              <a:endParaRPr lang="ru-RU" sz="16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-4930" y="2414786"/>
              <a:ext cx="385685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sz="1600" b="1" dirty="0" smtClean="0">
                  <a:solidFill>
                    <a:schemeClr val="accent2">
                      <a:lumMod val="50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Arkhangelsk region –</a:t>
              </a:r>
            </a:p>
            <a:p>
              <a:pPr>
                <a:defRPr/>
              </a:pPr>
              <a:r>
                <a:rPr lang="en-US" sz="1600" b="1" dirty="0" smtClean="0">
                  <a:solidFill>
                    <a:schemeClr val="accent2">
                      <a:lumMod val="50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Northern Dimension</a:t>
              </a:r>
              <a:endParaRPr lang="ru-RU" sz="16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grpSp>
          <p:nvGrpSpPr>
            <p:cNvPr id="5" name="Группа 4"/>
            <p:cNvGrpSpPr/>
            <p:nvPr/>
          </p:nvGrpSpPr>
          <p:grpSpPr>
            <a:xfrm>
              <a:off x="164131" y="776228"/>
              <a:ext cx="4047829" cy="3538015"/>
              <a:chOff x="164131" y="776228"/>
              <a:chExt cx="4047829" cy="3538015"/>
            </a:xfrm>
          </p:grpSpPr>
          <p:grpSp>
            <p:nvGrpSpPr>
              <p:cNvPr id="3" name="Группа 2"/>
              <p:cNvGrpSpPr/>
              <p:nvPr/>
            </p:nvGrpSpPr>
            <p:grpSpPr>
              <a:xfrm>
                <a:off x="164131" y="3022210"/>
                <a:ext cx="4047829" cy="1292033"/>
                <a:chOff x="-56645" y="3072497"/>
                <a:chExt cx="4047829" cy="1292033"/>
              </a:xfrm>
            </p:grpSpPr>
            <p:pic>
              <p:nvPicPr>
                <p:cNvPr id="29701" name="Picture 5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113187" y="3072497"/>
                  <a:ext cx="1877997" cy="12920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9702" name="Picture 6"/>
                <p:cNvPicPr>
                  <a:picLocks noChangeAspect="1"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-56645" y="3072497"/>
                  <a:ext cx="1759364" cy="12920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28674" name="Picture 2"/>
              <p:cNvPicPr>
                <a:picLocks noChangeAspect="1" noChangeArrowheads="1"/>
              </p:cNvPicPr>
              <p:nvPr/>
            </p:nvPicPr>
            <p:blipFill>
              <a:blip r:embed="rId10">
                <a:lum contrast="1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06684" y="776228"/>
                <a:ext cx="1805276" cy="14286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8" name="Прямоугольник 17"/>
            <p:cNvSpPr/>
            <p:nvPr/>
          </p:nvSpPr>
          <p:spPr>
            <a:xfrm>
              <a:off x="66452" y="799536"/>
              <a:ext cx="2340232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sz="1600" b="1" dirty="0" smtClean="0">
                  <a:solidFill>
                    <a:schemeClr val="accent2">
                      <a:lumMod val="50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Arkhangelsk region –</a:t>
              </a:r>
            </a:p>
            <a:p>
              <a:pPr>
                <a:defRPr/>
              </a:pPr>
              <a:r>
                <a:rPr lang="en-US" sz="1600" b="1" dirty="0" smtClean="0">
                  <a:solidFill>
                    <a:schemeClr val="accent2">
                      <a:lumMod val="50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emerging AC regional cooperation structures and networks</a:t>
              </a:r>
              <a:endParaRPr lang="ru-RU" sz="16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22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9" y="6597353"/>
            <a:ext cx="9156700" cy="27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2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359512" y="6580143"/>
            <a:ext cx="432279" cy="277857"/>
          </a:xfrm>
        </p:spPr>
        <p:txBody>
          <a:bodyPr/>
          <a:lstStyle/>
          <a:p>
            <a:fld id="{515DFC43-EAA4-4E78-84B7-DD57322B68B1}" type="slidenum">
              <a:rPr lang="ru-RU" b="1" smtClean="0">
                <a:solidFill>
                  <a:schemeClr val="bg1"/>
                </a:solidFill>
              </a:rPr>
              <a:pPr/>
              <a:t>11</a:t>
            </a:fld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2556"/>
            <a:ext cx="9144000" cy="589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434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9" y="6597353"/>
            <a:ext cx="9156700" cy="27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2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427753" y="6580143"/>
            <a:ext cx="298376" cy="260647"/>
          </a:xfrm>
        </p:spPr>
        <p:txBody>
          <a:bodyPr/>
          <a:lstStyle/>
          <a:p>
            <a:fld id="{515DFC43-EAA4-4E78-84B7-DD57322B68B1}" type="slidenum">
              <a:rPr lang="ru-RU" b="1" smtClean="0">
                <a:solidFill>
                  <a:schemeClr val="bg1"/>
                </a:solidFill>
              </a:rPr>
              <a:pPr/>
              <a:t>2</a:t>
            </a:fld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654314"/>
            <a:ext cx="9120187" cy="588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0823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9" y="6597353"/>
            <a:ext cx="9156700" cy="27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2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427753" y="6580143"/>
            <a:ext cx="298376" cy="260647"/>
          </a:xfrm>
        </p:spPr>
        <p:txBody>
          <a:bodyPr/>
          <a:lstStyle/>
          <a:p>
            <a:fld id="{515DFC43-EAA4-4E78-84B7-DD57322B68B1}" type="slidenum">
              <a:rPr lang="ru-RU" b="1" smtClean="0">
                <a:solidFill>
                  <a:schemeClr val="bg1"/>
                </a:solidFill>
              </a:rPr>
              <a:pPr/>
              <a:t>3</a:t>
            </a:fld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0" y="742950"/>
            <a:ext cx="9169400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434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53336"/>
            <a:ext cx="9157648" cy="41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2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428613" y="6506296"/>
            <a:ext cx="298376" cy="332656"/>
          </a:xfrm>
        </p:spPr>
        <p:txBody>
          <a:bodyPr/>
          <a:lstStyle/>
          <a:p>
            <a:fld id="{515DFC43-EAA4-4E78-84B7-DD57322B68B1}" type="slidenum">
              <a:rPr lang="ru-RU" sz="1600" b="1" smtClean="0">
                <a:solidFill>
                  <a:schemeClr val="bg1"/>
                </a:solidFill>
              </a:rPr>
              <a:pPr/>
              <a:t>4</a:t>
            </a:fld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83544" y="5525120"/>
            <a:ext cx="28127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ROAD AND </a:t>
            </a:r>
            <a:r>
              <a:rPr lang="en-US" sz="20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TRANSPORT</a:t>
            </a:r>
            <a:r>
              <a:rPr lang="en-US" sz="20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/>
            </a:r>
            <a:br>
              <a:rPr lang="en-US" sz="2000" b="1" dirty="0" smtClean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US" sz="20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INFRASTRUCTURE!!!</a:t>
            </a:r>
            <a:endParaRPr lang="ru-RU" sz="20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215" y="723923"/>
            <a:ext cx="9229726" cy="574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9278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90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722" y="6449457"/>
            <a:ext cx="9156700" cy="41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2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428613" y="6506296"/>
            <a:ext cx="298376" cy="332656"/>
          </a:xfrm>
        </p:spPr>
        <p:txBody>
          <a:bodyPr/>
          <a:lstStyle/>
          <a:p>
            <a:fld id="{515DFC43-EAA4-4E78-84B7-DD57322B68B1}" type="slidenum">
              <a:rPr lang="ru-RU" sz="1600" b="1" smtClean="0">
                <a:solidFill>
                  <a:schemeClr val="bg1"/>
                </a:solidFill>
              </a:rPr>
              <a:pPr/>
              <a:t>5</a:t>
            </a:fld>
            <a:endParaRPr lang="ru-RU" sz="1600" b="1" dirty="0">
              <a:solidFill>
                <a:schemeClr val="bg1"/>
              </a:solidFill>
            </a:endParaRPr>
          </a:p>
        </p:txBody>
      </p:sp>
      <p:graphicFrame>
        <p:nvGraphicFramePr>
          <p:cNvPr id="17" name="Объект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3313936"/>
              </p:ext>
            </p:extLst>
          </p:nvPr>
        </p:nvGraphicFramePr>
        <p:xfrm>
          <a:off x="109538" y="763588"/>
          <a:ext cx="8924925" cy="5827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52" name="Документ" r:id="rId6" imgW="10744299" imgH="6996391" progId="Word.Document.12">
                  <p:embed/>
                </p:oleObj>
              </mc:Choice>
              <mc:Fallback>
                <p:oleObj name="Документ" r:id="rId6" imgW="10744299" imgH="699639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9538" y="763588"/>
                        <a:ext cx="8924925" cy="5827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07637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6457311"/>
            <a:ext cx="9156700" cy="41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2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428613" y="6506296"/>
            <a:ext cx="298376" cy="332656"/>
          </a:xfrm>
        </p:spPr>
        <p:txBody>
          <a:bodyPr/>
          <a:lstStyle/>
          <a:p>
            <a:fld id="{515DFC43-EAA4-4E78-84B7-DD57322B68B1}" type="slidenum">
              <a:rPr lang="ru-RU" sz="1600" b="1" smtClean="0">
                <a:solidFill>
                  <a:schemeClr val="bg1"/>
                </a:solidFill>
              </a:rPr>
              <a:pPr/>
              <a:t>6</a:t>
            </a:fld>
            <a:endParaRPr lang="ru-RU" sz="1600" b="1" dirty="0">
              <a:solidFill>
                <a:schemeClr val="bg1"/>
              </a:solidFill>
            </a:endParaRP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9446"/>
            <a:ext cx="9144000" cy="5689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262648"/>
            <a:ext cx="1627386" cy="1026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250961"/>
            <a:ext cx="1627386" cy="883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0394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53336"/>
            <a:ext cx="9157648" cy="41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2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428613" y="6506296"/>
            <a:ext cx="298376" cy="332656"/>
          </a:xfrm>
        </p:spPr>
        <p:txBody>
          <a:bodyPr/>
          <a:lstStyle/>
          <a:p>
            <a:fld id="{515DFC43-EAA4-4E78-84B7-DD57322B68B1}" type="slidenum">
              <a:rPr lang="ru-RU" sz="1600" b="1" smtClean="0">
                <a:solidFill>
                  <a:schemeClr val="bg1"/>
                </a:solidFill>
              </a:rPr>
              <a:pPr/>
              <a:t>7</a:t>
            </a:fld>
            <a:endParaRPr lang="ru-RU" sz="1600" b="1" dirty="0">
              <a:solidFill>
                <a:schemeClr val="bg1"/>
              </a:solidFill>
            </a:endParaRPr>
          </a:p>
        </p:txBody>
      </p:sp>
      <p:pic>
        <p:nvPicPr>
          <p:cNvPr id="28681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6" y="732551"/>
            <a:ext cx="9078603" cy="569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0394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" y="6457311"/>
            <a:ext cx="9156700" cy="41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2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428613" y="6506296"/>
            <a:ext cx="298376" cy="332656"/>
          </a:xfrm>
        </p:spPr>
        <p:txBody>
          <a:bodyPr/>
          <a:lstStyle/>
          <a:p>
            <a:fld id="{515DFC43-EAA4-4E78-84B7-DD57322B68B1}" type="slidenum">
              <a:rPr lang="ru-RU" sz="1600" b="1" smtClean="0">
                <a:solidFill>
                  <a:schemeClr val="bg1"/>
                </a:solidFill>
              </a:rPr>
              <a:pPr/>
              <a:t>8</a:t>
            </a:fld>
            <a:endParaRPr lang="ru-RU" sz="1600" b="1" dirty="0">
              <a:solidFill>
                <a:schemeClr val="bg1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8" y="791787"/>
            <a:ext cx="9037637" cy="562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0839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53336"/>
            <a:ext cx="9157648" cy="41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2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401316" y="6506295"/>
            <a:ext cx="431419" cy="365353"/>
          </a:xfrm>
        </p:spPr>
        <p:txBody>
          <a:bodyPr/>
          <a:lstStyle/>
          <a:p>
            <a:fld id="{515DFC43-EAA4-4E78-84B7-DD57322B68B1}" type="slidenum">
              <a:rPr lang="ru-RU" sz="1600" b="1" smtClean="0">
                <a:solidFill>
                  <a:schemeClr val="bg1"/>
                </a:solidFill>
              </a:rPr>
              <a:pPr/>
              <a:t>9</a:t>
            </a:fld>
            <a:endParaRPr lang="ru-RU" sz="1600" b="1" dirty="0">
              <a:solidFill>
                <a:schemeClr val="bg1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51360" y="727528"/>
            <a:ext cx="9092640" cy="5970865"/>
            <a:chOff x="51360" y="727528"/>
            <a:chExt cx="9092640" cy="5970865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971600" y="727528"/>
              <a:ext cx="8172400" cy="5970865"/>
            </a:xfrm>
            <a:prstGeom prst="rect">
              <a:avLst/>
            </a:prstGeom>
          </p:spPr>
          <p:txBody>
            <a:bodyPr wrap="square" lIns="36000" tIns="0" rIns="36000" bIns="0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2">
                      <a:lumMod val="50000"/>
                    </a:schemeClr>
                  </a:solidFill>
                  <a:latin typeface="Calibri" panose="020F0502020204030204" pitchFamily="34" charset="0"/>
                </a:rPr>
                <a:t>Судоходная компания </a:t>
              </a:r>
              <a:r>
                <a:rPr lang="ru-RU" b="1" dirty="0" smtClean="0">
                  <a:solidFill>
                    <a:schemeClr val="accent2">
                      <a:lumMod val="50000"/>
                    </a:schemeClr>
                  </a:solidFill>
                  <a:latin typeface="Calibri" panose="020F0502020204030204" pitchFamily="34" charset="0"/>
                </a:rPr>
                <a:t>«</a:t>
              </a:r>
              <a:r>
                <a:rPr lang="ru-RU" b="1" dirty="0" err="1" smtClean="0">
                  <a:solidFill>
                    <a:schemeClr val="accent2">
                      <a:lumMod val="50000"/>
                    </a:schemeClr>
                  </a:solidFill>
                  <a:latin typeface="Calibri" panose="020F0502020204030204" pitchFamily="34" charset="0"/>
                </a:rPr>
                <a:t>АРКТИКРЕЙД</a:t>
              </a:r>
              <a:r>
                <a:rPr lang="ru-RU" b="1" dirty="0" smtClean="0">
                  <a:solidFill>
                    <a:schemeClr val="accent2">
                      <a:lumMod val="50000"/>
                    </a:schemeClr>
                  </a:solidFill>
                  <a:latin typeface="Calibri" panose="020F0502020204030204" pitchFamily="34" charset="0"/>
                </a:rPr>
                <a:t>»</a:t>
              </a:r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Calibri" panose="020F0502020204030204" pitchFamily="34" charset="0"/>
                </a:rPr>
                <a:t>/ </a:t>
              </a:r>
              <a:r>
                <a:rPr lang="en-US" b="1" dirty="0" err="1" smtClean="0">
                  <a:solidFill>
                    <a:schemeClr val="accent2">
                      <a:lumMod val="50000"/>
                    </a:schemeClr>
                  </a:solidFill>
                  <a:latin typeface="Calibri" panose="020F0502020204030204" pitchFamily="34" charset="0"/>
                </a:rPr>
                <a:t>ARKTIKREID</a:t>
              </a:r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Calibri" panose="020F0502020204030204" pitchFamily="34" charset="0"/>
                </a:rPr>
                <a:t> Shipping company</a:t>
              </a:r>
              <a:endParaRPr lang="ru-RU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</a:endParaRPr>
            </a:p>
            <a:p>
              <a:pPr>
                <a:defRPr/>
              </a:pPr>
              <a:r>
                <a:rPr lang="ru-RU" sz="1400" b="1" dirty="0">
                  <a:solidFill>
                    <a:srgbClr val="3380D5"/>
                  </a:solidFill>
                  <a:latin typeface="Calibri" panose="020F0502020204030204" pitchFamily="34" charset="0"/>
                </a:rPr>
                <a:t>Перевозка </a:t>
              </a:r>
              <a:r>
                <a:rPr lang="ru-RU" sz="1400" b="1" dirty="0" smtClean="0">
                  <a:solidFill>
                    <a:srgbClr val="3380D5"/>
                  </a:solidFill>
                  <a:latin typeface="Calibri" panose="020F0502020204030204" pitchFamily="34" charset="0"/>
                </a:rPr>
                <a:t>грузов и </a:t>
              </a:r>
              <a:r>
                <a:rPr lang="ru-RU" sz="1400" b="1" dirty="0">
                  <a:solidFill>
                    <a:srgbClr val="3380D5"/>
                  </a:solidFill>
                  <a:latin typeface="Calibri" panose="020F0502020204030204" pitchFamily="34" charset="0"/>
                </a:rPr>
                <a:t>рейдовая разгрузка </a:t>
              </a:r>
              <a:r>
                <a:rPr lang="ru-RU" sz="1400" b="1" dirty="0" smtClean="0">
                  <a:solidFill>
                    <a:srgbClr val="3380D5"/>
                  </a:solidFill>
                  <a:latin typeface="Calibri" panose="020F0502020204030204" pitchFamily="34" charset="0"/>
                </a:rPr>
                <a:t>судов (</a:t>
              </a:r>
              <a:r>
                <a:rPr lang="ru-RU" sz="1400" b="1" dirty="0" err="1" smtClean="0">
                  <a:solidFill>
                    <a:srgbClr val="3380D5"/>
                  </a:solidFill>
                  <a:latin typeface="Calibri" panose="020F0502020204030204" pitchFamily="34" charset="0"/>
                </a:rPr>
                <a:t>распаузка</a:t>
              </a:r>
              <a:r>
                <a:rPr lang="ru-RU" sz="1400" b="1" dirty="0">
                  <a:solidFill>
                    <a:srgbClr val="3380D5"/>
                  </a:solidFill>
                  <a:latin typeface="Calibri" panose="020F0502020204030204" pitchFamily="34" charset="0"/>
                </a:rPr>
                <a:t>) </a:t>
              </a:r>
              <a:r>
                <a:rPr lang="ru-RU" sz="1400" b="1" dirty="0" smtClean="0">
                  <a:solidFill>
                    <a:srgbClr val="3380D5"/>
                  </a:solidFill>
                  <a:latin typeface="Calibri" panose="020F0502020204030204" pitchFamily="34" charset="0"/>
                </a:rPr>
                <a:t>в </a:t>
              </a:r>
              <a:r>
                <a:rPr lang="ru-RU" sz="1400" b="1" dirty="0">
                  <a:solidFill>
                    <a:srgbClr val="3380D5"/>
                  </a:solidFill>
                  <a:latin typeface="Calibri" panose="020F0502020204030204" pitchFamily="34" charset="0"/>
                </a:rPr>
                <a:t>Белом, </a:t>
              </a:r>
              <a:r>
                <a:rPr lang="ru-RU" sz="1400" b="1" dirty="0" smtClean="0">
                  <a:solidFill>
                    <a:srgbClr val="3380D5"/>
                  </a:solidFill>
                  <a:latin typeface="Calibri" panose="020F0502020204030204" pitchFamily="34" charset="0"/>
                </a:rPr>
                <a:t>Баренцевом, </a:t>
              </a:r>
              <a:r>
                <a:rPr lang="ru-RU" sz="1400" b="1" dirty="0">
                  <a:solidFill>
                    <a:srgbClr val="3380D5"/>
                  </a:solidFill>
                  <a:latin typeface="Calibri" panose="020F0502020204030204" pitchFamily="34" charset="0"/>
                </a:rPr>
                <a:t>К</a:t>
              </a:r>
              <a:r>
                <a:rPr lang="ru-RU" sz="1400" b="1" dirty="0" smtClean="0">
                  <a:solidFill>
                    <a:srgbClr val="3380D5"/>
                  </a:solidFill>
                  <a:latin typeface="Calibri" panose="020F0502020204030204" pitchFamily="34" charset="0"/>
                </a:rPr>
                <a:t>арском</a:t>
              </a:r>
              <a:r>
                <a:rPr lang="ru-RU" sz="1400" b="1" dirty="0">
                  <a:solidFill>
                    <a:srgbClr val="3380D5"/>
                  </a:solidFill>
                  <a:latin typeface="Calibri" panose="020F0502020204030204" pitchFamily="34" charset="0"/>
                </a:rPr>
                <a:t>, морях и </a:t>
              </a:r>
              <a:r>
                <a:rPr lang="ru-RU" sz="1400" b="1" dirty="0" smtClean="0">
                  <a:solidFill>
                    <a:srgbClr val="3380D5"/>
                  </a:solidFill>
                  <a:latin typeface="Calibri" panose="020F0502020204030204" pitchFamily="34" charset="0"/>
                </a:rPr>
                <a:t>море </a:t>
              </a:r>
              <a:r>
                <a:rPr lang="ru-RU" sz="1400" b="1" dirty="0">
                  <a:solidFill>
                    <a:srgbClr val="3380D5"/>
                  </a:solidFill>
                  <a:latin typeface="Calibri" panose="020F0502020204030204" pitchFamily="34" charset="0"/>
                </a:rPr>
                <a:t>Лаптевых, </a:t>
              </a:r>
              <a:r>
                <a:rPr lang="ru-RU" sz="1400" b="1" dirty="0" smtClean="0">
                  <a:solidFill>
                    <a:srgbClr val="3380D5"/>
                  </a:solidFill>
                  <a:latin typeface="Calibri" panose="020F0502020204030204" pitchFamily="34" charset="0"/>
                </a:rPr>
                <a:t>на побережьях Новой Земли, Северной  и </a:t>
              </a:r>
              <a:r>
                <a:rPr lang="ru-RU" sz="1400" b="1" dirty="0" err="1" smtClean="0">
                  <a:solidFill>
                    <a:srgbClr val="3380D5"/>
                  </a:solidFill>
                  <a:latin typeface="Calibri" panose="020F0502020204030204" pitchFamily="34" charset="0"/>
                </a:rPr>
                <a:t>ЗФИ</a:t>
              </a:r>
              <a:endParaRPr lang="ru-RU" sz="1400" b="1" dirty="0" smtClean="0">
                <a:solidFill>
                  <a:srgbClr val="3380D5"/>
                </a:solidFill>
                <a:latin typeface="Calibri" panose="020F0502020204030204" pitchFamily="34" charset="0"/>
              </a:endParaRPr>
            </a:p>
            <a:p>
              <a:pPr>
                <a:defRPr/>
              </a:pPr>
              <a:endParaRPr lang="ru-RU" sz="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libri" panose="020F0502020204030204" pitchFamily="34" charset="0"/>
              </a:endParaRPr>
            </a:p>
            <a:p>
              <a:pPr>
                <a:defRPr/>
              </a:pPr>
              <a:r>
                <a:rPr lang="ru-RU" b="1" dirty="0" smtClean="0">
                  <a:solidFill>
                    <a:schemeClr val="accent2">
                      <a:lumMod val="50000"/>
                    </a:schemeClr>
                  </a:solidFill>
                  <a:latin typeface="Calibri" panose="020F0502020204030204" pitchFamily="34" charset="0"/>
                </a:rPr>
                <a:t>Инженерный центр «</a:t>
              </a:r>
              <a:r>
                <a:rPr lang="ru-RU" b="1" dirty="0" err="1" smtClean="0">
                  <a:solidFill>
                    <a:schemeClr val="accent2">
                      <a:lumMod val="50000"/>
                    </a:schemeClr>
                  </a:solidFill>
                  <a:latin typeface="Calibri" panose="020F0502020204030204" pitchFamily="34" charset="0"/>
                </a:rPr>
                <a:t>ЭНЕРГОСЕРВИС</a:t>
              </a:r>
              <a:r>
                <a:rPr lang="ru-RU" b="1" dirty="0" smtClean="0">
                  <a:solidFill>
                    <a:schemeClr val="accent2">
                      <a:lumMod val="50000"/>
                    </a:schemeClr>
                  </a:solidFill>
                  <a:latin typeface="Calibri" panose="020F0502020204030204" pitchFamily="34" charset="0"/>
                </a:rPr>
                <a:t>»</a:t>
              </a:r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Calibri" panose="020F0502020204030204" pitchFamily="34" charset="0"/>
                </a:rPr>
                <a:t>/ </a:t>
              </a:r>
              <a:r>
                <a:rPr lang="en-US" b="1" dirty="0" err="1" smtClean="0">
                  <a:solidFill>
                    <a:schemeClr val="accent2">
                      <a:lumMod val="50000"/>
                    </a:schemeClr>
                  </a:solidFill>
                  <a:latin typeface="Calibri" panose="020F0502020204030204" pitchFamily="34" charset="0"/>
                </a:rPr>
                <a:t>ENERGOSERVIS</a:t>
              </a:r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Calibri" panose="020F0502020204030204" pitchFamily="34" charset="0"/>
                </a:rPr>
                <a:t> Engineering center</a:t>
              </a:r>
              <a:endParaRPr lang="ru-RU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  <a:tabLst>
                  <a:tab pos="982663" algn="l"/>
                </a:tabLst>
                <a:defRPr/>
              </a:pPr>
              <a:r>
                <a:rPr lang="ru-RU" sz="1400" b="1" dirty="0" smtClean="0">
                  <a:solidFill>
                    <a:srgbClr val="3380D5"/>
                  </a:solidFill>
                  <a:latin typeface="Calibri" panose="020F0502020204030204" pitchFamily="34" charset="0"/>
                </a:rPr>
                <a:t>создание </a:t>
              </a:r>
              <a:r>
                <a:rPr lang="ru-RU" sz="1400" b="1" dirty="0" err="1">
                  <a:solidFill>
                    <a:srgbClr val="3380D5"/>
                  </a:solidFill>
                  <a:latin typeface="Calibri" panose="020F0502020204030204" pitchFamily="34" charset="0"/>
                </a:rPr>
                <a:t>энергоцентра</a:t>
              </a:r>
              <a:r>
                <a:rPr lang="ru-RU" sz="1400" b="1" dirty="0">
                  <a:solidFill>
                    <a:srgbClr val="3380D5"/>
                  </a:solidFill>
                  <a:latin typeface="Calibri" panose="020F0502020204030204" pitchFamily="34" charset="0"/>
                </a:rPr>
                <a:t> </a:t>
              </a:r>
              <a:r>
                <a:rPr lang="ru-RU" sz="1400" b="1" dirty="0" err="1">
                  <a:solidFill>
                    <a:srgbClr val="3380D5"/>
                  </a:solidFill>
                  <a:latin typeface="Calibri" panose="020F0502020204030204" pitchFamily="34" charset="0"/>
                </a:rPr>
                <a:t>Сандивейского</a:t>
              </a:r>
              <a:r>
                <a:rPr lang="ru-RU" sz="1400" b="1" dirty="0">
                  <a:solidFill>
                    <a:srgbClr val="3380D5"/>
                  </a:solidFill>
                  <a:latin typeface="Calibri" panose="020F0502020204030204" pitchFamily="34" charset="0"/>
                </a:rPr>
                <a:t> нефтяного </a:t>
              </a:r>
              <a:r>
                <a:rPr lang="ru-RU" sz="1400" b="1" dirty="0" smtClean="0">
                  <a:solidFill>
                    <a:srgbClr val="3380D5"/>
                  </a:solidFill>
                  <a:latin typeface="Calibri" panose="020F0502020204030204" pitchFamily="34" charset="0"/>
                </a:rPr>
                <a:t>месторождения (СЕВЕРНАЯ НЕФТЬ)</a:t>
              </a:r>
              <a:endParaRPr lang="ru-RU" sz="1400" b="1" dirty="0">
                <a:solidFill>
                  <a:srgbClr val="3380D5"/>
                </a:solidFill>
                <a:latin typeface="Calibri" panose="020F050202020403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  <a:tabLst>
                  <a:tab pos="982663" algn="l"/>
                </a:tabLst>
                <a:defRPr/>
              </a:pPr>
              <a:r>
                <a:rPr lang="ru-RU" sz="1400" b="1" dirty="0" smtClean="0">
                  <a:solidFill>
                    <a:srgbClr val="3380D5"/>
                  </a:solidFill>
                  <a:latin typeface="Calibri" panose="020F0502020204030204" pitchFamily="34" charset="0"/>
                </a:rPr>
                <a:t>проектные</a:t>
              </a:r>
              <a:r>
                <a:rPr lang="ru-RU" sz="1400" b="1" dirty="0">
                  <a:solidFill>
                    <a:srgbClr val="3380D5"/>
                  </a:solidFill>
                  <a:latin typeface="Calibri" panose="020F0502020204030204" pitchFamily="34" charset="0"/>
                </a:rPr>
                <a:t>, конструкторские работы, монтажные и пусконаладочные работы </a:t>
              </a:r>
              <a:r>
                <a:rPr lang="ru-RU" sz="1400" b="1" dirty="0" smtClean="0">
                  <a:solidFill>
                    <a:srgbClr val="3380D5"/>
                  </a:solidFill>
                  <a:latin typeface="Calibri" panose="020F0502020204030204" pitchFamily="34" charset="0"/>
                </a:rPr>
                <a:t>контейнерных трансформаторных подстанций (</a:t>
              </a:r>
              <a:r>
                <a:rPr lang="ru-RU" sz="1400" b="1" dirty="0" err="1" smtClean="0">
                  <a:solidFill>
                    <a:srgbClr val="3380D5"/>
                  </a:solidFill>
                  <a:latin typeface="Calibri" panose="020F0502020204030204" pitchFamily="34" charset="0"/>
                </a:rPr>
                <a:t>СеверТЭК</a:t>
              </a:r>
              <a:r>
                <a:rPr lang="ru-RU" sz="1400" b="1" dirty="0" smtClean="0">
                  <a:solidFill>
                    <a:srgbClr val="3380D5"/>
                  </a:solidFill>
                  <a:latin typeface="Calibri" panose="020F0502020204030204" pitchFamily="34" charset="0"/>
                </a:rPr>
                <a:t>)</a:t>
              </a:r>
              <a:endParaRPr lang="ru-RU" sz="1400" b="1" dirty="0">
                <a:solidFill>
                  <a:srgbClr val="3380D5"/>
                </a:solidFill>
                <a:latin typeface="Calibri" panose="020F050202020403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  <a:tabLst>
                  <a:tab pos="982663" algn="l"/>
                </a:tabLst>
                <a:defRPr/>
              </a:pPr>
              <a:r>
                <a:rPr lang="ru-RU" sz="1400" b="1" dirty="0" err="1">
                  <a:solidFill>
                    <a:srgbClr val="3380D5"/>
                  </a:solidFill>
                  <a:latin typeface="Calibri" panose="020F0502020204030204" pitchFamily="34" charset="0"/>
                </a:rPr>
                <a:t>м</a:t>
              </a:r>
              <a:r>
                <a:rPr lang="ru-RU" sz="1400" b="1" dirty="0" err="1" smtClean="0">
                  <a:solidFill>
                    <a:srgbClr val="3380D5"/>
                  </a:solidFill>
                  <a:latin typeface="Calibri" panose="020F0502020204030204" pitchFamily="34" charset="0"/>
                </a:rPr>
                <a:t>онт</a:t>
              </a:r>
              <a:r>
                <a:rPr lang="ru-RU" sz="1400" b="1" dirty="0" smtClean="0">
                  <a:solidFill>
                    <a:srgbClr val="3380D5"/>
                  </a:solidFill>
                  <a:latin typeface="Calibri" panose="020F0502020204030204" pitchFamily="34" charset="0"/>
                </a:rPr>
                <a:t>. </a:t>
              </a:r>
              <a:r>
                <a:rPr lang="ru-RU" sz="1400" b="1" dirty="0">
                  <a:solidFill>
                    <a:srgbClr val="3380D5"/>
                  </a:solidFill>
                  <a:latin typeface="Calibri" panose="020F0502020204030204" pitchFamily="34" charset="0"/>
                </a:rPr>
                <a:t>и пусконаладочные работы </a:t>
              </a:r>
              <a:r>
                <a:rPr lang="ru-RU" sz="1400" b="1" dirty="0" smtClean="0">
                  <a:solidFill>
                    <a:srgbClr val="3380D5"/>
                  </a:solidFill>
                  <a:latin typeface="Calibri" panose="020F0502020204030204" pitchFamily="34" charset="0"/>
                </a:rPr>
                <a:t>на </a:t>
              </a:r>
              <a:r>
                <a:rPr lang="ru-RU" sz="1400" b="1" dirty="0" err="1">
                  <a:solidFill>
                    <a:srgbClr val="3380D5"/>
                  </a:solidFill>
                  <a:latin typeface="Calibri" panose="020F0502020204030204" pitchFamily="34" charset="0"/>
                </a:rPr>
                <a:t>ЦПС</a:t>
              </a:r>
              <a:r>
                <a:rPr lang="ru-RU" sz="1400" b="1" dirty="0">
                  <a:solidFill>
                    <a:srgbClr val="3380D5"/>
                  </a:solidFill>
                  <a:latin typeface="Calibri" panose="020F0502020204030204" pitchFamily="34" charset="0"/>
                </a:rPr>
                <a:t> Южный </a:t>
              </a:r>
              <a:r>
                <a:rPr lang="ru-RU" sz="1400" b="1" dirty="0" err="1">
                  <a:solidFill>
                    <a:srgbClr val="3380D5"/>
                  </a:solidFill>
                  <a:latin typeface="Calibri" panose="020F0502020204030204" pitchFamily="34" charset="0"/>
                </a:rPr>
                <a:t>Хыльчую</a:t>
              </a:r>
              <a:r>
                <a:rPr lang="ru-RU" sz="1400" b="1" dirty="0">
                  <a:solidFill>
                    <a:srgbClr val="3380D5"/>
                  </a:solidFill>
                  <a:latin typeface="Calibri" panose="020F0502020204030204" pitchFamily="34" charset="0"/>
                </a:rPr>
                <a:t> и портопункте </a:t>
              </a:r>
              <a:r>
                <a:rPr lang="ru-RU" sz="1400" b="1" dirty="0" err="1" smtClean="0">
                  <a:solidFill>
                    <a:srgbClr val="3380D5"/>
                  </a:solidFill>
                  <a:latin typeface="Calibri" panose="020F0502020204030204" pitchFamily="34" charset="0"/>
                </a:rPr>
                <a:t>Дресвянка</a:t>
              </a:r>
              <a:r>
                <a:rPr lang="ru-RU" sz="1400" b="1" dirty="0" smtClean="0">
                  <a:solidFill>
                    <a:srgbClr val="3380D5"/>
                  </a:solidFill>
                  <a:latin typeface="Calibri" panose="020F0502020204030204" pitchFamily="34" charset="0"/>
                </a:rPr>
                <a:t> (</a:t>
              </a:r>
              <a:r>
                <a:rPr lang="ru-RU" sz="1400" b="1" dirty="0" err="1" smtClean="0">
                  <a:solidFill>
                    <a:srgbClr val="3380D5"/>
                  </a:solidFill>
                  <a:latin typeface="Calibri" panose="020F0502020204030204" pitchFamily="34" charset="0"/>
                </a:rPr>
                <a:t>НАРЬЯНМАРНЕФТЕГАЗ</a:t>
              </a:r>
              <a:r>
                <a:rPr lang="ru-RU" sz="1400" b="1" dirty="0" smtClean="0">
                  <a:solidFill>
                    <a:srgbClr val="3380D5"/>
                  </a:solidFill>
                  <a:latin typeface="Calibri" panose="020F0502020204030204" pitchFamily="34" charset="0"/>
                </a:rPr>
                <a:t>)</a:t>
              </a:r>
            </a:p>
            <a:p>
              <a:pPr>
                <a:defRPr/>
              </a:pPr>
              <a:endParaRPr lang="ru-RU" sz="4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</a:endParaRPr>
            </a:p>
            <a:p>
              <a:pPr>
                <a:defRPr/>
              </a:pPr>
              <a:r>
                <a:rPr lang="ru-RU" b="1" dirty="0" smtClean="0">
                  <a:solidFill>
                    <a:schemeClr val="accent2">
                      <a:lumMod val="50000"/>
                    </a:schemeClr>
                  </a:solidFill>
                  <a:latin typeface="Calibri" panose="020F0502020204030204" pitchFamily="34" charset="0"/>
                </a:rPr>
                <a:t>Компания «</a:t>
              </a:r>
              <a:r>
                <a:rPr lang="ru-RU" b="1" dirty="0" err="1" smtClean="0">
                  <a:solidFill>
                    <a:schemeClr val="accent2">
                      <a:lumMod val="50000"/>
                    </a:schemeClr>
                  </a:solidFill>
                  <a:latin typeface="Calibri" panose="020F0502020204030204" pitchFamily="34" charset="0"/>
                </a:rPr>
                <a:t>БЕЛФРАХТ</a:t>
              </a:r>
              <a:r>
                <a:rPr lang="ru-RU" b="1" dirty="0" smtClean="0">
                  <a:solidFill>
                    <a:schemeClr val="accent2">
                      <a:lumMod val="50000"/>
                    </a:schemeClr>
                  </a:solidFill>
                  <a:latin typeface="Calibri" panose="020F0502020204030204" pitchFamily="34" charset="0"/>
                </a:rPr>
                <a:t>»</a:t>
              </a:r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Calibri" panose="020F0502020204030204" pitchFamily="34" charset="0"/>
                </a:rPr>
                <a:t>/ </a:t>
              </a:r>
              <a:r>
                <a:rPr lang="en-US" b="1" dirty="0" err="1" smtClean="0">
                  <a:solidFill>
                    <a:schemeClr val="accent2">
                      <a:lumMod val="50000"/>
                    </a:schemeClr>
                  </a:solidFill>
                  <a:latin typeface="Calibri" panose="020F0502020204030204" pitchFamily="34" charset="0"/>
                </a:rPr>
                <a:t>BELFREIGHT</a:t>
              </a:r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Calibri" panose="020F0502020204030204" pitchFamily="34" charset="0"/>
                </a:rPr>
                <a:t> Agency</a:t>
              </a:r>
              <a:endParaRPr lang="ru-RU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  <a:defRPr/>
              </a:pPr>
              <a:r>
                <a:rPr lang="ru-RU" sz="1400" b="1" dirty="0" smtClean="0">
                  <a:solidFill>
                    <a:srgbClr val="3380D5"/>
                  </a:solidFill>
                  <a:latin typeface="Calibri" panose="020F0502020204030204" pitchFamily="34" charset="0"/>
                </a:rPr>
                <a:t>участие </a:t>
              </a:r>
              <a:r>
                <a:rPr lang="ru-RU" sz="1400" b="1" dirty="0">
                  <a:solidFill>
                    <a:srgbClr val="3380D5"/>
                  </a:solidFill>
                  <a:latin typeface="Calibri" panose="020F0502020204030204" pitchFamily="34" charset="0"/>
                </a:rPr>
                <a:t>в бурении </a:t>
              </a:r>
              <a:r>
                <a:rPr lang="ru-RU" sz="1400" b="1" dirty="0" err="1" smtClean="0">
                  <a:solidFill>
                    <a:srgbClr val="3380D5"/>
                  </a:solidFill>
                  <a:latin typeface="Calibri" panose="020F0502020204030204" pitchFamily="34" charset="0"/>
                </a:rPr>
                <a:t>скв</a:t>
              </a:r>
              <a:r>
                <a:rPr lang="ru-RU" sz="1400" b="1" dirty="0" smtClean="0">
                  <a:solidFill>
                    <a:srgbClr val="3380D5"/>
                  </a:solidFill>
                  <a:latin typeface="Calibri" panose="020F0502020204030204" pitchFamily="34" charset="0"/>
                </a:rPr>
                <a:t>. № 7 </a:t>
              </a:r>
              <a:r>
                <a:rPr lang="ru-RU" sz="1400" b="1" dirty="0" err="1">
                  <a:solidFill>
                    <a:srgbClr val="3380D5"/>
                  </a:solidFill>
                  <a:latin typeface="Calibri" panose="020F0502020204030204" pitchFamily="34" charset="0"/>
                </a:rPr>
                <a:t>Штокмановского</a:t>
              </a:r>
              <a:r>
                <a:rPr lang="ru-RU" sz="1400" b="1" dirty="0">
                  <a:solidFill>
                    <a:srgbClr val="3380D5"/>
                  </a:solidFill>
                  <a:latin typeface="Calibri" panose="020F0502020204030204" pitchFamily="34" charset="0"/>
                </a:rPr>
                <a:t> месторождения в 2006 </a:t>
              </a:r>
              <a:r>
                <a:rPr lang="ru-RU" sz="1400" b="1" dirty="0" smtClean="0">
                  <a:solidFill>
                    <a:srgbClr val="3380D5"/>
                  </a:solidFill>
                  <a:latin typeface="Calibri" panose="020F0502020204030204" pitchFamily="34" charset="0"/>
                </a:rPr>
                <a:t>г. </a:t>
              </a:r>
              <a:r>
                <a:rPr lang="ru-RU" sz="1400" b="1" dirty="0">
                  <a:solidFill>
                    <a:srgbClr val="3380D5"/>
                  </a:solidFill>
                  <a:latin typeface="Calibri" panose="020F0502020204030204" pitchFamily="34" charset="0"/>
                </a:rPr>
                <a:t>в качестве агентирующей компании в порту Мурманск </a:t>
              </a:r>
              <a:r>
                <a:rPr lang="ru-RU" sz="1400" b="1" dirty="0" smtClean="0">
                  <a:solidFill>
                    <a:srgbClr val="3380D5"/>
                  </a:solidFill>
                  <a:latin typeface="Calibri" panose="020F0502020204030204" pitchFamily="34" charset="0"/>
                </a:rPr>
                <a:t>судов-снабженцев.</a:t>
              </a:r>
              <a:endParaRPr lang="ru-RU" sz="1400" b="1" dirty="0">
                <a:solidFill>
                  <a:srgbClr val="3380D5"/>
                </a:solidFill>
                <a:latin typeface="Calibri" panose="020F050202020403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  <a:defRPr/>
              </a:pPr>
              <a:r>
                <a:rPr lang="ru-RU" sz="1400" b="1" dirty="0" smtClean="0">
                  <a:solidFill>
                    <a:srgbClr val="3380D5"/>
                  </a:solidFill>
                  <a:latin typeface="Calibri" panose="020F0502020204030204" pitchFamily="34" charset="0"/>
                </a:rPr>
                <a:t>транспортировка </a:t>
              </a:r>
              <a:r>
                <a:rPr lang="ru-RU" sz="1400" b="1" dirty="0" err="1">
                  <a:solidFill>
                    <a:srgbClr val="3380D5"/>
                  </a:solidFill>
                  <a:latin typeface="Calibri" panose="020F0502020204030204" pitchFamily="34" charset="0"/>
                </a:rPr>
                <a:t>СПБУ</a:t>
              </a:r>
              <a:r>
                <a:rPr lang="ru-RU" sz="1400" b="1" dirty="0">
                  <a:solidFill>
                    <a:srgbClr val="3380D5"/>
                  </a:solidFill>
                  <a:latin typeface="Calibri" panose="020F0502020204030204" pitchFamily="34" charset="0"/>
                </a:rPr>
                <a:t> </a:t>
              </a:r>
              <a:r>
                <a:rPr lang="ru-RU" sz="1400" b="1" dirty="0" err="1">
                  <a:solidFill>
                    <a:srgbClr val="3380D5"/>
                  </a:solidFill>
                  <a:latin typeface="Calibri" panose="020F0502020204030204" pitchFamily="34" charset="0"/>
                </a:rPr>
                <a:t>Амазон</a:t>
              </a:r>
              <a:r>
                <a:rPr lang="ru-RU" sz="1400" b="1" dirty="0">
                  <a:solidFill>
                    <a:srgbClr val="3380D5"/>
                  </a:solidFill>
                  <a:latin typeface="Calibri" panose="020F0502020204030204" pitchFamily="34" charset="0"/>
                </a:rPr>
                <a:t> для ремонта в порт Мурманск из п</a:t>
              </a:r>
              <a:r>
                <a:rPr lang="ru-RU" sz="1400" b="1" dirty="0" smtClean="0">
                  <a:solidFill>
                    <a:srgbClr val="3380D5"/>
                  </a:solidFill>
                  <a:latin typeface="Calibri" panose="020F0502020204030204" pitchFamily="34" charset="0"/>
                </a:rPr>
                <a:t>. Ямбург и </a:t>
              </a:r>
              <a:r>
                <a:rPr lang="ru-RU" sz="1400" b="1" dirty="0">
                  <a:solidFill>
                    <a:srgbClr val="3380D5"/>
                  </a:solidFill>
                  <a:latin typeface="Calibri" panose="020F0502020204030204" pitchFamily="34" charset="0"/>
                </a:rPr>
                <a:t>обратно в 2007 г., в качестве организатора буксировки и судового агента.</a:t>
              </a:r>
            </a:p>
            <a:p>
              <a:pPr marL="285750" indent="-285750">
                <a:buFont typeface="Arial" panose="020B0604020202020204" pitchFamily="34" charset="0"/>
                <a:buChar char="•"/>
                <a:defRPr/>
              </a:pPr>
              <a:r>
                <a:rPr lang="ru-RU" sz="1400" b="1" dirty="0" smtClean="0">
                  <a:solidFill>
                    <a:srgbClr val="3380D5"/>
                  </a:solidFill>
                  <a:latin typeface="Calibri" panose="020F0502020204030204" pitchFamily="34" charset="0"/>
                </a:rPr>
                <a:t>с </a:t>
              </a:r>
              <a:r>
                <a:rPr lang="ru-RU" sz="1400" b="1" dirty="0">
                  <a:solidFill>
                    <a:srgbClr val="3380D5"/>
                  </a:solidFill>
                  <a:latin typeface="Calibri" panose="020F0502020204030204" pitchFamily="34" charset="0"/>
                </a:rPr>
                <a:t>2008 г. </a:t>
              </a:r>
              <a:r>
                <a:rPr lang="ru-RU" sz="1400" b="1" dirty="0" smtClean="0">
                  <a:solidFill>
                    <a:srgbClr val="3380D5"/>
                  </a:solidFill>
                  <a:latin typeface="Calibri" panose="020F0502020204030204" pitchFamily="34" charset="0"/>
                </a:rPr>
                <a:t>официальный фрахтовый брокер </a:t>
              </a:r>
              <a:r>
                <a:rPr lang="ru-RU" sz="1400" b="1" dirty="0">
                  <a:solidFill>
                    <a:srgbClr val="3380D5"/>
                  </a:solidFill>
                  <a:latin typeface="Calibri" panose="020F0502020204030204" pitchFamily="34" charset="0"/>
                </a:rPr>
                <a:t>ООО </a:t>
              </a:r>
              <a:r>
                <a:rPr lang="ru-RU" sz="1400" b="1" dirty="0" smtClean="0">
                  <a:solidFill>
                    <a:srgbClr val="3380D5"/>
                  </a:solidFill>
                  <a:latin typeface="Calibri" panose="020F0502020204030204" pitchFamily="34" charset="0"/>
                </a:rPr>
                <a:t>«</a:t>
              </a:r>
              <a:r>
                <a:rPr lang="ru-RU" sz="1400" b="1" dirty="0" err="1" smtClean="0">
                  <a:solidFill>
                    <a:srgbClr val="3380D5"/>
                  </a:solidFill>
                  <a:latin typeface="Calibri" panose="020F0502020204030204" pitchFamily="34" charset="0"/>
                </a:rPr>
                <a:t>Газфлот</a:t>
              </a:r>
              <a:r>
                <a:rPr lang="ru-RU" sz="1400" b="1" dirty="0" smtClean="0">
                  <a:solidFill>
                    <a:srgbClr val="3380D5"/>
                  </a:solidFill>
                  <a:latin typeface="Calibri" panose="020F0502020204030204" pitchFamily="34" charset="0"/>
                </a:rPr>
                <a:t>» </a:t>
              </a:r>
              <a:r>
                <a:rPr lang="ru-RU" sz="1400" b="1" dirty="0">
                  <a:solidFill>
                    <a:srgbClr val="3380D5"/>
                  </a:solidFill>
                  <a:latin typeface="Calibri" panose="020F0502020204030204" pitchFamily="34" charset="0"/>
                </a:rPr>
                <a:t>в Северной части РФ</a:t>
              </a:r>
              <a:r>
                <a:rPr lang="ru-RU" sz="1400" b="1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Calibri" panose="020F0502020204030204" pitchFamily="34" charset="0"/>
                </a:rPr>
                <a:t>. </a:t>
              </a:r>
            </a:p>
            <a:p>
              <a:pPr>
                <a:defRPr/>
              </a:pPr>
              <a:endParaRPr lang="en-US" sz="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libri" panose="020F0502020204030204" pitchFamily="34" charset="0"/>
              </a:endParaRPr>
            </a:p>
            <a:p>
              <a:pPr>
                <a:defRPr/>
              </a:pPr>
              <a:r>
                <a:rPr lang="ru-RU" b="1" dirty="0">
                  <a:solidFill>
                    <a:schemeClr val="accent2">
                      <a:lumMod val="50000"/>
                    </a:schemeClr>
                  </a:solidFill>
                  <a:latin typeface="Calibri" panose="020F0502020204030204" pitchFamily="34" charset="0"/>
                </a:rPr>
                <a:t>Ассоциация поставщиков </a:t>
              </a:r>
              <a:r>
                <a:rPr lang="ru-RU" b="1" dirty="0" err="1" smtClean="0">
                  <a:solidFill>
                    <a:schemeClr val="accent2">
                      <a:lumMod val="50000"/>
                    </a:schemeClr>
                  </a:solidFill>
                  <a:latin typeface="Calibri" panose="020F0502020204030204" pitchFamily="34" charset="0"/>
                </a:rPr>
                <a:t>нефтегаз</a:t>
              </a:r>
              <a:r>
                <a:rPr lang="ru-RU" b="1" dirty="0" smtClean="0">
                  <a:solidFill>
                    <a:schemeClr val="accent2">
                      <a:lumMod val="50000"/>
                    </a:schemeClr>
                  </a:solidFill>
                  <a:latin typeface="Calibri" panose="020F0502020204030204" pitchFamily="34" charset="0"/>
                </a:rPr>
                <a:t>. </a:t>
              </a:r>
              <a:r>
                <a:rPr lang="ru-RU" b="1" dirty="0">
                  <a:solidFill>
                    <a:schemeClr val="accent2">
                      <a:lumMod val="50000"/>
                    </a:schemeClr>
                  </a:solidFill>
                  <a:latin typeface="Calibri" panose="020F0502020204030204" pitchFamily="34" charset="0"/>
                </a:rPr>
                <a:t>промышленности </a:t>
              </a:r>
              <a:r>
                <a:rPr lang="ru-RU" b="1" dirty="0" smtClean="0">
                  <a:solidFill>
                    <a:schemeClr val="accent2">
                      <a:lumMod val="50000"/>
                    </a:schemeClr>
                  </a:solidFill>
                  <a:latin typeface="Calibri" panose="020F0502020204030204" pitchFamily="34" charset="0"/>
                </a:rPr>
                <a:t>«СОЗВЕЗДИЕ</a:t>
              </a:r>
              <a:r>
                <a:rPr lang="ru-RU" b="1" dirty="0" smtClean="0">
                  <a:solidFill>
                    <a:schemeClr val="accent2">
                      <a:lumMod val="50000"/>
                    </a:schemeClr>
                  </a:solidFill>
                  <a:latin typeface="Calibri" panose="020F0502020204030204" pitchFamily="34" charset="0"/>
                </a:rPr>
                <a:t>»</a:t>
              </a:r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Calibri" panose="020F0502020204030204" pitchFamily="34" charset="0"/>
                </a:rPr>
                <a:t>/</a:t>
              </a:r>
              <a:b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Calibri" panose="020F0502020204030204" pitchFamily="34" charset="0"/>
                </a:rPr>
              </a:br>
              <a:r>
                <a:rPr lang="en-US" b="1" dirty="0" err="1" smtClean="0">
                  <a:solidFill>
                    <a:schemeClr val="accent2">
                      <a:lumMod val="50000"/>
                    </a:schemeClr>
                  </a:solidFill>
                  <a:latin typeface="Calibri" panose="020F0502020204030204" pitchFamily="34" charset="0"/>
                </a:rPr>
                <a:t>SOZVEZDIE</a:t>
              </a:r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Calibri" panose="020F0502020204030204" pitchFamily="34" charset="0"/>
                </a:rPr>
                <a:t> Oil &amp; </a:t>
              </a:r>
              <a:r>
                <a:rPr lang="en-US" b="1" dirty="0" err="1" smtClean="0">
                  <a:solidFill>
                    <a:schemeClr val="accent2">
                      <a:lumMod val="50000"/>
                    </a:schemeClr>
                  </a:solidFill>
                  <a:latin typeface="Calibri" panose="020F0502020204030204" pitchFamily="34" charset="0"/>
                </a:rPr>
                <a:t>Gaz</a:t>
              </a:r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Calibri" panose="020F0502020204030204" pitchFamily="34" charset="0"/>
                </a:rPr>
                <a:t> suppliers association</a:t>
              </a:r>
              <a:endParaRPr lang="ru-RU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</a:endParaRPr>
            </a:p>
            <a:p>
              <a:pPr>
                <a:defRPr/>
              </a:pPr>
              <a:r>
                <a:rPr lang="ru-RU" sz="1400" b="1" dirty="0">
                  <a:solidFill>
                    <a:srgbClr val="3380D5"/>
                  </a:solidFill>
                  <a:latin typeface="Calibri" panose="020F0502020204030204" pitchFamily="34" charset="0"/>
                </a:rPr>
                <a:t>180 </a:t>
              </a:r>
              <a:r>
                <a:rPr lang="ru-RU" sz="1400" b="1" dirty="0" smtClean="0">
                  <a:solidFill>
                    <a:srgbClr val="3380D5"/>
                  </a:solidFill>
                  <a:latin typeface="Calibri" panose="020F0502020204030204" pitchFamily="34" charset="0"/>
                </a:rPr>
                <a:t>предприятий судостроения </a:t>
              </a:r>
              <a:r>
                <a:rPr lang="ru-RU" sz="1400" b="1" dirty="0">
                  <a:solidFill>
                    <a:srgbClr val="3380D5"/>
                  </a:solidFill>
                  <a:latin typeface="Calibri" panose="020F0502020204030204" pitchFamily="34" charset="0"/>
                </a:rPr>
                <a:t>и машиностроения, транспорта и </a:t>
              </a:r>
              <a:r>
                <a:rPr lang="ru-RU" sz="1400" b="1" dirty="0" smtClean="0">
                  <a:solidFill>
                    <a:srgbClr val="3380D5"/>
                  </a:solidFill>
                  <a:latin typeface="Calibri" panose="020F0502020204030204" pitchFamily="34" charset="0"/>
                </a:rPr>
                <a:t>логистики и строительства </a:t>
              </a:r>
              <a:r>
                <a:rPr lang="ru-RU" sz="1400" b="1" dirty="0">
                  <a:solidFill>
                    <a:srgbClr val="3380D5"/>
                  </a:solidFill>
                  <a:latin typeface="Calibri" panose="020F0502020204030204" pitchFamily="34" charset="0"/>
                </a:rPr>
                <a:t>и других промышленных </a:t>
              </a:r>
              <a:r>
                <a:rPr lang="ru-RU" sz="1400" b="1" dirty="0" smtClean="0">
                  <a:solidFill>
                    <a:srgbClr val="3380D5"/>
                  </a:solidFill>
                  <a:latin typeface="Calibri" panose="020F0502020204030204" pitchFamily="34" charset="0"/>
                </a:rPr>
                <a:t>областях</a:t>
              </a:r>
              <a:endParaRPr lang="ru-RU" sz="1400" b="1" dirty="0" smtClean="0">
                <a:solidFill>
                  <a:srgbClr val="3380D5"/>
                </a:solidFill>
                <a:latin typeface="Calibri" panose="020F0502020204030204" pitchFamily="34" charset="0"/>
              </a:endParaRPr>
            </a:p>
            <a:p>
              <a:pPr>
                <a:defRPr/>
              </a:pPr>
              <a:endParaRPr lang="ru-RU" sz="8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</a:endParaRPr>
            </a:p>
            <a:p>
              <a:pPr>
                <a:defRPr/>
              </a:pPr>
              <a:r>
                <a:rPr lang="ru-RU" b="1" dirty="0" smtClean="0">
                  <a:solidFill>
                    <a:schemeClr val="accent2">
                      <a:lumMod val="50000"/>
                    </a:schemeClr>
                  </a:solidFill>
                  <a:latin typeface="Calibri" panose="020F0502020204030204" pitchFamily="34" charset="0"/>
                </a:rPr>
                <a:t>Группа компаний «ОПТИМИСТ</a:t>
              </a:r>
              <a:r>
                <a:rPr lang="ru-RU" b="1" dirty="0" smtClean="0">
                  <a:solidFill>
                    <a:schemeClr val="accent2">
                      <a:lumMod val="50000"/>
                    </a:schemeClr>
                  </a:solidFill>
                  <a:latin typeface="Calibri" panose="020F0502020204030204" pitchFamily="34" charset="0"/>
                </a:rPr>
                <a:t>»</a:t>
              </a:r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Calibri" panose="020F0502020204030204" pitchFamily="34" charset="0"/>
                </a:rPr>
                <a:t>/ OPTIMIST Group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</a:endParaRPr>
            </a:p>
            <a:p>
              <a:pPr>
                <a:defRPr/>
              </a:pPr>
              <a:r>
                <a:rPr lang="ru-RU" sz="1400" b="1" dirty="0">
                  <a:solidFill>
                    <a:srgbClr val="3380D5"/>
                  </a:solidFill>
                  <a:latin typeface="Calibri" panose="020F0502020204030204" pitchFamily="34" charset="0"/>
                </a:rPr>
                <a:t>Судоремонт ● Судостроение ● Строительство ● Обслуживание спецтехники ● Монтаж и наладка </a:t>
              </a:r>
              <a:r>
                <a:rPr lang="ru-RU" sz="1400" b="1" dirty="0" err="1">
                  <a:solidFill>
                    <a:srgbClr val="3380D5"/>
                  </a:solidFill>
                  <a:latin typeface="Calibri" panose="020F0502020204030204" pitchFamily="34" charset="0"/>
                </a:rPr>
                <a:t>эл.оборудования</a:t>
              </a:r>
              <a:r>
                <a:rPr lang="ru-RU" sz="1400" b="1" dirty="0">
                  <a:solidFill>
                    <a:srgbClr val="3380D5"/>
                  </a:solidFill>
                  <a:latin typeface="Calibri" panose="020F0502020204030204" pitchFamily="34" charset="0"/>
                </a:rPr>
                <a:t> ● Экспертиза промышленной безопасности ● Инженерные системы ● Металлоконструкции ● Испытательная лаборатория ● Аттестационный </a:t>
              </a:r>
              <a:r>
                <a:rPr lang="ru-RU" sz="1400" b="1" dirty="0" smtClean="0">
                  <a:solidFill>
                    <a:srgbClr val="3380D5"/>
                  </a:solidFill>
                  <a:latin typeface="Calibri" panose="020F0502020204030204" pitchFamily="34" charset="0"/>
                </a:rPr>
                <a:t>центр</a:t>
              </a:r>
              <a:endParaRPr lang="ru-RU" b="1" dirty="0" smtClean="0">
                <a:solidFill>
                  <a:srgbClr val="3380D5"/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9" name="Группа 8"/>
            <p:cNvGrpSpPr/>
            <p:nvPr/>
          </p:nvGrpSpPr>
          <p:grpSpPr>
            <a:xfrm>
              <a:off x="51360" y="768474"/>
              <a:ext cx="848232" cy="5112565"/>
              <a:chOff x="51360" y="768474"/>
              <a:chExt cx="848232" cy="5112565"/>
            </a:xfrm>
          </p:grpSpPr>
          <p:grpSp>
            <p:nvGrpSpPr>
              <p:cNvPr id="5" name="Группа 4"/>
              <p:cNvGrpSpPr/>
              <p:nvPr/>
            </p:nvGrpSpPr>
            <p:grpSpPr>
              <a:xfrm>
                <a:off x="69324" y="3004354"/>
                <a:ext cx="830268" cy="1222161"/>
                <a:chOff x="69324" y="3536626"/>
                <a:chExt cx="977048" cy="1222161"/>
              </a:xfrm>
            </p:grpSpPr>
            <p:pic>
              <p:nvPicPr>
                <p:cNvPr id="28678" name="Picture 6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9324" y="3536626"/>
                  <a:ext cx="977048" cy="6414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8679" name="Picture 7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0489" y="4222025"/>
                  <a:ext cx="952128" cy="5367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3" name="Группа 2"/>
              <p:cNvGrpSpPr/>
              <p:nvPr/>
            </p:nvGrpSpPr>
            <p:grpSpPr>
              <a:xfrm>
                <a:off x="51360" y="1637760"/>
                <a:ext cx="848232" cy="1160997"/>
                <a:chOff x="51359" y="2019904"/>
                <a:chExt cx="992250" cy="1426512"/>
              </a:xfrm>
            </p:grpSpPr>
            <p:pic>
              <p:nvPicPr>
                <p:cNvPr id="28677" name="Picture 5"/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6560" y="2019904"/>
                  <a:ext cx="977048" cy="86210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8680" name="Picture 8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59" y="2915387"/>
                  <a:ext cx="992250" cy="5310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2" name="Группа 1"/>
              <p:cNvGrpSpPr/>
              <p:nvPr/>
            </p:nvGrpSpPr>
            <p:grpSpPr>
              <a:xfrm>
                <a:off x="66560" y="768474"/>
                <a:ext cx="833032" cy="720712"/>
                <a:chOff x="66560" y="768473"/>
                <a:chExt cx="977048" cy="932335"/>
              </a:xfrm>
            </p:grpSpPr>
            <p:pic>
              <p:nvPicPr>
                <p:cNvPr id="28674" name="Picture 2"/>
                <p:cNvPicPr>
                  <a:picLocks noChangeAspect="1" noChangeArrowheads="1"/>
                </p:cNvPicPr>
                <p:nvPr/>
              </p:nvPicPr>
              <p:blipFill>
                <a:blip r:embed="rId9">
                  <a:lum bright="-30000" contrast="70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6560" y="768473"/>
                  <a:ext cx="977048" cy="4751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8681" name="Picture 9"/>
                <p:cNvPicPr>
                  <a:picLocks noChangeAspect="1" noChangeArrowheads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9802" y="1277563"/>
                  <a:ext cx="973806" cy="4232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28683" name="Picture 11"/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1481" y="4480905"/>
                <a:ext cx="804920" cy="7795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8685" name="Picture 13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489" y="5521000"/>
                <a:ext cx="809103" cy="3600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79449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1269</TotalTime>
  <Words>276</Words>
  <Application>Microsoft Office PowerPoint</Application>
  <PresentationFormat>Экран (4:3)</PresentationFormat>
  <Paragraphs>50</Paragraphs>
  <Slides>11</Slides>
  <Notes>11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Оформление по умолчанию</vt:lpstr>
      <vt:lpstr>Документ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MPTiS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gribin</dc:creator>
  <cp:lastModifiedBy>PurgenPortable-4</cp:lastModifiedBy>
  <cp:revision>132</cp:revision>
  <dcterms:created xsi:type="dcterms:W3CDTF">2013-03-19T12:40:26Z</dcterms:created>
  <dcterms:modified xsi:type="dcterms:W3CDTF">2013-12-01T18:21:26Z</dcterms:modified>
</cp:coreProperties>
</file>