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.xml" ContentType="application/vnd.openxmlformats-officedocument.presentationml.notesSlide+xml"/>
  <Override PartName="/ppt/embeddings/oleObject3.bin" ContentType="application/vnd.openxmlformats-officedocument.oleObject"/>
  <Override PartName="/ppt/notesSlides/notesSlide2.xml" ContentType="application/vnd.openxmlformats-officedocument.presentationml.notesSlide+xml"/>
  <Override PartName="/ppt/embeddings/oleObject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4"/>
  </p:notesMasterIdLst>
  <p:handoutMasterIdLst>
    <p:handoutMasterId r:id="rId45"/>
  </p:handoutMasterIdLst>
  <p:sldIdLst>
    <p:sldId id="256" r:id="rId2"/>
    <p:sldId id="294" r:id="rId3"/>
    <p:sldId id="291" r:id="rId4"/>
    <p:sldId id="298" r:id="rId5"/>
    <p:sldId id="276" r:id="rId6"/>
    <p:sldId id="311" r:id="rId7"/>
    <p:sldId id="289" r:id="rId8"/>
    <p:sldId id="295" r:id="rId9"/>
    <p:sldId id="268" r:id="rId10"/>
    <p:sldId id="309" r:id="rId11"/>
    <p:sldId id="308" r:id="rId12"/>
    <p:sldId id="306" r:id="rId13"/>
    <p:sldId id="305" r:id="rId14"/>
    <p:sldId id="292" r:id="rId15"/>
    <p:sldId id="262" r:id="rId16"/>
    <p:sldId id="257" r:id="rId17"/>
    <p:sldId id="287" r:id="rId18"/>
    <p:sldId id="288" r:id="rId19"/>
    <p:sldId id="301" r:id="rId20"/>
    <p:sldId id="258" r:id="rId21"/>
    <p:sldId id="277" r:id="rId22"/>
    <p:sldId id="265" r:id="rId23"/>
    <p:sldId id="302" r:id="rId24"/>
    <p:sldId id="284" r:id="rId25"/>
    <p:sldId id="303" r:id="rId26"/>
    <p:sldId id="275" r:id="rId27"/>
    <p:sldId id="299" r:id="rId28"/>
    <p:sldId id="260" r:id="rId29"/>
    <p:sldId id="269" r:id="rId30"/>
    <p:sldId id="261" r:id="rId31"/>
    <p:sldId id="273" r:id="rId32"/>
    <p:sldId id="263" r:id="rId33"/>
    <p:sldId id="290" r:id="rId34"/>
    <p:sldId id="297" r:id="rId35"/>
    <p:sldId id="293" r:id="rId36"/>
    <p:sldId id="296" r:id="rId37"/>
    <p:sldId id="281" r:id="rId38"/>
    <p:sldId id="282" r:id="rId39"/>
    <p:sldId id="271" r:id="rId40"/>
    <p:sldId id="285" r:id="rId41"/>
    <p:sldId id="300" r:id="rId42"/>
    <p:sldId id="278" r:id="rId4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0" d="100"/>
          <a:sy n="70" d="100"/>
        </p:scale>
        <p:origin x="-207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6D8DA-17C6-439F-AAF5-05C6AFE59084}" type="datetimeFigureOut">
              <a:rPr lang="en-US" smtClean="0"/>
              <a:t>13-12-01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54418-FFD6-490B-BEE2-BA660ACA2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303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8BF776-5EDF-41A5-B262-5D1497C8002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B32AD-936D-45C3-B57B-C1C9509677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5407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B32AD-936D-45C3-B57B-C1C9509677D8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11344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B32AD-936D-45C3-B57B-C1C9509677D8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598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38F3DEE-6690-4C70-8C27-21187DD0D4D3}" type="datetimeFigureOut">
              <a:rPr lang="en-CA" smtClean="0"/>
              <a:t>13-12-01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DFFC5B8-3214-4447-810A-DCAEE5CF340A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8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37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o/imgres?q=nordic+orion&amp;um=1&amp;sa=N&amp;biw=1006&amp;bih=581&amp;hl=en&amp;tbm=isch&amp;tbnid=bA00gVzuIu4njM:&amp;imgrefurl=http://sverigesradio.se/sida/artikel.aspx?programid=98&amp;artikel=5403765&amp;docid=S7NoNMC8M2nRUM&amp;imgurl=http://sverigesradio.se/diverse/appdata/isidor/images/news_images/98/2658785_520_292.jpg&amp;w=520&amp;h=292&amp;ei=lhQ_Uq-5FojNtAb4y4DoBw&amp;zoom=1&amp;ved=1t:3588,r:19,s:0,i:135&amp;iact=rc&amp;page=2&amp;tbnh=168&amp;tbnw=280&amp;start=8&amp;ndsp=12&amp;tx=54&amp;ty=104&amp;ved=1t:3588,r:19,s:0,i:135" TargetMode="External"/><Relationship Id="rId4" Type="http://schemas.openxmlformats.org/officeDocument/2006/relationships/hyperlink" Target="http://www.google.no/imgres?q=nordic+orion&amp;um=1&amp;sa=N&amp;biw=1006&amp;bih=581&amp;hl=en&amp;tbm=isch&amp;tbnid=bA00gVzuIu4njM:&amp;imgrefurl=http://sverigesradio.se/sida/artikel.aspx?programid=98&amp;artikel=5403765&amp;docid=S7NoNMC8M2nRUM&amp;imgurl=http://sverigesradio.se/diverse/appdata/isidor/images/news_images/98/2658785_520_292.jpg&amp;w=520&amp;h=292&amp;ei=lhQ_Uq-5FojNtAb4y4DoBw&amp;zoom=1&amp;ved=1t:3588,r:19,s:0,i:135&amp;iact=rc&amp;page=2&amp;tbnh=168&amp;tbnw=280&amp;start=8&amp;ndsp=12&amp;tx=160&amp;ty=102&amp;ved=1t:3588,r:19,s:0,i:135" TargetMode="External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no/imgres?q=nordic+orion&amp;um=1&amp;sa=N&amp;biw=1006&amp;bih=581&amp;hl=en&amp;tbm=isch&amp;tbnid=bA00gVzuIu4njM:&amp;imgrefurl=http://sverigesradio.se/sida/artikel.aspx?programid=98&amp;artikel=5403765&amp;docid=S7NoNMC8M2nRUM&amp;imgurl=http://sverigesradio.se/diverse/appdata/isidor/images/news_images/98/2658785_520_292.jpg&amp;w=520&amp;h=292&amp;ei=lhQ_Uq-5FojNtAb4y4DoBw&amp;zoom=1&amp;ved=1t:3588,r:19,s:0,i:135&amp;iact=rc&amp;page=2&amp;tbnh=168&amp;tbnw=280&amp;start=8&amp;ndsp=12&amp;tx=89&amp;ty=101&amp;ved=1t:3588,r:19,s:0,i:13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458200" cy="2387128"/>
          </a:xfrm>
        </p:spPr>
        <p:txBody>
          <a:bodyPr>
            <a:normAutofit/>
          </a:bodyPr>
          <a:lstStyle/>
          <a:p>
            <a:r>
              <a:rPr lang="en-US" sz="4600" b="1" dirty="0" smtClean="0"/>
              <a:t>The Arctic: Region of Cooperation and Development</a:t>
            </a:r>
            <a:endParaRPr lang="en-CA" sz="4600" b="1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3861048"/>
            <a:ext cx="8435280" cy="1656184"/>
          </a:xfrm>
        </p:spPr>
        <p:txBody>
          <a:bodyPr>
            <a:normAutofit fontScale="92500" lnSpcReduction="10000"/>
          </a:bodyPr>
          <a:lstStyle/>
          <a:p>
            <a:endParaRPr lang="en-US" sz="3200" dirty="0" smtClean="0"/>
          </a:p>
          <a:p>
            <a:r>
              <a:rPr lang="en-US" sz="2800" dirty="0" smtClean="0"/>
              <a:t>By</a:t>
            </a:r>
            <a:r>
              <a:rPr lang="en-US" sz="2800" b="1" dirty="0" smtClean="0"/>
              <a:t> John Higginbotham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     Moscow, December 2-3, 2013</a:t>
            </a:r>
          </a:p>
          <a:p>
            <a:endParaRPr lang="en-US" sz="4500" b="1" dirty="0" smtClean="0"/>
          </a:p>
          <a:p>
            <a:endParaRPr lang="en-US" sz="3300" dirty="0" smtClean="0"/>
          </a:p>
          <a:p>
            <a:endParaRPr lang="en-US" sz="4500" dirty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718826"/>
            <a:ext cx="2376263" cy="99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81924"/>
            <a:ext cx="2304256" cy="88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548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85" y="620688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Canadian Prime Minister Stephen Harper’s 8</a:t>
            </a:r>
            <a:r>
              <a:rPr lang="en-US" baseline="30000" dirty="0" smtClean="0"/>
              <a:t>th</a:t>
            </a:r>
            <a:r>
              <a:rPr lang="en-US" dirty="0" smtClean="0"/>
              <a:t> annual visit to the Arctic </a:t>
            </a:r>
            <a:endParaRPr lang="en-CA" dirty="0"/>
          </a:p>
        </p:txBody>
      </p:sp>
      <p:pic>
        <p:nvPicPr>
          <p:cNvPr id="12290" name="Picture 2" descr="C:\Users\Marina\Desktop\rang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27915"/>
            <a:ext cx="7056784" cy="470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06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en-US" dirty="0"/>
              <a:t>Arctic Council Priority #1: Responsible Arctic Resource Development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441680"/>
          </a:xfrm>
        </p:spPr>
        <p:txBody>
          <a:bodyPr/>
          <a:lstStyle/>
          <a:p>
            <a:r>
              <a:rPr lang="en-US" dirty="0"/>
              <a:t>To establish a Circumpolar Business Forum</a:t>
            </a:r>
            <a:r>
              <a:rPr lang="en-CA" dirty="0"/>
              <a:t> to foster circumpolar economic development</a:t>
            </a:r>
          </a:p>
          <a:p>
            <a:endParaRPr lang="en-CA" dirty="0"/>
          </a:p>
          <a:p>
            <a:r>
              <a:rPr lang="en-US" dirty="0"/>
              <a:t>To ensure that Arctic development takes place responsibly </a:t>
            </a:r>
          </a:p>
          <a:p>
            <a:pPr marL="109728" indent="0">
              <a:buNone/>
            </a:pPr>
            <a:endParaRPr lang="en-CA" dirty="0"/>
          </a:p>
          <a:p>
            <a:r>
              <a:rPr lang="en-US" dirty="0"/>
              <a:t>To take action to</a:t>
            </a:r>
          </a:p>
          <a:p>
            <a:pPr marL="109728" indent="0">
              <a:buNone/>
            </a:pPr>
            <a:r>
              <a:rPr lang="en-US" dirty="0" smtClean="0"/>
              <a:t>   prevent </a:t>
            </a:r>
            <a:r>
              <a:rPr lang="en-US" dirty="0"/>
              <a:t>oil pollution</a:t>
            </a:r>
          </a:p>
          <a:p>
            <a:endParaRPr lang="en-CA" dirty="0"/>
          </a:p>
        </p:txBody>
      </p:sp>
      <p:pic>
        <p:nvPicPr>
          <p:cNvPr id="10242" name="Picture 2" descr="C:\Users\Marina\Desktop\Arctic-Oil_shutterstock_1434812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75083"/>
            <a:ext cx="3888432" cy="242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59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517104"/>
          </a:xfrm>
        </p:spPr>
        <p:txBody>
          <a:bodyPr>
            <a:normAutofit/>
          </a:bodyPr>
          <a:lstStyle/>
          <a:p>
            <a:r>
              <a:rPr lang="en-US" dirty="0"/>
              <a:t>Arctic Council Priority </a:t>
            </a:r>
            <a:r>
              <a:rPr lang="en-US" dirty="0" smtClean="0"/>
              <a:t>#2: Safe </a:t>
            </a:r>
            <a:r>
              <a:rPr lang="en-US" dirty="0"/>
              <a:t>Arctic </a:t>
            </a:r>
            <a:r>
              <a:rPr lang="en-US" dirty="0" smtClean="0"/>
              <a:t>Shipping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establish guidelines for sustainable tourism and cruise-ship operations that will bring benefits to local communities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To encourage the IMO’s </a:t>
            </a:r>
          </a:p>
          <a:p>
            <a:pPr marL="109728" indent="0">
              <a:buNone/>
            </a:pPr>
            <a:r>
              <a:rPr lang="en-US" dirty="0" smtClean="0"/>
              <a:t>   efforts to develop a </a:t>
            </a:r>
          </a:p>
          <a:p>
            <a:pPr marL="109728" indent="0">
              <a:buNone/>
            </a:pPr>
            <a:r>
              <a:rPr lang="en-US" dirty="0" smtClean="0"/>
              <a:t>   mandatory polar code for</a:t>
            </a:r>
          </a:p>
          <a:p>
            <a:pPr marL="109728" indent="0">
              <a:buNone/>
            </a:pPr>
            <a:r>
              <a:rPr lang="en-US" dirty="0" smtClean="0"/>
              <a:t>   the Arctic Ocean</a:t>
            </a:r>
          </a:p>
          <a:p>
            <a:pPr marL="109728" indent="0">
              <a:buNone/>
            </a:pPr>
            <a:endParaRPr lang="en-CA" dirty="0"/>
          </a:p>
        </p:txBody>
      </p:sp>
      <p:pic>
        <p:nvPicPr>
          <p:cNvPr id="11269" name="Picture 5" descr="C:\Users\Marina\Desktop\alaska-crui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49080"/>
            <a:ext cx="3672408" cy="242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702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en-US" dirty="0"/>
              <a:t>Arctic Council Priority </a:t>
            </a:r>
            <a:r>
              <a:rPr lang="en-US" dirty="0" smtClean="0"/>
              <a:t>#3: </a:t>
            </a:r>
            <a:r>
              <a:rPr lang="en-US" dirty="0"/>
              <a:t>Sustainable </a:t>
            </a:r>
            <a:r>
              <a:rPr lang="en-US" dirty="0" smtClean="0"/>
              <a:t>Circumpolar Communities </a:t>
            </a:r>
            <a:r>
              <a:rPr lang="en-CA" dirty="0"/>
              <a:t/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To increase awareness of the importance of traditional ways of life for Northern communities</a:t>
            </a:r>
          </a:p>
          <a:p>
            <a:r>
              <a:rPr lang="en-US" dirty="0" smtClean="0"/>
              <a:t>To develop recommendations for including traditional and local knowledge into the Council’s work</a:t>
            </a:r>
          </a:p>
          <a:p>
            <a:r>
              <a:rPr lang="en-US" dirty="0" smtClean="0"/>
              <a:t>To address short-lived climate pollutants</a:t>
            </a:r>
          </a:p>
          <a:p>
            <a:r>
              <a:rPr lang="en-US" dirty="0" smtClean="0"/>
              <a:t>To promote mental wellness that will help Arctic residents adapt to the many changes affecting the Arctic </a:t>
            </a:r>
          </a:p>
          <a:p>
            <a:r>
              <a:rPr lang="en-US" dirty="0" smtClean="0"/>
              <a:t>To pursue cooperation among Arctic and non-Arctic states to support the conservation of migratory birds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89583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80120"/>
          </a:xfrm>
        </p:spPr>
        <p:txBody>
          <a:bodyPr>
            <a:noAutofit/>
          </a:bodyPr>
          <a:lstStyle/>
          <a:p>
            <a:r>
              <a:rPr lang="en-US" sz="3200" dirty="0" smtClean="0"/>
              <a:t>Canadian Federal Departments and Agencies involved in the Arctic </a:t>
            </a:r>
            <a:endParaRPr lang="en-C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 fontScale="92500" lnSpcReduction="20000"/>
          </a:bodyPr>
          <a:lstStyle/>
          <a:p>
            <a:pPr fontAlgn="t"/>
            <a:r>
              <a:rPr lang="en-US" sz="3000" dirty="0" smtClean="0"/>
              <a:t>Aboriginal </a:t>
            </a:r>
            <a:r>
              <a:rPr lang="en-US" sz="3000" dirty="0"/>
              <a:t>Affairs and Northern Development Canada (AANDC),</a:t>
            </a:r>
            <a:endParaRPr lang="en-CA" sz="3000" dirty="0"/>
          </a:p>
          <a:p>
            <a:pPr fontAlgn="t"/>
            <a:r>
              <a:rPr lang="en-US" sz="3000" dirty="0"/>
              <a:t>Transport Canada (TC)</a:t>
            </a:r>
            <a:endParaRPr lang="en-CA" sz="3000" dirty="0"/>
          </a:p>
          <a:p>
            <a:pPr fontAlgn="t"/>
            <a:r>
              <a:rPr lang="en-US" sz="3000" dirty="0"/>
              <a:t>Canadian Coast Guard (CCG)</a:t>
            </a:r>
            <a:endParaRPr lang="en-CA" sz="3000" dirty="0"/>
          </a:p>
          <a:p>
            <a:pPr fontAlgn="t"/>
            <a:r>
              <a:rPr lang="en-US" sz="3000" dirty="0"/>
              <a:t>Fisheries and Oceans Canada (DFO)</a:t>
            </a:r>
            <a:endParaRPr lang="en-CA" sz="3000" dirty="0"/>
          </a:p>
          <a:p>
            <a:pPr fontAlgn="t"/>
            <a:r>
              <a:rPr lang="en-US" sz="3000" dirty="0"/>
              <a:t>Natural Resources Canada (</a:t>
            </a:r>
            <a:r>
              <a:rPr lang="en-US" sz="3000" dirty="0" err="1"/>
              <a:t>NRCan</a:t>
            </a:r>
            <a:r>
              <a:rPr lang="en-US" sz="3000" dirty="0"/>
              <a:t>)</a:t>
            </a:r>
            <a:endParaRPr lang="en-CA" sz="3000" dirty="0"/>
          </a:p>
          <a:p>
            <a:pPr fontAlgn="t"/>
            <a:r>
              <a:rPr lang="en-US" sz="3000" dirty="0"/>
              <a:t>Royal Canadian Mounted Police (RCMP)</a:t>
            </a:r>
            <a:endParaRPr lang="en-CA" sz="3000" dirty="0"/>
          </a:p>
          <a:p>
            <a:pPr fontAlgn="t"/>
            <a:r>
              <a:rPr lang="en-US" sz="3000" dirty="0"/>
              <a:t>Environment Canada (EC)</a:t>
            </a:r>
            <a:endParaRPr lang="en-CA" sz="3000" dirty="0"/>
          </a:p>
          <a:p>
            <a:pPr fontAlgn="t"/>
            <a:r>
              <a:rPr lang="en-US" sz="3000" dirty="0"/>
              <a:t>Canadian Forces </a:t>
            </a:r>
            <a:endParaRPr lang="en-CA" sz="3000" dirty="0"/>
          </a:p>
          <a:p>
            <a:pPr fontAlgn="t"/>
            <a:r>
              <a:rPr lang="en-US" sz="3000" dirty="0"/>
              <a:t>Canadian Northern Economic Development Agency (</a:t>
            </a:r>
            <a:r>
              <a:rPr lang="en-US" sz="3000" dirty="0" err="1"/>
              <a:t>CanNor</a:t>
            </a:r>
            <a:r>
              <a:rPr lang="en-US" sz="3000" dirty="0" smtClean="0"/>
              <a:t>)</a:t>
            </a:r>
          </a:p>
          <a:p>
            <a:pPr fontAlgn="t"/>
            <a:r>
              <a:rPr lang="en-US" sz="3000" dirty="0" smtClean="0"/>
              <a:t>Canadian Polar Commission </a:t>
            </a:r>
            <a:endParaRPr lang="en-CA" sz="30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65165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20120616_SRM98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772" y="476672"/>
            <a:ext cx="7132141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239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04" y="5896296"/>
            <a:ext cx="18669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195" y="5915234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817212"/>
          </a:xfrm>
        </p:spPr>
        <p:txBody>
          <a:bodyPr>
            <a:normAutofit/>
          </a:bodyPr>
          <a:lstStyle/>
          <a:p>
            <a:r>
              <a:rPr lang="en-US" dirty="0" smtClean="0"/>
              <a:t>Arctic Shipping Routes</a:t>
            </a:r>
            <a:endParaRPr lang="en-CA" dirty="0"/>
          </a:p>
        </p:txBody>
      </p:sp>
      <p:pic>
        <p:nvPicPr>
          <p:cNvPr id="3075" name="Picture 3" descr="D:\map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969612"/>
            <a:ext cx="7200801" cy="483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503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229200"/>
            <a:ext cx="8229600" cy="1429888"/>
          </a:xfrm>
        </p:spPr>
        <p:txBody>
          <a:bodyPr>
            <a:noAutofit/>
          </a:bodyPr>
          <a:lstStyle/>
          <a:p>
            <a:r>
              <a:rPr lang="en-CA" sz="2000" dirty="0"/>
              <a:t>O</a:t>
            </a:r>
            <a:r>
              <a:rPr lang="en-CA" sz="2000" dirty="0" smtClean="0"/>
              <a:t>ptimal </a:t>
            </a:r>
            <a:r>
              <a:rPr lang="en-CA" sz="2000" dirty="0"/>
              <a:t>September navigation routes for hypothetical ships seeking to cross the Arctic </a:t>
            </a:r>
            <a:r>
              <a:rPr lang="en-CA" sz="2000" dirty="0" smtClean="0"/>
              <a:t>Ocean.</a:t>
            </a:r>
            <a:r>
              <a:rPr lang="en-CA" sz="2000" dirty="0"/>
              <a:t> </a:t>
            </a:r>
            <a:r>
              <a:rPr lang="en-CA" sz="2000" dirty="0" smtClean="0"/>
              <a:t/>
            </a:r>
            <a:br>
              <a:rPr lang="en-CA" sz="2000" dirty="0" smtClean="0"/>
            </a:br>
            <a:r>
              <a:rPr lang="en-CA" sz="2000" dirty="0" smtClean="0"/>
              <a:t>Red lines - fastest available trans-Arctic </a:t>
            </a:r>
            <a:r>
              <a:rPr lang="en-CA" sz="2000" dirty="0"/>
              <a:t>routes for PC6 ships; blue </a:t>
            </a:r>
            <a:r>
              <a:rPr lang="en-CA" sz="2000" dirty="0" smtClean="0"/>
              <a:t>lines - fastest available transits </a:t>
            </a:r>
            <a:r>
              <a:rPr lang="en-CA" sz="2000" dirty="0"/>
              <a:t>for common OW ships</a:t>
            </a:r>
            <a:r>
              <a:rPr lang="en-CA" sz="2000" dirty="0" smtClean="0"/>
              <a:t>. </a:t>
            </a:r>
            <a:br>
              <a:rPr lang="en-CA" sz="2000" dirty="0" smtClean="0"/>
            </a:br>
            <a:r>
              <a:rPr lang="en-CA" sz="2000" dirty="0" smtClean="0"/>
              <a:t>Smith &amp; Stephenson, 2012</a:t>
            </a:r>
            <a:endParaRPr lang="en-CA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3" y="548680"/>
            <a:ext cx="887084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510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64212"/>
              </p:ext>
            </p:extLst>
          </p:nvPr>
        </p:nvGraphicFramePr>
        <p:xfrm>
          <a:off x="467544" y="404664"/>
          <a:ext cx="8153847" cy="630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Acrobat Document" r:id="rId3" imgW="7543768" imgH="5829216" progId="AcroExch.Document.7">
                  <p:embed/>
                </p:oleObj>
              </mc:Choice>
              <mc:Fallback>
                <p:oleObj name="Acrobat Document" r:id="rId3" imgW="7543768" imgH="5829216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404664"/>
                        <a:ext cx="8153847" cy="630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6966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48072"/>
          </a:xfrm>
        </p:spPr>
        <p:txBody>
          <a:bodyPr>
            <a:normAutofit fontScale="90000"/>
          </a:bodyPr>
          <a:lstStyle/>
          <a:p>
            <a:endParaRPr lang="en-CA" dirty="0"/>
          </a:p>
        </p:txBody>
      </p:sp>
      <p:pic>
        <p:nvPicPr>
          <p:cNvPr id="6146" name="Picture 2" descr="C:\Users\Marina\Desktop\CIGI-Arctic\Conf.Presentations\MCR0001_circumpolar_2008 (1024x86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9990"/>
            <a:ext cx="7848872" cy="638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36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742936"/>
              </p:ext>
            </p:extLst>
          </p:nvPr>
        </p:nvGraphicFramePr>
        <p:xfrm>
          <a:off x="539552" y="548680"/>
          <a:ext cx="7965307" cy="6155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1" name="Acrobat Document" r:id="rId3" imgW="7543768" imgH="5829216" progId="AcroExch.Document.7">
                  <p:embed/>
                </p:oleObj>
              </mc:Choice>
              <mc:Fallback>
                <p:oleObj name="Acrobat Document" r:id="rId3" imgW="7543768" imgH="5829216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548680"/>
                        <a:ext cx="7965307" cy="6155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9282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949280"/>
            <a:ext cx="18669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048" y="5965783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Marina\Desktop\Conf.Presentations\NSRma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22366"/>
            <a:ext cx="8929424" cy="433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0" y="620713"/>
            <a:ext cx="8229600" cy="701675"/>
          </a:xfrm>
        </p:spPr>
        <p:txBody>
          <a:bodyPr/>
          <a:lstStyle/>
          <a:p>
            <a:r>
              <a:rPr lang="en-US" dirty="0" smtClean="0"/>
              <a:t>The Northern Sea Route (NSR)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97533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en-CA" dirty="0"/>
              <a:t> </a:t>
            </a:r>
            <a:r>
              <a:rPr lang="en-CA" sz="3600" dirty="0" smtClean="0"/>
              <a:t>Monthly December </a:t>
            </a:r>
            <a:r>
              <a:rPr lang="en-CA" sz="3600" dirty="0"/>
              <a:t>i</a:t>
            </a:r>
            <a:r>
              <a:rPr lang="en-CA" sz="3600" dirty="0" smtClean="0"/>
              <a:t>ce </a:t>
            </a:r>
            <a:r>
              <a:rPr lang="en-CA" sz="3600" dirty="0"/>
              <a:t>e</a:t>
            </a:r>
            <a:r>
              <a:rPr lang="en-CA" sz="3600" dirty="0" smtClean="0"/>
              <a:t>xtent for 1979 to 2012 shows a decline of 3-5% per decade</a:t>
            </a:r>
            <a:endParaRPr lang="en-CA" sz="3600" dirty="0"/>
          </a:p>
        </p:txBody>
      </p:sp>
      <p:pic>
        <p:nvPicPr>
          <p:cNvPr id="1027" name="Picture 3" descr="C:\Users\Marina\Desktop\Figure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73275"/>
            <a:ext cx="8247689" cy="54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365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Marina\Desktop\arctic-boundary-map-080806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78768"/>
            <a:ext cx="7560840" cy="499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620713"/>
            <a:ext cx="8229600" cy="2873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Arctic Boundaries Claims</a:t>
            </a:r>
            <a:endParaRPr lang="en-CA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04" y="5896296"/>
            <a:ext cx="18669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048" y="5965783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130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609" y="548680"/>
            <a:ext cx="8229600" cy="936104"/>
          </a:xfrm>
        </p:spPr>
        <p:txBody>
          <a:bodyPr>
            <a:noAutofit/>
          </a:bodyPr>
          <a:lstStyle/>
          <a:p>
            <a:r>
              <a:rPr lang="en-US" sz="3200" dirty="0" smtClean="0"/>
              <a:t>The Chinese </a:t>
            </a:r>
            <a:r>
              <a:rPr lang="en-US" sz="3200" dirty="0"/>
              <a:t>Yong </a:t>
            </a:r>
            <a:r>
              <a:rPr lang="en-US" sz="3200" dirty="0" smtClean="0"/>
              <a:t>Sheng: first commercial vessel to use the NSR</a:t>
            </a:r>
            <a:endParaRPr lang="en-CA" sz="3200" dirty="0"/>
          </a:p>
        </p:txBody>
      </p:sp>
      <p:pic>
        <p:nvPicPr>
          <p:cNvPr id="8194" name="Picture 2" descr="C:\Users\Marina\Desktop\Cosco Yong Sheng shipping vess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200800" cy="490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836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17" y="1412776"/>
            <a:ext cx="8894263" cy="523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2648" y="548680"/>
            <a:ext cx="8229600" cy="720725"/>
          </a:xfrm>
        </p:spPr>
        <p:txBody>
          <a:bodyPr/>
          <a:lstStyle/>
          <a:p>
            <a:r>
              <a:rPr lang="en-US" dirty="0" smtClean="0"/>
              <a:t>LNG Shipping Scenarios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98780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arina\Desktop\1378271403115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65" y="595312"/>
            <a:ext cx="8170791" cy="607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620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879"/>
            <a:ext cx="8229600" cy="1066800"/>
          </a:xfrm>
        </p:spPr>
        <p:txBody>
          <a:bodyPr/>
          <a:lstStyle/>
          <a:p>
            <a:r>
              <a:rPr lang="en-US" dirty="0" smtClean="0"/>
              <a:t>Arctic Ice Age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96944" cy="422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04" y="5896296"/>
            <a:ext cx="18669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195" y="5915234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719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arina\Desktop\PNWER Presentation\GlobalShippingImpactsHalpernetal.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0330"/>
            <a:ext cx="8064895" cy="580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663575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Global Shipping Traffic</a:t>
            </a:r>
            <a:br>
              <a:rPr lang="en-US" dirty="0" smtClean="0"/>
            </a:br>
            <a:r>
              <a:rPr lang="en-US" sz="1600" dirty="0" smtClean="0"/>
              <a:t>Source: study by Ben Halpern, 2008</a:t>
            </a: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4096346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9036496" cy="57534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Icebreakers of the World (Source: USCG)</a:t>
            </a:r>
            <a:endParaRPr lang="en-CA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4499992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96" y="908720"/>
            <a:ext cx="4437087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296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Big Melt</a:t>
            </a:r>
            <a:endParaRPr lang="en-CA" dirty="0"/>
          </a:p>
        </p:txBody>
      </p:sp>
      <p:pic>
        <p:nvPicPr>
          <p:cNvPr id="2050" name="Picture 2" descr="C:\Users\Marina\Desktop\Arctic-Ocean Shipping Doubles as Melting Ice Opens Sea Lanes - IEEE Spectrum_files\map2-1350312276975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94567"/>
            <a:ext cx="7416824" cy="567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873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21387"/>
            <a:ext cx="8219256" cy="519981"/>
          </a:xfrm>
        </p:spPr>
        <p:txBody>
          <a:bodyPr>
            <a:noAutofit/>
          </a:bodyPr>
          <a:lstStyle/>
          <a:p>
            <a:r>
              <a:rPr lang="en-US" sz="1600" dirty="0" smtClean="0"/>
              <a:t>Slide source: P. W. </a:t>
            </a:r>
            <a:r>
              <a:rPr lang="en-US" sz="1600" dirty="0" err="1" smtClean="0"/>
              <a:t>Lackenbauer</a:t>
            </a:r>
            <a:r>
              <a:rPr lang="en-US" sz="1600" dirty="0" smtClean="0"/>
              <a:t>, Assoc. Professor and Chair, History, St. Jerome’s University, March 2013</a:t>
            </a:r>
            <a:endParaRPr lang="en-CA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59" cy="581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555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260" y="476672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Institutional Presence </a:t>
            </a:r>
            <a:r>
              <a:rPr lang="en-US" sz="1600" dirty="0" smtClean="0"/>
              <a:t>(Source: Hart et al, Brookings Institute)</a:t>
            </a:r>
            <a:r>
              <a:rPr lang="en-US" dirty="0" smtClean="0"/>
              <a:t>  </a:t>
            </a:r>
            <a:endParaRPr lang="en-CA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1866667" cy="7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195" y="5915234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75717"/>
            <a:ext cx="8280920" cy="503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8628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476250"/>
            <a:ext cx="8229600" cy="3603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Russian Innovative Icebreakers</a:t>
            </a:r>
            <a:endParaRPr lang="en-CA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04" y="5896296"/>
            <a:ext cx="18669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195" y="5915234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Marina\Desktop\PNWER Presentation\rescuer_icebreak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6432713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579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8229600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China’s Snow Dragon</a:t>
            </a:r>
            <a:endParaRPr lang="en-CA" dirty="0"/>
          </a:p>
        </p:txBody>
      </p:sp>
      <p:pic>
        <p:nvPicPr>
          <p:cNvPr id="1026" name="Picture 2" descr="C:\Users\Marina\Desktop\Snow Drag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992888" cy="478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949280"/>
            <a:ext cx="18669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925" y="5970071"/>
            <a:ext cx="1914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137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Recent U.S. Arctic Studies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Managing for the Future in a Rapidly Changing Arctic </a:t>
            </a:r>
            <a:r>
              <a:rPr lang="en-US" dirty="0" smtClean="0"/>
              <a:t>(Dep’t of the Interior’s Report </a:t>
            </a:r>
            <a:r>
              <a:rPr lang="en-US" dirty="0"/>
              <a:t>to the President March 2013)</a:t>
            </a:r>
            <a:endParaRPr lang="en-CA" dirty="0"/>
          </a:p>
          <a:p>
            <a:r>
              <a:rPr lang="en-US" dirty="0" smtClean="0"/>
              <a:t>National </a:t>
            </a:r>
            <a:r>
              <a:rPr lang="en-US" dirty="0"/>
              <a:t>Ocean Policy (Executive Order 13547 - Stewardship of the Ocean, Coasts, and the Great Lakes)</a:t>
            </a:r>
            <a:endParaRPr lang="en-CA" dirty="0"/>
          </a:p>
          <a:p>
            <a:r>
              <a:rPr lang="en-US" dirty="0"/>
              <a:t>National Oceanic and Atmospheric Administration’s (NOAA) Arctic Vision and Strategy</a:t>
            </a:r>
            <a:endParaRPr lang="en-CA" dirty="0"/>
          </a:p>
          <a:p>
            <a:r>
              <a:rPr lang="en-US" dirty="0"/>
              <a:t>National Policy (NSPD-66 and HSPD-25)</a:t>
            </a:r>
            <a:endParaRPr lang="en-CA" dirty="0"/>
          </a:p>
          <a:p>
            <a:r>
              <a:rPr lang="en-US" dirty="0"/>
              <a:t>U.S. Arctic Marine Transportation System (CMTS report)</a:t>
            </a:r>
            <a:endParaRPr lang="en-CA" dirty="0"/>
          </a:p>
          <a:p>
            <a:r>
              <a:rPr lang="en-US" dirty="0"/>
              <a:t>President Obama’s National Strategy for the Arctic Region (May 2013)</a:t>
            </a:r>
            <a:endParaRPr lang="en-CA" dirty="0"/>
          </a:p>
          <a:p>
            <a:r>
              <a:rPr lang="en-US" dirty="0"/>
              <a:t>U.S. Coast Guard Arctic </a:t>
            </a:r>
            <a:r>
              <a:rPr lang="en-US" dirty="0" smtClean="0"/>
              <a:t>Strategy</a:t>
            </a:r>
          </a:p>
          <a:p>
            <a:r>
              <a:rPr lang="en-CA" dirty="0"/>
              <a:t> Alaska Northern Waters Task </a:t>
            </a:r>
            <a:r>
              <a:rPr lang="en-CA" dirty="0" smtClean="0"/>
              <a:t>Force </a:t>
            </a:r>
            <a:r>
              <a:rPr lang="en-CA" dirty="0"/>
              <a:t>and </a:t>
            </a:r>
            <a:r>
              <a:rPr lang="en-CA" dirty="0" smtClean="0"/>
              <a:t>the Alaska </a:t>
            </a:r>
            <a:r>
              <a:rPr lang="en-CA" dirty="0"/>
              <a:t>Arctic Policy Commission</a:t>
            </a:r>
            <a:endParaRPr lang="en-US" dirty="0" smtClean="0"/>
          </a:p>
          <a:p>
            <a:endParaRPr lang="en-US" dirty="0" smtClean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08097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U.S. Federal Departments and Agencies involved in the Arctic</a:t>
            </a:r>
            <a:endParaRPr lang="en-C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rmAutofit fontScale="55000" lnSpcReduction="20000"/>
          </a:bodyPr>
          <a:lstStyle/>
          <a:p>
            <a:r>
              <a:rPr lang="en-CA" dirty="0"/>
              <a:t>Arctic Research Commission</a:t>
            </a:r>
          </a:p>
          <a:p>
            <a:r>
              <a:rPr lang="en-CA" dirty="0"/>
              <a:t>Army Corps of Engineers, Dept. of Defense</a:t>
            </a:r>
          </a:p>
          <a:p>
            <a:r>
              <a:rPr lang="en-CA" dirty="0"/>
              <a:t>Bureau of Land Management, Dept. of the Interior </a:t>
            </a:r>
          </a:p>
          <a:p>
            <a:r>
              <a:rPr lang="en-CA" dirty="0"/>
              <a:t>Bureau of Ocean Energy Management, Dept. of the Interior </a:t>
            </a:r>
          </a:p>
          <a:p>
            <a:r>
              <a:rPr lang="en-CA" dirty="0"/>
              <a:t>Bureau of Safety and Environmental Enforcement, Dept. of the Interior </a:t>
            </a:r>
          </a:p>
          <a:p>
            <a:r>
              <a:rPr lang="en-CA" dirty="0"/>
              <a:t>Coast Guard, Dept. of Homeland Security</a:t>
            </a:r>
          </a:p>
          <a:p>
            <a:r>
              <a:rPr lang="en-CA" dirty="0"/>
              <a:t>Department of Agriculture</a:t>
            </a:r>
          </a:p>
          <a:p>
            <a:r>
              <a:rPr lang="en-CA" dirty="0"/>
              <a:t>Department of State</a:t>
            </a:r>
          </a:p>
          <a:p>
            <a:r>
              <a:rPr lang="en-CA" dirty="0"/>
              <a:t>Environmental Protection Agency</a:t>
            </a:r>
          </a:p>
          <a:p>
            <a:r>
              <a:rPr lang="en-CA" dirty="0"/>
              <a:t>Federal Aviation Administration, Dept. of Transportation</a:t>
            </a:r>
          </a:p>
          <a:p>
            <a:r>
              <a:rPr lang="en-CA" dirty="0"/>
              <a:t>Fish and Wildlife Service, Dept. of the Interior</a:t>
            </a:r>
          </a:p>
          <a:p>
            <a:r>
              <a:rPr lang="en-CA" dirty="0"/>
              <a:t>Marine Mammal Commission</a:t>
            </a:r>
          </a:p>
          <a:p>
            <a:r>
              <a:rPr lang="en-CA" dirty="0"/>
              <a:t>Maritime Administration, Dept. of Transportation</a:t>
            </a:r>
          </a:p>
          <a:p>
            <a:r>
              <a:rPr lang="en-CA" dirty="0"/>
              <a:t>National Ocean Council, Executive Office of the President</a:t>
            </a:r>
          </a:p>
          <a:p>
            <a:r>
              <a:rPr lang="en-CA" dirty="0"/>
              <a:t>National Oceanic and Atmospheric Administration, Dept. of Commerce</a:t>
            </a:r>
          </a:p>
          <a:p>
            <a:r>
              <a:rPr lang="en-CA" dirty="0"/>
              <a:t>National Park Service, Dept. of the Interior </a:t>
            </a:r>
          </a:p>
          <a:p>
            <a:r>
              <a:rPr lang="en-CA" dirty="0"/>
              <a:t>Navy, Dept. of Defense</a:t>
            </a:r>
          </a:p>
          <a:p>
            <a:r>
              <a:rPr lang="en-CA" dirty="0"/>
              <a:t>Office of Science and Technology Policy, Executive Office of the President</a:t>
            </a:r>
          </a:p>
          <a:p>
            <a:r>
              <a:rPr lang="en-CA" dirty="0"/>
              <a:t>Office of the Federal Coordinator for Alaska Natural Gas Transportation Projects</a:t>
            </a:r>
          </a:p>
          <a:p>
            <a:r>
              <a:rPr lang="en-CA" dirty="0"/>
              <a:t>Office of the Secretary, Dept. of the Interior</a:t>
            </a:r>
          </a:p>
          <a:p>
            <a:r>
              <a:rPr lang="en-CA" dirty="0"/>
              <a:t>Office of the Secretary, Dept. of Transportation</a:t>
            </a:r>
          </a:p>
          <a:p>
            <a:r>
              <a:rPr lang="en-CA" dirty="0"/>
              <a:t>Pipeline and Hazardous Materials Safety Administration</a:t>
            </a:r>
          </a:p>
          <a:p>
            <a:r>
              <a:rPr lang="en-CA" dirty="0"/>
              <a:t>U.S. Geological Survey, Dept. of the Interior</a:t>
            </a:r>
          </a:p>
        </p:txBody>
      </p:sp>
    </p:spTree>
    <p:extLst>
      <p:ext uri="{BB962C8B-B14F-4D97-AF65-F5344CB8AC3E}">
        <p14:creationId xmlns:p14="http://schemas.microsoft.com/office/powerpoint/2010/main" val="3808329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319" y="332656"/>
            <a:ext cx="8229600" cy="864096"/>
          </a:xfrm>
        </p:spPr>
        <p:txBody>
          <a:bodyPr/>
          <a:lstStyle/>
          <a:p>
            <a:r>
              <a:rPr lang="en-US" dirty="0" smtClean="0"/>
              <a:t>Barents Euro-Arctic Council (BEAC)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122" name="Picture 2" descr="C:\Users\Marina\Desktop\PNWER Presentation\BEA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27548"/>
            <a:ext cx="8195150" cy="56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962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rmAutofit/>
          </a:bodyPr>
          <a:lstStyle/>
          <a:p>
            <a:r>
              <a:rPr lang="en-US" dirty="0" smtClean="0"/>
              <a:t>BEAC and Arctic Transport</a:t>
            </a:r>
            <a:endParaRPr lang="en-C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/>
          <a:lstStyle/>
          <a:p>
            <a:r>
              <a:rPr lang="en-CA" dirty="0"/>
              <a:t>Steering Committee for the Barents Euro-Arctic Transport Area (BEATA</a:t>
            </a:r>
            <a:r>
              <a:rPr lang="en-CA" dirty="0" smtClean="0"/>
              <a:t>)</a:t>
            </a:r>
          </a:p>
          <a:p>
            <a:r>
              <a:rPr lang="en-CA" dirty="0"/>
              <a:t>Regional Working Group on Transport and Logistics </a:t>
            </a:r>
            <a:endParaRPr lang="en-US" dirty="0" smtClean="0"/>
          </a:p>
          <a:p>
            <a:r>
              <a:rPr lang="en-US" dirty="0" smtClean="0"/>
              <a:t>Joint Barents Transport Plan</a:t>
            </a:r>
          </a:p>
          <a:p>
            <a:r>
              <a:rPr lang="en-US" dirty="0" smtClean="0"/>
              <a:t>Transport Ministerial meeting in </a:t>
            </a:r>
            <a:r>
              <a:rPr lang="en-US" dirty="0" err="1" smtClean="0"/>
              <a:t>Narvik</a:t>
            </a:r>
            <a:r>
              <a:rPr lang="en-US" dirty="0" smtClean="0"/>
              <a:t>, Norway in September, 2013</a:t>
            </a:r>
          </a:p>
          <a:p>
            <a:r>
              <a:rPr lang="en-US" dirty="0" smtClean="0"/>
              <a:t>Barents </a:t>
            </a:r>
            <a:r>
              <a:rPr lang="en-US" dirty="0"/>
              <a:t>Business Advisory Group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29658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6014"/>
            <a:ext cx="8638076" cy="532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23528" y="548680"/>
            <a:ext cx="8229600" cy="5760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Gas Reserves of Northern </a:t>
            </a:r>
            <a:r>
              <a:rPr lang="en-US" dirty="0" err="1" smtClean="0"/>
              <a:t>Yamal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99959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40960" cy="49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92696"/>
            <a:ext cx="8229600" cy="720725"/>
          </a:xfrm>
        </p:spPr>
        <p:txBody>
          <a:bodyPr>
            <a:normAutofit fontScale="90000"/>
          </a:bodyPr>
          <a:lstStyle/>
          <a:p>
            <a:r>
              <a:rPr lang="en-US" sz="3400" dirty="0" err="1" smtClean="0"/>
              <a:t>Yamal</a:t>
            </a:r>
            <a:r>
              <a:rPr lang="en-US" sz="3400" dirty="0" smtClean="0"/>
              <a:t> LNG Port </a:t>
            </a:r>
            <a:r>
              <a:rPr lang="en-US" sz="3400" dirty="0" err="1" smtClean="0"/>
              <a:t>Sabetta</a:t>
            </a:r>
            <a:r>
              <a:rPr lang="en-US" sz="3400" dirty="0" smtClean="0"/>
              <a:t> (under construction)</a:t>
            </a:r>
            <a:endParaRPr lang="en-CA" sz="3400" dirty="0"/>
          </a:p>
        </p:txBody>
      </p:sp>
    </p:spTree>
    <p:extLst>
      <p:ext uri="{BB962C8B-B14F-4D97-AF65-F5344CB8AC3E}">
        <p14:creationId xmlns:p14="http://schemas.microsoft.com/office/powerpoint/2010/main" val="916472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The New North </a:t>
            </a:r>
            <a:r>
              <a:rPr lang="en-US" sz="2200" b="1" dirty="0" smtClean="0"/>
              <a:t>by </a:t>
            </a:r>
            <a:r>
              <a:rPr lang="en-US" sz="2700" b="1" dirty="0" smtClean="0"/>
              <a:t>Laurence Smith</a:t>
            </a:r>
            <a:r>
              <a:rPr lang="en-US" sz="2200" b="1" dirty="0" smtClean="0"/>
              <a:t>, UCLA Professor</a:t>
            </a:r>
            <a:endParaRPr lang="en-CA" sz="2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Climate change, rising population, globalization and resource depletion: 4 locomotives that are changing the world.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By 2050 these locomotives will have the world shift its political and economic axes to the far north.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Canada, Scandinavia, Greenland etc. will be the beneficiaries of the great shift.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The New North implies</a:t>
            </a:r>
            <a:r>
              <a:rPr lang="en-CA" dirty="0" smtClean="0"/>
              <a:t> </a:t>
            </a:r>
            <a:r>
              <a:rPr lang="en-CA" dirty="0"/>
              <a:t>stable water supplies, warmer winters, rising food </a:t>
            </a:r>
            <a:r>
              <a:rPr lang="en-CA" dirty="0" smtClean="0"/>
              <a:t>stocks, new </a:t>
            </a:r>
            <a:r>
              <a:rPr lang="en-CA" dirty="0"/>
              <a:t>shipping access, abundant cheap land, stable governance and legal systems, new oil discoveries, the end of indigenous land-claims, rising global markets for </a:t>
            </a:r>
            <a:r>
              <a:rPr lang="en-CA" dirty="0" smtClean="0"/>
              <a:t>energy and raw materials.</a:t>
            </a:r>
            <a:endParaRPr lang="en-US" dirty="0" smtClean="0"/>
          </a:p>
          <a:p>
            <a:endParaRPr lang="en-US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46825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Canada’s Leona Aglukkaq: Chair of the Arctic Council 2013-2015</a:t>
            </a: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549147"/>
            <a:ext cx="7920880" cy="344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558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r>
              <a:rPr lang="en-US" dirty="0" smtClean="0"/>
              <a:t>Some Recent Int’l Arctic Studies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/>
          </a:bodyPr>
          <a:lstStyle/>
          <a:p>
            <a:r>
              <a:rPr lang="en-US" dirty="0"/>
              <a:t>International Maritime Organization (Strategic Plan, 2012-2017</a:t>
            </a:r>
            <a:r>
              <a:rPr lang="en-US" dirty="0" smtClean="0"/>
              <a:t>)</a:t>
            </a:r>
          </a:p>
          <a:p>
            <a:pPr marL="109728" indent="0">
              <a:buNone/>
            </a:pPr>
            <a:endParaRPr lang="en-CA" i="1" dirty="0" smtClean="0"/>
          </a:p>
          <a:p>
            <a:r>
              <a:rPr lang="en-CA" i="1" dirty="0" smtClean="0"/>
              <a:t>The </a:t>
            </a:r>
            <a:r>
              <a:rPr lang="en-CA" i="1" dirty="0"/>
              <a:t>New Foreign Policy </a:t>
            </a:r>
            <a:r>
              <a:rPr lang="en-CA" i="1" dirty="0" smtClean="0"/>
              <a:t>Frontier: US Interests and Actors in the Arctic</a:t>
            </a:r>
            <a:r>
              <a:rPr lang="en-CA" dirty="0" smtClean="0"/>
              <a:t>, CSIS Report</a:t>
            </a:r>
          </a:p>
          <a:p>
            <a:pPr marL="109728" indent="0">
              <a:buNone/>
            </a:pPr>
            <a:endParaRPr lang="en-CA" dirty="0" smtClean="0"/>
          </a:p>
          <a:p>
            <a:r>
              <a:rPr lang="en-US" dirty="0" smtClean="0"/>
              <a:t>International Chamber of Shipping’ s Report on Arctic Shipping </a:t>
            </a:r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28464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 noChangeAspect="1"/>
          </p:cNvGrpSpPr>
          <p:nvPr/>
        </p:nvGrpSpPr>
        <p:grpSpPr bwMode="auto">
          <a:xfrm>
            <a:off x="611188" y="476250"/>
            <a:ext cx="7921625" cy="6203950"/>
            <a:chOff x="385" y="300"/>
            <a:chExt cx="4990" cy="3908"/>
          </a:xfrm>
        </p:grpSpPr>
        <p:sp>
          <p:nvSpPr>
            <p:cNvPr id="4" name="AutoShape 5"/>
            <p:cNvSpPr>
              <a:spLocks noChangeAspect="1" noChangeArrowheads="1" noTextEdit="1"/>
            </p:cNvSpPr>
            <p:nvPr/>
          </p:nvSpPr>
          <p:spPr bwMode="auto">
            <a:xfrm>
              <a:off x="385" y="300"/>
              <a:ext cx="4990" cy="3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300"/>
              <a:ext cx="4994" cy="3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3077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013055"/>
              </p:ext>
            </p:extLst>
          </p:nvPr>
        </p:nvGraphicFramePr>
        <p:xfrm>
          <a:off x="539552" y="404664"/>
          <a:ext cx="7557467" cy="6271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Acrobat Document" r:id="rId3" imgW="8058005" imgH="6686525" progId="AcroExch.Document.7">
                  <p:embed/>
                </p:oleObj>
              </mc:Choice>
              <mc:Fallback>
                <p:oleObj name="Acrobat Document" r:id="rId3" imgW="8058005" imgH="668652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404664"/>
                        <a:ext cx="7557467" cy="6271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5132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188913"/>
            <a:ext cx="8229600" cy="10699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Arctic Tourism: The World Cruise Ship</a:t>
            </a:r>
            <a:endParaRPr lang="en-CA" dirty="0"/>
          </a:p>
        </p:txBody>
      </p:sp>
      <p:pic>
        <p:nvPicPr>
          <p:cNvPr id="2050" name="Picture 2" descr="C:\Users\Marina\Desktop\Conf.Presentations\The Wor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45" y="1124744"/>
            <a:ext cx="8145796" cy="543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361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>
              <a:hlinkClick r:id="rId2"/>
            </a:endParaRPr>
          </a:p>
          <a:p>
            <a:endParaRPr lang="en-US" dirty="0">
              <a:solidFill>
                <a:srgbClr val="CD3726"/>
              </a:solidFill>
              <a:latin typeface="ArialMT"/>
              <a:hlinkClick r:id="rId3"/>
            </a:endParaRPr>
          </a:p>
          <a:p>
            <a:endParaRPr lang="en-US" dirty="0">
              <a:solidFill>
                <a:srgbClr val="CD3726"/>
              </a:solidFill>
              <a:latin typeface="ArialMT"/>
              <a:hlinkClick r:id="rId4"/>
            </a:endParaRPr>
          </a:p>
          <a:p>
            <a:endParaRPr lang="en-US" dirty="0">
              <a:hlinkClick r:id="rId2"/>
            </a:endParaRPr>
          </a:p>
          <a:p>
            <a:endParaRPr lang="en-US" dirty="0">
              <a:hlinkClick r:id="rId2"/>
            </a:endParaRPr>
          </a:p>
          <a:p>
            <a:endParaRPr lang="en-US" dirty="0"/>
          </a:p>
        </p:txBody>
      </p:sp>
      <p:pic>
        <p:nvPicPr>
          <p:cNvPr id="4" name="Picture 3" descr="Screen shot 2013-09-24 at 4.48.20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33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66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654057"/>
              </p:ext>
            </p:extLst>
          </p:nvPr>
        </p:nvGraphicFramePr>
        <p:xfrm>
          <a:off x="539552" y="404664"/>
          <a:ext cx="8064896" cy="623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Acrobat Document" r:id="rId3" imgW="7543768" imgH="5829216" progId="AcroExch.Document.7">
                  <p:embed/>
                </p:oleObj>
              </mc:Choice>
              <mc:Fallback>
                <p:oleObj name="Acrobat Document" r:id="rId3" imgW="7543768" imgH="5829216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404664"/>
                        <a:ext cx="8064896" cy="6231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7150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48072"/>
          </a:xfrm>
        </p:spPr>
        <p:txBody>
          <a:bodyPr>
            <a:normAutofit fontScale="90000"/>
          </a:bodyPr>
          <a:lstStyle/>
          <a:p>
            <a:endParaRPr lang="en-CA" dirty="0"/>
          </a:p>
        </p:txBody>
      </p:sp>
      <p:pic>
        <p:nvPicPr>
          <p:cNvPr id="6146" name="Picture 2" descr="C:\Users\Marina\Desktop\CIGI-Arctic\Conf.Presentations\MCR0001_circumpolar_2008 (1024x86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3064" y="-1512608"/>
            <a:ext cx="9577064" cy="837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461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: APGCI Investments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875"/>
            <a:ext cx="763284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548680"/>
            <a:ext cx="8229600" cy="341784"/>
          </a:xfrm>
        </p:spPr>
        <p:txBody>
          <a:bodyPr>
            <a:noAutofit/>
          </a:bodyPr>
          <a:lstStyle/>
          <a:p>
            <a:r>
              <a:rPr lang="en-US" sz="3200" dirty="0" smtClean="0"/>
              <a:t>Asia-Pacific Gateway and Corridor Initiative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197791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14146</TotalTime>
  <Words>908</Words>
  <Application>Microsoft Macintosh PowerPoint</Application>
  <PresentationFormat>On-screen Show (4:3)</PresentationFormat>
  <Paragraphs>123</Paragraphs>
  <Slides>42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Urban</vt:lpstr>
      <vt:lpstr>Acrobat Document</vt:lpstr>
      <vt:lpstr>The Arctic: Region of Cooperation and Development</vt:lpstr>
      <vt:lpstr>PowerPoint Presentation</vt:lpstr>
      <vt:lpstr>PowerPoint Presentation</vt:lpstr>
      <vt:lpstr>Canada’s Leona Aglukkaq: Chair of the Arctic Council 2013-2015</vt:lpstr>
      <vt:lpstr>Arctic Tourism: The World Cruise Ship</vt:lpstr>
      <vt:lpstr>PowerPoint Presentation</vt:lpstr>
      <vt:lpstr>PowerPoint Presentation</vt:lpstr>
      <vt:lpstr>PowerPoint Presentation</vt:lpstr>
      <vt:lpstr>Asia-Pacific Gateway and Corridor Initiative</vt:lpstr>
      <vt:lpstr>Canadian Prime Minister Stephen Harper’s 8th annual visit to the Arctic </vt:lpstr>
      <vt:lpstr>Arctic Council Priority #1: Responsible Arctic Resource Development</vt:lpstr>
      <vt:lpstr>Arctic Council Priority #2: Safe Arctic Shipping</vt:lpstr>
      <vt:lpstr>Arctic Council Priority #3: Sustainable Circumpolar Communities  </vt:lpstr>
      <vt:lpstr>Canadian Federal Departments and Agencies involved in the Arctic </vt:lpstr>
      <vt:lpstr>PowerPoint Presentation</vt:lpstr>
      <vt:lpstr>Arctic Shipping Routes</vt:lpstr>
      <vt:lpstr>Optimal September navigation routes for hypothetical ships seeking to cross the Arctic Ocean.  Red lines - fastest available trans-Arctic routes for PC6 ships; blue lines - fastest available transits for common OW ships.  Smith &amp; Stephenson, 2012</vt:lpstr>
      <vt:lpstr>PowerPoint Presentation</vt:lpstr>
      <vt:lpstr>PowerPoint Presentation</vt:lpstr>
      <vt:lpstr>The Northern Sea Route (NSR)</vt:lpstr>
      <vt:lpstr> Monthly December ice extent for 1979 to 2012 shows a decline of 3-5% per decade</vt:lpstr>
      <vt:lpstr>Arctic Boundaries Claims</vt:lpstr>
      <vt:lpstr>The Chinese Yong Sheng: first commercial vessel to use the NSR</vt:lpstr>
      <vt:lpstr>LNG Shipping Scenarios</vt:lpstr>
      <vt:lpstr>PowerPoint Presentation</vt:lpstr>
      <vt:lpstr>Arctic Ice Age</vt:lpstr>
      <vt:lpstr>Global Shipping Traffic Source: study by Ben Halpern, 2008</vt:lpstr>
      <vt:lpstr>Icebreakers of the World (Source: USCG)</vt:lpstr>
      <vt:lpstr>The Big Melt</vt:lpstr>
      <vt:lpstr>Institutional Presence (Source: Hart et al, Brookings Institute)  </vt:lpstr>
      <vt:lpstr>Russian Innovative Icebreakers</vt:lpstr>
      <vt:lpstr>China’s Snow Dragon</vt:lpstr>
      <vt:lpstr>Recent U.S. Arctic Studies</vt:lpstr>
      <vt:lpstr>U.S. Federal Departments and Agencies involved in the Arctic</vt:lpstr>
      <vt:lpstr>Barents Euro-Arctic Council (BEAC)</vt:lpstr>
      <vt:lpstr>BEAC and Arctic Transport</vt:lpstr>
      <vt:lpstr>Gas Reserves of Northern Yamal</vt:lpstr>
      <vt:lpstr>Yamal LNG Port Sabetta (under construction)</vt:lpstr>
      <vt:lpstr>The New North by Laurence Smith, UCLA Professor</vt:lpstr>
      <vt:lpstr>Some Recent Int’l Arctic Studies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</dc:creator>
  <cp:lastModifiedBy>john higginbotham</cp:lastModifiedBy>
  <cp:revision>117</cp:revision>
  <cp:lastPrinted>2013-09-10T18:13:05Z</cp:lastPrinted>
  <dcterms:created xsi:type="dcterms:W3CDTF">2012-10-24T15:01:25Z</dcterms:created>
  <dcterms:modified xsi:type="dcterms:W3CDTF">2013-12-02T03:09:01Z</dcterms:modified>
</cp:coreProperties>
</file>